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402" r:id="rId2"/>
    <p:sldId id="405" r:id="rId3"/>
    <p:sldId id="499" r:id="rId4"/>
    <p:sldId id="308" r:id="rId5"/>
    <p:sldId id="258" r:id="rId6"/>
    <p:sldId id="259" r:id="rId7"/>
    <p:sldId id="260" r:id="rId8"/>
    <p:sldId id="261" r:id="rId9"/>
    <p:sldId id="500" r:id="rId10"/>
    <p:sldId id="262" r:id="rId11"/>
    <p:sldId id="263" r:id="rId12"/>
    <p:sldId id="264" r:id="rId13"/>
    <p:sldId id="265" r:id="rId14"/>
    <p:sldId id="406" r:id="rId15"/>
    <p:sldId id="314" r:id="rId16"/>
    <p:sldId id="306" r:id="rId17"/>
    <p:sldId id="307" r:id="rId18"/>
    <p:sldId id="315" r:id="rId19"/>
    <p:sldId id="266" r:id="rId20"/>
    <p:sldId id="267" r:id="rId21"/>
    <p:sldId id="268" r:id="rId22"/>
    <p:sldId id="269" r:id="rId23"/>
    <p:sldId id="270" r:id="rId24"/>
    <p:sldId id="316" r:id="rId25"/>
    <p:sldId id="271" r:id="rId26"/>
    <p:sldId id="272" r:id="rId27"/>
    <p:sldId id="279" r:id="rId28"/>
    <p:sldId id="317" r:id="rId29"/>
    <p:sldId id="318" r:id="rId30"/>
    <p:sldId id="280" r:id="rId31"/>
    <p:sldId id="281" r:id="rId32"/>
    <p:sldId id="407" r:id="rId33"/>
    <p:sldId id="319" r:id="rId34"/>
    <p:sldId id="273" r:id="rId35"/>
    <p:sldId id="274" r:id="rId36"/>
    <p:sldId id="275" r:id="rId37"/>
    <p:sldId id="408" r:id="rId38"/>
    <p:sldId id="301" r:id="rId39"/>
    <p:sldId id="286" r:id="rId40"/>
    <p:sldId id="287" r:id="rId41"/>
    <p:sldId id="321" r:id="rId42"/>
    <p:sldId id="352" r:id="rId43"/>
    <p:sldId id="282" r:id="rId44"/>
    <p:sldId id="285" r:id="rId45"/>
    <p:sldId id="322" r:id="rId46"/>
    <p:sldId id="323" r:id="rId47"/>
    <p:sldId id="324" r:id="rId48"/>
    <p:sldId id="305" r:id="rId49"/>
    <p:sldId id="304" r:id="rId50"/>
    <p:sldId id="353" r:id="rId51"/>
    <p:sldId id="277" r:id="rId52"/>
    <p:sldId id="325" r:id="rId53"/>
    <p:sldId id="284" r:id="rId54"/>
    <p:sldId id="354" r:id="rId55"/>
    <p:sldId id="350" r:id="rId56"/>
    <p:sldId id="351" r:id="rId57"/>
    <p:sldId id="501" r:id="rId58"/>
    <p:sldId id="502" r:id="rId59"/>
    <p:sldId id="503" r:id="rId60"/>
    <p:sldId id="504" r:id="rId61"/>
    <p:sldId id="409" r:id="rId62"/>
    <p:sldId id="297" r:id="rId63"/>
    <p:sldId id="288" r:id="rId64"/>
    <p:sldId id="293" r:id="rId65"/>
    <p:sldId id="326" r:id="rId66"/>
    <p:sldId id="289" r:id="rId67"/>
    <p:sldId id="290" r:id="rId68"/>
    <p:sldId id="291" r:id="rId69"/>
    <p:sldId id="292" r:id="rId70"/>
    <p:sldId id="309" r:id="rId71"/>
    <p:sldId id="327" r:id="rId72"/>
    <p:sldId id="294" r:id="rId73"/>
    <p:sldId id="296" r:id="rId74"/>
    <p:sldId id="295" r:id="rId75"/>
    <p:sldId id="298" r:id="rId76"/>
    <p:sldId id="410" r:id="rId77"/>
    <p:sldId id="339" r:id="rId78"/>
    <p:sldId id="340" r:id="rId79"/>
    <p:sldId id="341" r:id="rId80"/>
    <p:sldId id="342" r:id="rId81"/>
    <p:sldId id="343" r:id="rId82"/>
    <p:sldId id="344" r:id="rId83"/>
    <p:sldId id="345" r:id="rId84"/>
    <p:sldId id="346" r:id="rId85"/>
    <p:sldId id="347" r:id="rId86"/>
    <p:sldId id="348" r:id="rId87"/>
    <p:sldId id="299" r:id="rId88"/>
    <p:sldId id="328" r:id="rId89"/>
    <p:sldId id="38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679"/>
    <a:srgbClr val="0070C0"/>
    <a:srgbClr val="EA7131"/>
    <a:srgbClr val="8ED973"/>
    <a:srgbClr val="61CCF5"/>
    <a:srgbClr val="FFC000"/>
    <a:srgbClr val="D1D1D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37"/>
    <p:restoredTop sz="67424"/>
  </p:normalViewPr>
  <p:slideViewPr>
    <p:cSldViewPr snapToGrid="0">
      <p:cViewPr>
        <p:scale>
          <a:sx n="69" d="100"/>
          <a:sy n="69" d="100"/>
        </p:scale>
        <p:origin x="-192" y="112"/>
      </p:cViewPr>
      <p:guideLst/>
    </p:cSldViewPr>
  </p:slideViewPr>
  <p:outlineViewPr>
    <p:cViewPr>
      <p:scale>
        <a:sx n="33" d="100"/>
        <a:sy n="33" d="100"/>
      </p:scale>
      <p:origin x="0" y="-1824"/>
    </p:cViewPr>
  </p:outlineViewPr>
  <p:notesTextViewPr>
    <p:cViewPr>
      <p:scale>
        <a:sx n="125" d="100"/>
        <a:sy n="12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DBC6E-4F67-D644-9A26-146C529B74DB}" type="datetimeFigureOut">
              <a:rPr lang="en-US" smtClean="0"/>
              <a:t>3/27/25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17028A-9953-B446-AD17-7470F1654953}" type="slidenum">
              <a:rPr lang="en-US" smtClean="0"/>
              <a:t>‹#›</a:t>
            </a:fld>
            <a:endParaRPr lang="en-US"/>
          </a:p>
        </p:txBody>
      </p:sp>
    </p:spTree>
    <p:extLst>
      <p:ext uri="{BB962C8B-B14F-4D97-AF65-F5344CB8AC3E}">
        <p14:creationId xmlns:p14="http://schemas.microsoft.com/office/powerpoint/2010/main" val="170773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p:cNvSpPr>
            <a:spLocks noGrp="1"/>
          </p:cNvSpPr>
          <p:nvPr>
            <p:ph type="sldNum" sz="quarter" idx="5"/>
          </p:nvPr>
        </p:nvSpPr>
        <p:spPr/>
        <p:txBody>
          <a:bodyPr/>
          <a:lstStyle/>
          <a:p>
            <a:fld id="{6CBDB9B7-31D6-1746-9125-59444946BEA7}" type="slidenum">
              <a:rPr lang="en-US" smtClean="0"/>
              <a:t>1</a:t>
            </a:fld>
            <a:endParaRPr lang="en-US"/>
          </a:p>
        </p:txBody>
      </p:sp>
    </p:spTree>
    <p:extLst>
      <p:ext uri="{BB962C8B-B14F-4D97-AF65-F5344CB8AC3E}">
        <p14:creationId xmlns:p14="http://schemas.microsoft.com/office/powerpoint/2010/main" val="3505337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is why we're interested in distributed GNN training and why it is important. </a:t>
            </a:r>
          </a:p>
          <a:p>
            <a:r>
              <a:rPr lang="en-US" dirty="0"/>
              <a:t>[CLICK]</a:t>
            </a:r>
          </a:p>
          <a:p>
            <a:r>
              <a:rPr lang="en-US" dirty="0"/>
              <a:t>A very straightforward answer is it offers high parallelism for computation. A modern cluster usually has 100 of machines and with so many CPU cores, we can achieve multi-core parallelism. </a:t>
            </a:r>
          </a:p>
          <a:p>
            <a:r>
              <a:rPr lang="en-US" dirty="0"/>
              <a:t>A modern GPU has thousands of </a:t>
            </a:r>
            <a:r>
              <a:rPr lang="en-US" dirty="0" err="1"/>
              <a:t>cuda</a:t>
            </a:r>
            <a:r>
              <a:rPr lang="en-US" dirty="0"/>
              <a:t> cores, and is very efficient in computing matrix multiplication. Training GNN requires large amount of matrix multiplications. So if we know how to use multiple GPUs together, we can achieve massive parallelism and a very efficient training pipeline.</a:t>
            </a:r>
          </a:p>
          <a:p>
            <a:r>
              <a:rPr lang="en-US" dirty="0"/>
              <a:t>[CLICK]</a:t>
            </a:r>
          </a:p>
          <a:p>
            <a:r>
              <a:rPr lang="en-US" dirty="0"/>
              <a:t>Another reason would be insufficient memory space for vertex embeddings.</a:t>
            </a:r>
          </a:p>
          <a:p>
            <a:r>
              <a:rPr lang="en-US" dirty="0"/>
              <a:t>Nowadays, the size of graph is increasing to 10 billions of edges or even larger. Storing the graph itself requires a large storage. Besides, some embedding dimension can reach to 1000, and with so many vertices/edges, storing embeddings needs additional storage. However, GPU memory is always an scarce resource. For example, A100 GPU only has 40/80 GB so it's really insufficient comparing with such large amount of training data. If we have multiple machines/devices, we can collectively use their memory space, which will be more flexible and </a:t>
            </a:r>
            <a:r>
              <a:rPr lang="en-US" dirty="0" err="1"/>
              <a:t>effcient</a:t>
            </a:r>
            <a:r>
              <a:rPr lang="en-US" dirty="0"/>
              <a:t>.</a:t>
            </a:r>
          </a:p>
        </p:txBody>
      </p:sp>
      <p:sp>
        <p:nvSpPr>
          <p:cNvPr id="4" name="Slide Number Placeholder 3"/>
          <p:cNvSpPr>
            <a:spLocks noGrp="1"/>
          </p:cNvSpPr>
          <p:nvPr>
            <p:ph type="sldNum" sz="quarter" idx="5"/>
          </p:nvPr>
        </p:nvSpPr>
        <p:spPr/>
        <p:txBody>
          <a:bodyPr/>
          <a:lstStyle/>
          <a:p>
            <a:fld id="{4317028A-9953-B446-AD17-7470F1654953}" type="slidenum">
              <a:rPr lang="en-US" smtClean="0"/>
              <a:t>10</a:t>
            </a:fld>
            <a:endParaRPr lang="en-US"/>
          </a:p>
        </p:txBody>
      </p:sp>
    </p:spTree>
    <p:extLst>
      <p:ext uri="{BB962C8B-B14F-4D97-AF65-F5344CB8AC3E}">
        <p14:creationId xmlns:p14="http://schemas.microsoft.com/office/powerpoint/2010/main" val="3577836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pipelines of distributed GNN training. Firstly we have data partition or graph partition. Since we are talking about distributed training, we want each device to maintain part of graph or a subset of vertices and their corresponding features.</a:t>
            </a:r>
          </a:p>
          <a:p>
            <a:r>
              <a:rPr lang="en-US" dirty="0"/>
              <a:t>[CLICK]</a:t>
            </a:r>
          </a:p>
          <a:p>
            <a:r>
              <a:rPr lang="en-US" dirty="0"/>
              <a:t>Next we have a step called batch generation if we're doing mini-batch GNN training. Since the training data of one mini-batch may come from multiple machines, so we need to request each of those machines and wait until the dependent data is received.</a:t>
            </a:r>
          </a:p>
          <a:p>
            <a:r>
              <a:rPr lang="en-US" dirty="0"/>
              <a:t>But if we are doing full-graph GNN training, this step is skipped.</a:t>
            </a:r>
          </a:p>
          <a:p>
            <a:r>
              <a:rPr lang="en-US" dirty="0"/>
              <a:t>[CLICK]</a:t>
            </a:r>
          </a:p>
          <a:p>
            <a:r>
              <a:rPr lang="en-US" dirty="0"/>
              <a:t>The final step is called GNN model training. the training consists of forward propagation. loss computation, backward propagation, and weight updates. We'll focus on the </a:t>
            </a:r>
            <a:r>
              <a:rPr lang="en-US" dirty="0" err="1"/>
              <a:t>exeuction</a:t>
            </a:r>
            <a:r>
              <a:rPr lang="en-US" dirty="0"/>
              <a:t> model in the training and we'll also cover communication </a:t>
            </a:r>
            <a:r>
              <a:rPr lang="en-US" dirty="0" err="1"/>
              <a:t>protocal</a:t>
            </a:r>
            <a:r>
              <a:rPr lang="en-US" dirty="0"/>
              <a:t> &amp; optimization in later slides.</a:t>
            </a:r>
          </a:p>
        </p:txBody>
      </p:sp>
      <p:sp>
        <p:nvSpPr>
          <p:cNvPr id="4" name="Slide Number Placeholder 3"/>
          <p:cNvSpPr>
            <a:spLocks noGrp="1"/>
          </p:cNvSpPr>
          <p:nvPr>
            <p:ph type="sldNum" sz="quarter" idx="5"/>
          </p:nvPr>
        </p:nvSpPr>
        <p:spPr/>
        <p:txBody>
          <a:bodyPr/>
          <a:lstStyle/>
          <a:p>
            <a:fld id="{4317028A-9953-B446-AD17-7470F1654953}" type="slidenum">
              <a:rPr lang="en-US" smtClean="0"/>
              <a:t>11</a:t>
            </a:fld>
            <a:endParaRPr lang="en-US"/>
          </a:p>
        </p:txBody>
      </p:sp>
    </p:spTree>
    <p:extLst>
      <p:ext uri="{BB962C8B-B14F-4D97-AF65-F5344CB8AC3E}">
        <p14:creationId xmlns:p14="http://schemas.microsoft.com/office/powerpoint/2010/main" val="372100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challenges in dist. GNN training. </a:t>
            </a:r>
          </a:p>
          <a:p>
            <a:r>
              <a:rPr lang="en-US" dirty="0"/>
              <a:t>As we've already know, the communication is always a major bottleneck in </a:t>
            </a:r>
            <a:r>
              <a:rPr lang="en-US" dirty="0" err="1"/>
              <a:t>dist</a:t>
            </a:r>
            <a:r>
              <a:rPr lang="en-US" dirty="0"/>
              <a:t> GNN training, how to handle such large amount of data communication is a key challenge to handle. </a:t>
            </a:r>
          </a:p>
          <a:p>
            <a:r>
              <a:rPr lang="en-US" dirty="0"/>
              <a:t>[CLICK]</a:t>
            </a:r>
          </a:p>
          <a:p>
            <a:r>
              <a:rPr lang="en-US" dirty="0"/>
              <a:t>A number of existing works came up with some solutions to fix this issue, such as 1.2.3.4.5 and so on. We will talk about these works in detail.</a:t>
            </a:r>
          </a:p>
        </p:txBody>
      </p:sp>
      <p:sp>
        <p:nvSpPr>
          <p:cNvPr id="4" name="Slide Number Placeholder 3"/>
          <p:cNvSpPr>
            <a:spLocks noGrp="1"/>
          </p:cNvSpPr>
          <p:nvPr>
            <p:ph type="sldNum" sz="quarter" idx="5"/>
          </p:nvPr>
        </p:nvSpPr>
        <p:spPr/>
        <p:txBody>
          <a:bodyPr/>
          <a:lstStyle/>
          <a:p>
            <a:fld id="{4317028A-9953-B446-AD17-7470F1654953}" type="slidenum">
              <a:rPr lang="en-US" smtClean="0"/>
              <a:t>12</a:t>
            </a:fld>
            <a:endParaRPr lang="en-US"/>
          </a:p>
        </p:txBody>
      </p:sp>
    </p:spTree>
    <p:extLst>
      <p:ext uri="{BB962C8B-B14F-4D97-AF65-F5344CB8AC3E}">
        <p14:creationId xmlns:p14="http://schemas.microsoft.com/office/powerpoint/2010/main" val="149227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challenge is the imbalance workloads or stragglers. If we have multiple machines to use, how to evenly assign the workload to multiple machines is an important problem because we don't want one machine does most of the work while others just being idle. Straggler problem almost happens in all distributed computing problems. </a:t>
            </a:r>
          </a:p>
          <a:p>
            <a:r>
              <a:rPr lang="en-US" dirty="0"/>
              <a:t>[CLICK]</a:t>
            </a:r>
          </a:p>
          <a:p>
            <a:r>
              <a:rPr lang="en-US" dirty="0"/>
              <a:t>In the context of GNN training, a series of existing works proposes different ways to do the workload assignment, including 1, 2, ,3 4 and so on. We will talk about these works in </a:t>
            </a:r>
            <a:r>
              <a:rPr lang="en-US" dirty="0" err="1"/>
              <a:t>detai</a:t>
            </a:r>
            <a:r>
              <a:rPr lang="en-US" dirty="0"/>
              <a:t> as well.</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13</a:t>
            </a:fld>
            <a:endParaRPr lang="en-US"/>
          </a:p>
        </p:txBody>
      </p:sp>
    </p:spTree>
    <p:extLst>
      <p:ext uri="{BB962C8B-B14F-4D97-AF65-F5344CB8AC3E}">
        <p14:creationId xmlns:p14="http://schemas.microsoft.com/office/powerpoint/2010/main" val="4180086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14</a:t>
            </a:fld>
            <a:endParaRPr lang="en-US"/>
          </a:p>
        </p:txBody>
      </p:sp>
    </p:spTree>
    <p:extLst>
      <p:ext uri="{BB962C8B-B14F-4D97-AF65-F5344CB8AC3E}">
        <p14:creationId xmlns:p14="http://schemas.microsoft.com/office/powerpoint/2010/main" val="1735598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graph partitioning.</a:t>
            </a:r>
          </a:p>
        </p:txBody>
      </p:sp>
      <p:sp>
        <p:nvSpPr>
          <p:cNvPr id="4" name="Slide Number Placeholder 3"/>
          <p:cNvSpPr>
            <a:spLocks noGrp="1"/>
          </p:cNvSpPr>
          <p:nvPr>
            <p:ph type="sldNum" sz="quarter" idx="5"/>
          </p:nvPr>
        </p:nvSpPr>
        <p:spPr/>
        <p:txBody>
          <a:bodyPr/>
          <a:lstStyle/>
          <a:p>
            <a:fld id="{4317028A-9953-B446-AD17-7470F1654953}" type="slidenum">
              <a:rPr lang="en-US" smtClean="0"/>
              <a:t>15</a:t>
            </a:fld>
            <a:endParaRPr lang="en-US"/>
          </a:p>
        </p:txBody>
      </p:sp>
    </p:spTree>
    <p:extLst>
      <p:ext uri="{BB962C8B-B14F-4D97-AF65-F5344CB8AC3E}">
        <p14:creationId xmlns:p14="http://schemas.microsoft.com/office/powerpoint/2010/main" val="3699877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partitioning is not a very severe problem in GNN training. Many existing works just use off-the-shelf solution for partitioning the input graph, such as vertex-cut, edge-cut and METIS. But some works still have some insight on this problem. For example, METIS is a graph partitioning algo. aiming to minimizing the number of cross-partition edges. Suppose we use METIS on this graph, the cut is in blue dashed line since there's only 1 cross-partition edge. But A and B in red circle are 2 training vertices, </a:t>
            </a:r>
          </a:p>
          <a:p>
            <a:r>
              <a:rPr lang="en-US" dirty="0"/>
              <a:t>[CLICK]</a:t>
            </a:r>
          </a:p>
          <a:p>
            <a:r>
              <a:rPr lang="en-US" dirty="0"/>
              <a:t>we may cut this way since yellow partition is the 2-hop neighborhood of the training vertex A and blue partition is the 2-hop neighborhood of B, which means we don't need to have any communication between 2 partitions when training A and B.</a:t>
            </a:r>
          </a:p>
          <a:p>
            <a:r>
              <a:rPr lang="en-US" dirty="0"/>
              <a:t>Therefore, we might need some heuristic cost models to estimate the workload. </a:t>
            </a:r>
          </a:p>
        </p:txBody>
      </p:sp>
      <p:sp>
        <p:nvSpPr>
          <p:cNvPr id="4" name="Slide Number Placeholder 3"/>
          <p:cNvSpPr>
            <a:spLocks noGrp="1"/>
          </p:cNvSpPr>
          <p:nvPr>
            <p:ph type="sldNum" sz="quarter" idx="5"/>
          </p:nvPr>
        </p:nvSpPr>
        <p:spPr/>
        <p:txBody>
          <a:bodyPr/>
          <a:lstStyle/>
          <a:p>
            <a:fld id="{4317028A-9953-B446-AD17-7470F1654953}" type="slidenum">
              <a:rPr lang="en-US" smtClean="0"/>
              <a:t>16</a:t>
            </a:fld>
            <a:endParaRPr lang="en-US"/>
          </a:p>
        </p:txBody>
      </p:sp>
    </p:spTree>
    <p:extLst>
      <p:ext uri="{BB962C8B-B14F-4D97-AF65-F5344CB8AC3E}">
        <p14:creationId xmlns:p14="http://schemas.microsoft.com/office/powerpoint/2010/main" val="2037103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BGL in NSDI'23 introduces the following heuristic model for vertex assignment.</a:t>
            </a:r>
          </a:p>
          <a:p>
            <a:r>
              <a:rPr lang="en-US" dirty="0"/>
              <a:t>Let's first figure out what each term stands for.</a:t>
            </a:r>
          </a:p>
          <a:p>
            <a:r>
              <a:rPr lang="en-US" dirty="0"/>
              <a:t>[CLICK]</a:t>
            </a:r>
          </a:p>
          <a:p>
            <a:r>
              <a:rPr lang="en-US" dirty="0" err="1"/>
              <a:t>Gamma^j</a:t>
            </a:r>
            <a:r>
              <a:rPr lang="en-US" dirty="0"/>
              <a:t> (B) stands for the j-hop neighbors of a vertex block B. A vertex block is a set of vertices that are closely connected in the original graph, usually consists of 100 to 10k vertices. P(</a:t>
            </a:r>
            <a:r>
              <a:rPr lang="en-US" dirty="0" err="1"/>
              <a:t>i</a:t>
            </a:r>
            <a:r>
              <a:rPr lang="en-US" dirty="0"/>
              <a:t>) stands for the current partition with index </a:t>
            </a:r>
            <a:r>
              <a:rPr lang="en-US" dirty="0" err="1"/>
              <a:t>i</a:t>
            </a:r>
            <a:r>
              <a:rPr lang="en-US" dirty="0"/>
              <a:t> we are looking at. The intersection in between means the cross edge connecting the vertex block and the current partition. This term represents the cohesiveness of 2 subgraphs. And the summation means we're first considering 1-hop, then 2-hop, 3-hop and so on.</a:t>
            </a:r>
          </a:p>
          <a:p>
            <a:r>
              <a:rPr lang="en-US" dirty="0"/>
              <a:t>[CLICK]</a:t>
            </a:r>
          </a:p>
          <a:p>
            <a:r>
              <a:rPr lang="en-US" dirty="0"/>
              <a:t>CT and C stands for the average # of training nodes and nodes per partition.</a:t>
            </a:r>
          </a:p>
          <a:p>
            <a:r>
              <a:rPr lang="en-US" dirty="0"/>
              <a:t>[CLICK]</a:t>
            </a:r>
          </a:p>
          <a:p>
            <a:r>
              <a:rPr lang="en-US" dirty="0"/>
              <a:t>On the nominator side, T(</a:t>
            </a:r>
            <a:r>
              <a:rPr lang="en-US" dirty="0" err="1"/>
              <a:t>i</a:t>
            </a:r>
            <a:r>
              <a:rPr lang="en-US" dirty="0"/>
              <a:t>) is # of training nodes assigned to partition </a:t>
            </a:r>
            <a:r>
              <a:rPr lang="en-US" dirty="0" err="1"/>
              <a:t>i</a:t>
            </a:r>
            <a:r>
              <a:rPr lang="en-US" dirty="0"/>
              <a:t> so far.</a:t>
            </a:r>
          </a:p>
          <a:p>
            <a:r>
              <a:rPr lang="en-US" dirty="0"/>
              <a:t>and P(</a:t>
            </a:r>
            <a:r>
              <a:rPr lang="en-US" dirty="0" err="1"/>
              <a:t>i</a:t>
            </a:r>
            <a:r>
              <a:rPr lang="en-US" dirty="0"/>
              <a:t>) is # of nodes assigned to partition </a:t>
            </a:r>
            <a:r>
              <a:rPr lang="en-US" dirty="0" err="1"/>
              <a:t>i</a:t>
            </a:r>
            <a:r>
              <a:rPr lang="en-US" dirty="0"/>
              <a:t> so far.</a:t>
            </a:r>
          </a:p>
          <a:p>
            <a:r>
              <a:rPr lang="en-US" dirty="0"/>
              <a:t>These 2 terms encourages each partition to have roughly equal # of training nodes and node. These 2 term will penalize those partitions with more nodes than average being assigned already. </a:t>
            </a:r>
          </a:p>
          <a:p>
            <a:r>
              <a:rPr lang="en-US" dirty="0"/>
              <a:t>For each vertex block B, we will select a partition </a:t>
            </a:r>
            <a:r>
              <a:rPr lang="en-US" dirty="0" err="1"/>
              <a:t>i</a:t>
            </a:r>
            <a:r>
              <a:rPr lang="en-US" dirty="0"/>
              <a:t> such that this heuristic is maximized, and vertex block is then merged into the partition.</a:t>
            </a:r>
          </a:p>
        </p:txBody>
      </p:sp>
      <p:sp>
        <p:nvSpPr>
          <p:cNvPr id="4" name="Slide Number Placeholder 3"/>
          <p:cNvSpPr>
            <a:spLocks noGrp="1"/>
          </p:cNvSpPr>
          <p:nvPr>
            <p:ph type="sldNum" sz="quarter" idx="5"/>
          </p:nvPr>
        </p:nvSpPr>
        <p:spPr/>
        <p:txBody>
          <a:bodyPr/>
          <a:lstStyle/>
          <a:p>
            <a:fld id="{4317028A-9953-B446-AD17-7470F1654953}" type="slidenum">
              <a:rPr lang="en-US" smtClean="0"/>
              <a:t>17</a:t>
            </a:fld>
            <a:endParaRPr lang="en-US"/>
          </a:p>
        </p:txBody>
      </p:sp>
    </p:spTree>
    <p:extLst>
      <p:ext uri="{BB962C8B-B14F-4D97-AF65-F5344CB8AC3E}">
        <p14:creationId xmlns:p14="http://schemas.microsoft.com/office/powerpoint/2010/main" val="1606620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batch generation step.</a:t>
            </a:r>
          </a:p>
        </p:txBody>
      </p:sp>
      <p:sp>
        <p:nvSpPr>
          <p:cNvPr id="4" name="Slide Number Placeholder 3"/>
          <p:cNvSpPr>
            <a:spLocks noGrp="1"/>
          </p:cNvSpPr>
          <p:nvPr>
            <p:ph type="sldNum" sz="quarter" idx="5"/>
          </p:nvPr>
        </p:nvSpPr>
        <p:spPr/>
        <p:txBody>
          <a:bodyPr/>
          <a:lstStyle/>
          <a:p>
            <a:fld id="{4317028A-9953-B446-AD17-7470F1654953}" type="slidenum">
              <a:rPr lang="en-US" smtClean="0"/>
              <a:t>18</a:t>
            </a:fld>
            <a:endParaRPr lang="en-US"/>
          </a:p>
        </p:txBody>
      </p:sp>
    </p:spTree>
    <p:extLst>
      <p:ext uri="{BB962C8B-B14F-4D97-AF65-F5344CB8AC3E}">
        <p14:creationId xmlns:p14="http://schemas.microsoft.com/office/powerpoint/2010/main" val="209681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and straightforward way to do the sampling is </a:t>
            </a:r>
          </a:p>
          <a:p>
            <a:r>
              <a:rPr lang="en-US" dirty="0"/>
              <a:t>[CLICK]</a:t>
            </a:r>
          </a:p>
          <a:p>
            <a:r>
              <a:rPr lang="en-US" dirty="0"/>
              <a:t>we first select some seed vertices, v1 and v2 in this case.</a:t>
            </a:r>
          </a:p>
          <a:p>
            <a:r>
              <a:rPr lang="en-US" dirty="0"/>
              <a:t>[CLICK]</a:t>
            </a:r>
          </a:p>
          <a:p>
            <a:r>
              <a:rPr lang="en-US" dirty="0"/>
              <a:t>Then we look at the neighbors of seed vertex, select at most D1 out of the neighbors. For example, v1 has 4 neighbors, but only 2 of them are selected.</a:t>
            </a:r>
          </a:p>
          <a:p>
            <a:r>
              <a:rPr lang="en-US" dirty="0"/>
              <a:t>[CLICK]</a:t>
            </a:r>
          </a:p>
          <a:p>
            <a:r>
              <a:rPr lang="en-US" dirty="0"/>
              <a:t>Next we iterate this process for the vertices selected in last round. [V6] If the number of neighbors is greater than a threshold, we only select part of them.</a:t>
            </a:r>
          </a:p>
          <a:p>
            <a:r>
              <a:rPr lang="en-US" dirty="0"/>
              <a:t>[CLICK]</a:t>
            </a:r>
          </a:p>
          <a:p>
            <a:r>
              <a:rPr lang="en-US" dirty="0"/>
              <a:t>From </a:t>
            </a:r>
            <a:r>
              <a:rPr lang="en-US" dirty="0" err="1"/>
              <a:t>ByteGNN</a:t>
            </a:r>
            <a:r>
              <a:rPr lang="en-US" dirty="0"/>
              <a:t> paper in VLDB'22, if you choose d1= 25 and d2 = 10 you can get </a:t>
            </a:r>
            <a:r>
              <a:rPr lang="en-US" dirty="0" err="1"/>
              <a:t>emmprically</a:t>
            </a:r>
            <a:r>
              <a:rPr lang="en-US" dirty="0"/>
              <a:t> good results, but there's no </a:t>
            </a:r>
            <a:r>
              <a:rPr lang="en-US" dirty="0" err="1"/>
              <a:t>rigorious</a:t>
            </a:r>
            <a:r>
              <a:rPr lang="en-US" dirty="0"/>
              <a:t> guarantee for this conclusion.</a:t>
            </a:r>
          </a:p>
        </p:txBody>
      </p:sp>
      <p:sp>
        <p:nvSpPr>
          <p:cNvPr id="4" name="Slide Number Placeholder 3"/>
          <p:cNvSpPr>
            <a:spLocks noGrp="1"/>
          </p:cNvSpPr>
          <p:nvPr>
            <p:ph type="sldNum" sz="quarter" idx="5"/>
          </p:nvPr>
        </p:nvSpPr>
        <p:spPr/>
        <p:txBody>
          <a:bodyPr/>
          <a:lstStyle/>
          <a:p>
            <a:fld id="{4317028A-9953-B446-AD17-7470F1654953}" type="slidenum">
              <a:rPr lang="en-US" smtClean="0"/>
              <a:t>19</a:t>
            </a:fld>
            <a:endParaRPr lang="en-US"/>
          </a:p>
        </p:txBody>
      </p:sp>
    </p:spTree>
    <p:extLst>
      <p:ext uri="{BB962C8B-B14F-4D97-AF65-F5344CB8AC3E}">
        <p14:creationId xmlns:p14="http://schemas.microsoft.com/office/powerpoint/2010/main" val="3323291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is divided into two parts.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first part is on structure analytics, which are based on conventional graph algorithms and graph mining methods,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second part is on systems for training graph neural networks, which is a very hot topic right now.</a:t>
            </a:r>
          </a:p>
        </p:txBody>
      </p:sp>
      <p:sp>
        <p:nvSpPr>
          <p:cNvPr id="4" name="Slide Number Placeholder 3"/>
          <p:cNvSpPr>
            <a:spLocks noGrp="1"/>
          </p:cNvSpPr>
          <p:nvPr>
            <p:ph type="sldNum" sz="quarter" idx="10"/>
          </p:nvPr>
        </p:nvSpPr>
        <p:spPr/>
        <p:txBody>
          <a:bodyPr/>
          <a:lstStyle/>
          <a:p>
            <a:fld id="{E4BD9A76-C457-694D-9067-3B862B4C239D}" type="slidenum">
              <a:rPr lang="en-US" smtClean="0"/>
              <a:pPr/>
              <a:t>2</a:t>
            </a:fld>
            <a:endParaRPr lang="en-US"/>
          </a:p>
        </p:txBody>
      </p:sp>
    </p:spTree>
    <p:extLst>
      <p:ext uri="{BB962C8B-B14F-4D97-AF65-F5344CB8AC3E}">
        <p14:creationId xmlns:p14="http://schemas.microsoft.com/office/powerpoint/2010/main" val="979759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might be some vertices that is frequently accessed in the batch generation. In </a:t>
            </a:r>
            <a:r>
              <a:rPr lang="en-US" dirty="0" err="1"/>
              <a:t>Aligraph</a:t>
            </a:r>
            <a:r>
              <a:rPr lang="en-US" dirty="0"/>
              <a:t> paper in VLDB'20, they proposed to cache these frequently accessed vertices locally. In their definition, they call such vertices important vertices.</a:t>
            </a:r>
          </a:p>
          <a:p>
            <a:r>
              <a:rPr lang="en-US" dirty="0"/>
              <a:t>The intuition is if a vertex is important, then I should cache its out-neighbors, so that the other vertices can easily obtain their 2-hop neighbors through this important vertex.</a:t>
            </a:r>
          </a:p>
          <a:p>
            <a:r>
              <a:rPr lang="en-US" dirty="0"/>
              <a:t>[CLICK]</a:t>
            </a:r>
          </a:p>
          <a:p>
            <a:r>
              <a:rPr lang="en-US" dirty="0"/>
              <a:t>In their paper, they introduce a factor defined as in-degree divided by out-degree to describe how important a vertex is.</a:t>
            </a:r>
          </a:p>
          <a:p>
            <a:r>
              <a:rPr lang="en-US" dirty="0"/>
              <a:t>If a vertex has high indegree and low out-degree, then v will be cached.</a:t>
            </a:r>
          </a:p>
          <a:p>
            <a:r>
              <a:rPr lang="en-US" dirty="0"/>
              <a:t>[CLICK]</a:t>
            </a:r>
          </a:p>
          <a:p>
            <a:r>
              <a:rPr lang="en-US" dirty="0"/>
              <a:t>Cached vertices are only a small part of the graph, so the cache won't take a large amount of space.</a:t>
            </a:r>
          </a:p>
          <a:p>
            <a:r>
              <a:rPr lang="en-US" dirty="0"/>
              <a:t>[CLICK]</a:t>
            </a:r>
          </a:p>
          <a:p>
            <a:r>
              <a:rPr lang="en-US" dirty="0"/>
              <a:t>Other static cache strategies, such as </a:t>
            </a:r>
            <a:r>
              <a:rPr lang="en-US" dirty="0" err="1"/>
              <a:t>pagerank</a:t>
            </a:r>
            <a:r>
              <a:rPr lang="en-US" dirty="0"/>
              <a:t> also works where you first run a </a:t>
            </a:r>
            <a:r>
              <a:rPr lang="en-US" dirty="0" err="1"/>
              <a:t>pagerank</a:t>
            </a:r>
            <a:r>
              <a:rPr lang="en-US" dirty="0"/>
              <a:t> algorithm, and every vertex ends up with a score. You can use this score to measure whether you want to cache it or not.</a:t>
            </a:r>
          </a:p>
        </p:txBody>
      </p:sp>
      <p:sp>
        <p:nvSpPr>
          <p:cNvPr id="4" name="Slide Number Placeholder 3"/>
          <p:cNvSpPr>
            <a:spLocks noGrp="1"/>
          </p:cNvSpPr>
          <p:nvPr>
            <p:ph type="sldNum" sz="quarter" idx="5"/>
          </p:nvPr>
        </p:nvSpPr>
        <p:spPr/>
        <p:txBody>
          <a:bodyPr/>
          <a:lstStyle/>
          <a:p>
            <a:fld id="{4317028A-9953-B446-AD17-7470F1654953}" type="slidenum">
              <a:rPr lang="en-US" smtClean="0"/>
              <a:t>20</a:t>
            </a:fld>
            <a:endParaRPr lang="en-US"/>
          </a:p>
        </p:txBody>
      </p:sp>
    </p:spTree>
    <p:extLst>
      <p:ext uri="{BB962C8B-B14F-4D97-AF65-F5344CB8AC3E}">
        <p14:creationId xmlns:p14="http://schemas.microsoft.com/office/powerpoint/2010/main" val="773992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what about dynamic cache? This paper BGL applies FIFO policy as their cache strategy.</a:t>
            </a:r>
          </a:p>
          <a:p>
            <a:r>
              <a:rPr lang="en-US" dirty="0"/>
              <a:t>[CLICK]</a:t>
            </a:r>
          </a:p>
          <a:p>
            <a:r>
              <a:rPr lang="en-US" dirty="0"/>
              <a:t>Suppose the current mini-batch contains these 6 vertices pointed by the red arrow, and we use a random order to fetch their neighbors and also features. </a:t>
            </a:r>
          </a:p>
          <a:p>
            <a:r>
              <a:rPr lang="en-US" dirty="0"/>
              <a:t>[CLICK]</a:t>
            </a:r>
          </a:p>
          <a:p>
            <a:r>
              <a:rPr lang="en-US" dirty="0"/>
              <a:t>First we put 17 and its neighbors into the cache.</a:t>
            </a:r>
          </a:p>
          <a:p>
            <a:r>
              <a:rPr lang="en-US" dirty="0"/>
              <a:t>[CLICK]</a:t>
            </a:r>
          </a:p>
          <a:p>
            <a:r>
              <a:rPr lang="en-US" dirty="0"/>
              <a:t>Then we put 7 and its neighbors into the empty space of the cache.</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put 11 and its neighbors into the cache. Since the number of cache vertices is limited, some vertices are evicted from the cache.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observe that the first 3 vertices has no common neighbors at all, which means the cache hit ratio is really low since not a single vertex is read from cache.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reason is the first 3 vertices 17, 7 and 11 are far from each other in the input graph, so they share very few common neighbors.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next question is how to improve the cache hit?</a:t>
            </a:r>
          </a:p>
        </p:txBody>
      </p:sp>
      <p:sp>
        <p:nvSpPr>
          <p:cNvPr id="4" name="Slide Number Placeholder 3"/>
          <p:cNvSpPr>
            <a:spLocks noGrp="1"/>
          </p:cNvSpPr>
          <p:nvPr>
            <p:ph type="sldNum" sz="quarter" idx="5"/>
          </p:nvPr>
        </p:nvSpPr>
        <p:spPr/>
        <p:txBody>
          <a:bodyPr/>
          <a:lstStyle/>
          <a:p>
            <a:fld id="{4317028A-9953-B446-AD17-7470F1654953}" type="slidenum">
              <a:rPr lang="en-US" smtClean="0"/>
              <a:t>21</a:t>
            </a:fld>
            <a:endParaRPr lang="en-US"/>
          </a:p>
        </p:txBody>
      </p:sp>
    </p:spTree>
    <p:extLst>
      <p:ext uri="{BB962C8B-B14F-4D97-AF65-F5344CB8AC3E}">
        <p14:creationId xmlns:p14="http://schemas.microsoft.com/office/powerpoint/2010/main" val="1054328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resolve this low cache hit issue, BGL proposes Proximity-aware ordering or PPO.</a:t>
            </a:r>
          </a:p>
          <a:p>
            <a:r>
              <a:rPr lang="en-US" dirty="0"/>
              <a:t>[CLICK]</a:t>
            </a:r>
          </a:p>
          <a:p>
            <a:r>
              <a:rPr lang="en-US" dirty="0"/>
              <a:t>If we use the BFS ordering rather than random ordering,</a:t>
            </a:r>
          </a:p>
          <a:p>
            <a:r>
              <a:rPr lang="en-US" dirty="0"/>
              <a:t>[CLICK]</a:t>
            </a:r>
          </a:p>
          <a:p>
            <a:r>
              <a:rPr lang="en-US" dirty="0"/>
              <a:t>Firstly, we put 17 and its neighbors into the cache.</a:t>
            </a:r>
          </a:p>
          <a:p>
            <a:r>
              <a:rPr lang="en-US" dirty="0"/>
              <a:t>[CLICK]</a:t>
            </a:r>
          </a:p>
          <a:p>
            <a:r>
              <a:rPr lang="en-US" dirty="0"/>
              <a:t>Then we put 9 and its neighbors into the cache because 9 is in the 1-hop neighborhood from 17. The good news is that 3 neighbors are already in cache, so we can directly use it.</a:t>
            </a:r>
          </a:p>
          <a:p>
            <a:r>
              <a:rPr lang="en-US" dirty="0"/>
              <a:t>[CLICK]</a:t>
            </a:r>
          </a:p>
          <a:p>
            <a:r>
              <a:rPr lang="en-US" dirty="0"/>
              <a:t>Then we put 1 and its neighbors, because 1 is in 2-hop neighborhood.</a:t>
            </a:r>
          </a:p>
          <a:p>
            <a:r>
              <a:rPr lang="en-US" dirty="0"/>
              <a:t>[CLICK] [CLICK] [CLICK]</a:t>
            </a:r>
          </a:p>
          <a:p>
            <a:r>
              <a:rPr lang="en-US" dirty="0"/>
              <a:t>Then 11 and 7 and lastly 15.</a:t>
            </a:r>
          </a:p>
          <a:p>
            <a:r>
              <a:rPr lang="en-US" dirty="0"/>
              <a:t>[CLICK]</a:t>
            </a:r>
          </a:p>
          <a:p>
            <a:r>
              <a:rPr lang="en-US" dirty="0"/>
              <a:t>We can observe much higher cache hit ratio using PPO/BFS ordering compared to random ordering since we take the connectivity of the vertices into account.</a:t>
            </a:r>
          </a:p>
        </p:txBody>
      </p:sp>
      <p:sp>
        <p:nvSpPr>
          <p:cNvPr id="4" name="Slide Number Placeholder 3"/>
          <p:cNvSpPr>
            <a:spLocks noGrp="1"/>
          </p:cNvSpPr>
          <p:nvPr>
            <p:ph type="sldNum" sz="quarter" idx="5"/>
          </p:nvPr>
        </p:nvSpPr>
        <p:spPr/>
        <p:txBody>
          <a:bodyPr/>
          <a:lstStyle/>
          <a:p>
            <a:fld id="{4317028A-9953-B446-AD17-7470F1654953}" type="slidenum">
              <a:rPr lang="en-US" smtClean="0"/>
              <a:t>22</a:t>
            </a:fld>
            <a:endParaRPr lang="en-US"/>
          </a:p>
        </p:txBody>
      </p:sp>
    </p:spTree>
    <p:extLst>
      <p:ext uri="{BB962C8B-B14F-4D97-AF65-F5344CB8AC3E}">
        <p14:creationId xmlns:p14="http://schemas.microsoft.com/office/powerpoint/2010/main" val="3536268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PPO violates the </a:t>
            </a:r>
            <a:r>
              <a:rPr lang="en-US" dirty="0" err="1"/>
              <a:t>i.i.d</a:t>
            </a:r>
            <a:r>
              <a:rPr lang="en-US" dirty="0"/>
              <a:t> requirement of SGD, since we enforce a BFS ordering within a single mini-batch, but it's supposed to be a random order. Violating </a:t>
            </a:r>
            <a:r>
              <a:rPr lang="en-US" dirty="0" err="1"/>
              <a:t>iid</a:t>
            </a:r>
            <a:r>
              <a:rPr lang="en-US" dirty="0"/>
              <a:t> requirement would make the model hard to converge.</a:t>
            </a:r>
          </a:p>
          <a:p>
            <a:r>
              <a:rPr lang="en-US" dirty="0"/>
              <a:t>[CLICK]</a:t>
            </a:r>
          </a:p>
          <a:p>
            <a:r>
              <a:rPr lang="en-US" dirty="0"/>
              <a:t>To fix this issue, BGL also introduce randomness.</a:t>
            </a:r>
          </a:p>
          <a:p>
            <a:r>
              <a:rPr lang="en-US" dirty="0"/>
              <a:t>[CLICK]</a:t>
            </a:r>
          </a:p>
          <a:p>
            <a:r>
              <a:rPr lang="en-US" dirty="0"/>
              <a:t>where we can have 3 BFS sequence at the same time, and we can sample them in a round-robin fashion.</a:t>
            </a:r>
          </a:p>
          <a:p>
            <a:r>
              <a:rPr lang="en-US" dirty="0"/>
              <a:t>[CLICK]</a:t>
            </a:r>
          </a:p>
          <a:p>
            <a:r>
              <a:rPr lang="en-US" dirty="0"/>
              <a:t>For example, we first select some vertices in seq 1 and switch to seq 2, take some vertices and switch to seq 3. Then we iterate back to seq 1. This paper claims that you don't lose significant accuracy while in the meantime improving the cache hit.</a:t>
            </a:r>
          </a:p>
        </p:txBody>
      </p:sp>
      <p:sp>
        <p:nvSpPr>
          <p:cNvPr id="4" name="Slide Number Placeholder 3"/>
          <p:cNvSpPr>
            <a:spLocks noGrp="1"/>
          </p:cNvSpPr>
          <p:nvPr>
            <p:ph type="sldNum" sz="quarter" idx="5"/>
          </p:nvPr>
        </p:nvSpPr>
        <p:spPr/>
        <p:txBody>
          <a:bodyPr/>
          <a:lstStyle/>
          <a:p>
            <a:fld id="{4317028A-9953-B446-AD17-7470F1654953}" type="slidenum">
              <a:rPr lang="en-US" smtClean="0"/>
              <a:t>23</a:t>
            </a:fld>
            <a:endParaRPr lang="en-US"/>
          </a:p>
        </p:txBody>
      </p:sp>
    </p:spTree>
    <p:extLst>
      <p:ext uri="{BB962C8B-B14F-4D97-AF65-F5344CB8AC3E}">
        <p14:creationId xmlns:p14="http://schemas.microsoft.com/office/powerpoint/2010/main" val="3210467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go through the last step model training and discuss the execution model in detail.</a:t>
            </a:r>
          </a:p>
        </p:txBody>
      </p:sp>
      <p:sp>
        <p:nvSpPr>
          <p:cNvPr id="4" name="Slide Number Placeholder 3"/>
          <p:cNvSpPr>
            <a:spLocks noGrp="1"/>
          </p:cNvSpPr>
          <p:nvPr>
            <p:ph type="sldNum" sz="quarter" idx="5"/>
          </p:nvPr>
        </p:nvSpPr>
        <p:spPr/>
        <p:txBody>
          <a:bodyPr/>
          <a:lstStyle/>
          <a:p>
            <a:fld id="{4317028A-9953-B446-AD17-7470F1654953}" type="slidenum">
              <a:rPr lang="en-US" smtClean="0"/>
              <a:t>24</a:t>
            </a:fld>
            <a:endParaRPr lang="en-US"/>
          </a:p>
        </p:txBody>
      </p:sp>
    </p:spTree>
    <p:extLst>
      <p:ext uri="{BB962C8B-B14F-4D97-AF65-F5344CB8AC3E}">
        <p14:creationId xmlns:p14="http://schemas.microsoft.com/office/powerpoint/2010/main" val="249452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widely used execution model is shown in the slide, where we first partition the embedding matrix horizontally. In other word, each machine holds the embedding of a subset of vertices.</a:t>
            </a:r>
          </a:p>
          <a:p>
            <a:r>
              <a:rPr lang="en-US" dirty="0"/>
              <a:t>Then each machine will be assigned with a mini-batches of training vertices, which may rely on multiple machines. So an all2all broadcast is required to communicate the sampled subgraph and the embeddings of its L-hop neighborhood. </a:t>
            </a:r>
          </a:p>
          <a:p>
            <a:r>
              <a:rPr lang="en-US" dirty="0"/>
              <a:t>After all the dependent data is received, each machine can continue forward propagation and backward propagation without any trouble. We call this as data parallelism where each machine is in charge of a different mini-batch.</a:t>
            </a:r>
          </a:p>
          <a:p>
            <a:r>
              <a:rPr lang="en-US" dirty="0"/>
              <a:t>[CLICK]</a:t>
            </a:r>
          </a:p>
          <a:p>
            <a:r>
              <a:rPr lang="en-US" dirty="0"/>
              <a:t>However, this all2all broadcast or data shuffling might be very time-consuming if the input feature dimension is very large, for example, up to a 1k.</a:t>
            </a:r>
          </a:p>
        </p:txBody>
      </p:sp>
      <p:sp>
        <p:nvSpPr>
          <p:cNvPr id="4" name="Slide Number Placeholder 3"/>
          <p:cNvSpPr>
            <a:spLocks noGrp="1"/>
          </p:cNvSpPr>
          <p:nvPr>
            <p:ph type="sldNum" sz="quarter" idx="5"/>
          </p:nvPr>
        </p:nvSpPr>
        <p:spPr/>
        <p:txBody>
          <a:bodyPr/>
          <a:lstStyle/>
          <a:p>
            <a:fld id="{4317028A-9953-B446-AD17-7470F1654953}" type="slidenum">
              <a:rPr lang="en-US" smtClean="0"/>
              <a:t>25</a:t>
            </a:fld>
            <a:endParaRPr lang="en-US"/>
          </a:p>
        </p:txBody>
      </p:sp>
    </p:spTree>
    <p:extLst>
      <p:ext uri="{BB962C8B-B14F-4D97-AF65-F5344CB8AC3E}">
        <p14:creationId xmlns:p14="http://schemas.microsoft.com/office/powerpoint/2010/main" val="783139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called P3 in OSDI'21 introduces a different way of maintaining vertex embeddings.</a:t>
            </a:r>
          </a:p>
          <a:p>
            <a:r>
              <a:rPr lang="en-US" dirty="0"/>
              <a:t>Instead of horizontally split the embedding matrix, it vertically splits the matrix where each machine holds a partial embedding feature for all the vertices. For example, if the input dimension is 1k, then each machine will hold a vector of 250 dimension for each vertex.</a:t>
            </a:r>
          </a:p>
          <a:p>
            <a:r>
              <a:rPr lang="en-US" dirty="0"/>
              <a:t>[CLICK]</a:t>
            </a:r>
          </a:p>
          <a:p>
            <a:r>
              <a:rPr lang="en-US" dirty="0"/>
              <a:t>The benefit of such strategy is during the first all2all broadcast, we only broadcast the subgraphs itself, so the feature communication is completely avoided. </a:t>
            </a:r>
          </a:p>
          <a:p>
            <a:r>
              <a:rPr lang="en-US" dirty="0"/>
              <a:t>Then each machine will compute the first layer for 4 mini-batches, but the result will only be 1/4 of the total dimension. </a:t>
            </a:r>
          </a:p>
          <a:p>
            <a:r>
              <a:rPr lang="en-US" dirty="0"/>
              <a:t>[CLICK]</a:t>
            </a:r>
          </a:p>
          <a:p>
            <a:r>
              <a:rPr lang="en-US" dirty="0"/>
              <a:t>After the first layer is done, we do another all2all feature broadcasting to let each machine maintain a complete mini-batch. Remember than the feature being broadcast is just hidden feature, which often has far less dimension than the input feature, for example, 100. Then each machine will be in charge of a different mini-batch. </a:t>
            </a:r>
          </a:p>
          <a:p>
            <a:r>
              <a:rPr lang="en-US" dirty="0"/>
              <a:t>To summarize, in P3, first we have a model parallelism where we partition the workload </a:t>
            </a:r>
            <a:r>
              <a:rPr lang="en-US" dirty="0" err="1"/>
              <a:t>w.r..t</a:t>
            </a:r>
            <a:r>
              <a:rPr lang="en-US" dirty="0"/>
              <a:t> the dimension. Then we have an all2all broadcast, and then we switch to data parallelism. By doing this, the communication overhead will be significantly reduced.</a:t>
            </a:r>
          </a:p>
        </p:txBody>
      </p:sp>
      <p:sp>
        <p:nvSpPr>
          <p:cNvPr id="4" name="Slide Number Placeholder 3"/>
          <p:cNvSpPr>
            <a:spLocks noGrp="1"/>
          </p:cNvSpPr>
          <p:nvPr>
            <p:ph type="sldNum" sz="quarter" idx="5"/>
          </p:nvPr>
        </p:nvSpPr>
        <p:spPr/>
        <p:txBody>
          <a:bodyPr/>
          <a:lstStyle/>
          <a:p>
            <a:fld id="{4317028A-9953-B446-AD17-7470F1654953}" type="slidenum">
              <a:rPr lang="en-US" smtClean="0"/>
              <a:t>26</a:t>
            </a:fld>
            <a:endParaRPr lang="en-US"/>
          </a:p>
        </p:txBody>
      </p:sp>
    </p:spTree>
    <p:extLst>
      <p:ext uri="{BB962C8B-B14F-4D97-AF65-F5344CB8AC3E}">
        <p14:creationId xmlns:p14="http://schemas.microsoft.com/office/powerpoint/2010/main" val="3658494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an asynchronous training pipeline. </a:t>
            </a:r>
          </a:p>
          <a:p>
            <a:r>
              <a:rPr lang="en-US" dirty="0" err="1"/>
              <a:t>Dorylus</a:t>
            </a:r>
            <a:r>
              <a:rPr lang="en-US" dirty="0"/>
              <a:t> in OSDI'21 introduce an abstraction of the dataflow graph in each forward layer.</a:t>
            </a:r>
          </a:p>
          <a:p>
            <a:r>
              <a:rPr lang="en-US" dirty="0"/>
              <a:t>Firstly, we have gather to aggregate the feature of a vertex's neighborhood. </a:t>
            </a:r>
          </a:p>
        </p:txBody>
      </p:sp>
      <p:sp>
        <p:nvSpPr>
          <p:cNvPr id="4" name="Slide Number Placeholder 3"/>
          <p:cNvSpPr>
            <a:spLocks noGrp="1"/>
          </p:cNvSpPr>
          <p:nvPr>
            <p:ph type="sldNum" sz="quarter" idx="5"/>
          </p:nvPr>
        </p:nvSpPr>
        <p:spPr/>
        <p:txBody>
          <a:bodyPr/>
          <a:lstStyle/>
          <a:p>
            <a:fld id="{4317028A-9953-B446-AD17-7470F1654953}" type="slidenum">
              <a:rPr lang="en-US" smtClean="0"/>
              <a:t>27</a:t>
            </a:fld>
            <a:endParaRPr lang="en-US"/>
          </a:p>
        </p:txBody>
      </p:sp>
    </p:spTree>
    <p:extLst>
      <p:ext uri="{BB962C8B-B14F-4D97-AF65-F5344CB8AC3E}">
        <p14:creationId xmlns:p14="http://schemas.microsoft.com/office/powerpoint/2010/main" val="4240807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have </a:t>
            </a:r>
            <a:r>
              <a:rPr lang="en-US" dirty="0" err="1"/>
              <a:t>ApplyVertex</a:t>
            </a:r>
            <a:r>
              <a:rPr lang="en-US" dirty="0"/>
              <a:t>. We use this aggregated vector to multiply the weight matrix.</a:t>
            </a:r>
          </a:p>
        </p:txBody>
      </p:sp>
      <p:sp>
        <p:nvSpPr>
          <p:cNvPr id="4" name="Slide Number Placeholder 3"/>
          <p:cNvSpPr>
            <a:spLocks noGrp="1"/>
          </p:cNvSpPr>
          <p:nvPr>
            <p:ph type="sldNum" sz="quarter" idx="5"/>
          </p:nvPr>
        </p:nvSpPr>
        <p:spPr/>
        <p:txBody>
          <a:bodyPr/>
          <a:lstStyle/>
          <a:p>
            <a:fld id="{4317028A-9953-B446-AD17-7470F1654953}" type="slidenum">
              <a:rPr lang="en-US" smtClean="0"/>
              <a:t>28</a:t>
            </a:fld>
            <a:endParaRPr lang="en-US"/>
          </a:p>
        </p:txBody>
      </p:sp>
    </p:spTree>
    <p:extLst>
      <p:ext uri="{BB962C8B-B14F-4D97-AF65-F5344CB8AC3E}">
        <p14:creationId xmlns:p14="http://schemas.microsoft.com/office/powerpoint/2010/main" val="1828121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have scatter to distribute the result to its neighbors.</a:t>
            </a:r>
          </a:p>
          <a:p>
            <a:r>
              <a:rPr lang="en-US" dirty="0"/>
              <a:t>Finally, we have </a:t>
            </a:r>
            <a:r>
              <a:rPr lang="en-US" dirty="0" err="1"/>
              <a:t>ApplyEdge</a:t>
            </a:r>
            <a:r>
              <a:rPr lang="en-US" dirty="0"/>
              <a:t>. </a:t>
            </a:r>
          </a:p>
          <a:p>
            <a:r>
              <a:rPr lang="en-US" dirty="0"/>
              <a:t>In a simplified GNN model, </a:t>
            </a:r>
            <a:r>
              <a:rPr lang="en-US" dirty="0" err="1"/>
              <a:t>ApplyEdge</a:t>
            </a:r>
            <a:r>
              <a:rPr lang="en-US" dirty="0"/>
              <a:t> doesn’t do anything, its output is simply just input. </a:t>
            </a:r>
          </a:p>
        </p:txBody>
      </p:sp>
      <p:sp>
        <p:nvSpPr>
          <p:cNvPr id="4" name="Slide Number Placeholder 3"/>
          <p:cNvSpPr>
            <a:spLocks noGrp="1"/>
          </p:cNvSpPr>
          <p:nvPr>
            <p:ph type="sldNum" sz="quarter" idx="5"/>
          </p:nvPr>
        </p:nvSpPr>
        <p:spPr/>
        <p:txBody>
          <a:bodyPr/>
          <a:lstStyle/>
          <a:p>
            <a:fld id="{4317028A-9953-B446-AD17-7470F1654953}" type="slidenum">
              <a:rPr lang="en-US" smtClean="0"/>
              <a:t>29</a:t>
            </a:fld>
            <a:endParaRPr lang="en-US"/>
          </a:p>
        </p:txBody>
      </p:sp>
    </p:spTree>
    <p:extLst>
      <p:ext uri="{BB962C8B-B14F-4D97-AF65-F5344CB8AC3E}">
        <p14:creationId xmlns:p14="http://schemas.microsoft.com/office/powerpoint/2010/main" val="706040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20D90-2B7D-177E-EF02-EF970B8C8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A6B04-BAB8-94B9-A66F-50CE8876C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ED03B-59AE-2B4C-091F-85BA00949580}"/>
              </a:ext>
            </a:extLst>
          </p:cNvPr>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a:extLst>
              <a:ext uri="{FF2B5EF4-FFF2-40B4-BE49-F238E27FC236}">
                <a16:creationId xmlns:a16="http://schemas.microsoft.com/office/drawing/2014/main" id="{10652757-CE9E-E457-5EF5-0E66D3D2792D}"/>
              </a:ext>
            </a:extLst>
          </p:cNvPr>
          <p:cNvSpPr>
            <a:spLocks noGrp="1"/>
          </p:cNvSpPr>
          <p:nvPr>
            <p:ph type="sldNum" sz="quarter" idx="5"/>
          </p:nvPr>
        </p:nvSpPr>
        <p:spPr/>
        <p:txBody>
          <a:bodyPr/>
          <a:lstStyle/>
          <a:p>
            <a:fld id="{6CBDB9B7-31D6-1746-9125-59444946BEA7}" type="slidenum">
              <a:rPr lang="en-US" smtClean="0"/>
              <a:t>3</a:t>
            </a:fld>
            <a:endParaRPr lang="en-US"/>
          </a:p>
        </p:txBody>
      </p:sp>
    </p:spTree>
    <p:extLst>
      <p:ext uri="{BB962C8B-B14F-4D97-AF65-F5344CB8AC3E}">
        <p14:creationId xmlns:p14="http://schemas.microsoft.com/office/powerpoint/2010/main" val="582195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Dorylus</a:t>
            </a:r>
            <a:r>
              <a:rPr lang="en-US" dirty="0"/>
              <a:t> splits the propagation of each layer into 9 individual tasks. On the last slide, we introduce 4 tasks in the forward propagation. For the backward propagation, we have another 4 tasks in the gradient version. Weight Update is also treated as a task. </a:t>
            </a:r>
          </a:p>
          <a:p>
            <a:endParaRPr lang="en-US" dirty="0"/>
          </a:p>
          <a:p>
            <a:r>
              <a:rPr lang="en-US" dirty="0"/>
              <a:t>Therefore the execution model is converted into the problem of how to schedule these 9 tasks.</a:t>
            </a:r>
          </a:p>
        </p:txBody>
      </p:sp>
      <p:sp>
        <p:nvSpPr>
          <p:cNvPr id="4" name="Slide Number Placeholder 3"/>
          <p:cNvSpPr>
            <a:spLocks noGrp="1"/>
          </p:cNvSpPr>
          <p:nvPr>
            <p:ph type="sldNum" sz="quarter" idx="5"/>
          </p:nvPr>
        </p:nvSpPr>
        <p:spPr/>
        <p:txBody>
          <a:bodyPr/>
          <a:lstStyle/>
          <a:p>
            <a:fld id="{4317028A-9953-B446-AD17-7470F1654953}" type="slidenum">
              <a:rPr lang="en-US" smtClean="0"/>
              <a:t>30</a:t>
            </a:fld>
            <a:endParaRPr lang="en-US"/>
          </a:p>
        </p:txBody>
      </p:sp>
    </p:spTree>
    <p:extLst>
      <p:ext uri="{BB962C8B-B14F-4D97-AF65-F5344CB8AC3E}">
        <p14:creationId xmlns:p14="http://schemas.microsoft.com/office/powerpoint/2010/main" val="1097097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each layer contains 9 tasks. So each of these 9 tasks has an associated queue to maintain tasks for each category. </a:t>
            </a:r>
          </a:p>
          <a:p>
            <a:r>
              <a:rPr lang="en-US" dirty="0"/>
              <a:t>Tasks are fetched and then executed by CPU threads or serverless threads depending on their categories. For example, Gather and Scatter are IO-intensive operations and therefore are executed by CPU threads in EC2 servers. </a:t>
            </a:r>
          </a:p>
          <a:p>
            <a:endParaRPr lang="en-US" dirty="0"/>
          </a:p>
          <a:p>
            <a:r>
              <a:rPr lang="en-US" dirty="0" err="1"/>
              <a:t>ApplyVertex</a:t>
            </a:r>
            <a:r>
              <a:rPr lang="en-US" dirty="0"/>
              <a:t> and its backward version are basically matrix multiplication, which are computational-intensive, and therefore is executed by serverless threads. </a:t>
            </a:r>
          </a:p>
          <a:p>
            <a:r>
              <a:rPr lang="en-US" dirty="0"/>
              <a:t>If you don’t know what serverless thread is, you can just think of them as a thread with low computational-power but you can use them with an extremely low price. So you can have millions of these serverless threads in order to achieve relatively high parallelism.</a:t>
            </a:r>
          </a:p>
          <a:p>
            <a:endParaRPr lang="en-US" dirty="0"/>
          </a:p>
          <a:p>
            <a:r>
              <a:rPr lang="en-US" dirty="0"/>
              <a:t>In </a:t>
            </a:r>
            <a:r>
              <a:rPr lang="en-US" dirty="0" err="1"/>
              <a:t>Dorylus</a:t>
            </a:r>
            <a:r>
              <a:rPr lang="en-US" dirty="0"/>
              <a:t>, in order to maximize training efficiency, the workers/threads will not wait for the completion of the last mini-batches and weight updates. In other words, as long as there’re remaining tasks in task queues, it will try to fetch them and start the computation immediately.  </a:t>
            </a:r>
          </a:p>
          <a:p>
            <a:r>
              <a:rPr lang="en-US" dirty="0"/>
              <a:t>[CLICK] </a:t>
            </a:r>
          </a:p>
          <a:p>
            <a:r>
              <a:rPr lang="en-US" dirty="0"/>
              <a:t>For example, the mini-batch pointed by the red arrow is in the middle of weight update. </a:t>
            </a:r>
          </a:p>
          <a:p>
            <a:r>
              <a:rPr lang="en-US" dirty="0"/>
              <a:t>[CLICK]</a:t>
            </a:r>
          </a:p>
          <a:p>
            <a:r>
              <a:rPr lang="en-US" dirty="0"/>
              <a:t>But the mini-batch pointed by the blue arrow is already starting </a:t>
            </a:r>
            <a:r>
              <a:rPr lang="en-US" dirty="0" err="1"/>
              <a:t>ApplyVertex</a:t>
            </a:r>
            <a:r>
              <a:rPr lang="en-US" dirty="0"/>
              <a:t>. So you can see the task scheduling order is quite </a:t>
            </a:r>
            <a:r>
              <a:rPr lang="en-US" b="0" i="0" dirty="0">
                <a:solidFill>
                  <a:srgbClr val="4D5156"/>
                </a:solidFill>
                <a:effectLst/>
                <a:highlight>
                  <a:srgbClr val="FFFFFF"/>
                </a:highlight>
                <a:latin typeface="Roboto" panose="020F0502020204030204" pitchFamily="34" charset="0"/>
              </a:rPr>
              <a:t>relaxed</a:t>
            </a:r>
            <a:r>
              <a:rPr lang="en-US" dirty="0"/>
              <a:t> and random.</a:t>
            </a:r>
          </a:p>
          <a:p>
            <a:endParaRPr lang="en-US" dirty="0"/>
          </a:p>
          <a:p>
            <a:r>
              <a:rPr lang="en-US" dirty="0"/>
              <a:t>Therefore, this work describes a highly asynchronous training pipeline but in the meantime not losing signification accuracy.  And we will talk more on the </a:t>
            </a:r>
            <a:r>
              <a:rPr lang="en-US" dirty="0" err="1"/>
              <a:t>asynchoronous</a:t>
            </a:r>
            <a:r>
              <a:rPr lang="en-US" dirty="0"/>
              <a:t> training and staleness tolerance in the following slide.</a:t>
            </a:r>
          </a:p>
        </p:txBody>
      </p:sp>
      <p:sp>
        <p:nvSpPr>
          <p:cNvPr id="4" name="Slide Number Placeholder 3"/>
          <p:cNvSpPr>
            <a:spLocks noGrp="1"/>
          </p:cNvSpPr>
          <p:nvPr>
            <p:ph type="sldNum" sz="quarter" idx="5"/>
          </p:nvPr>
        </p:nvSpPr>
        <p:spPr/>
        <p:txBody>
          <a:bodyPr/>
          <a:lstStyle/>
          <a:p>
            <a:fld id="{4317028A-9953-B446-AD17-7470F1654953}" type="slidenum">
              <a:rPr lang="en-US" smtClean="0"/>
              <a:t>31</a:t>
            </a:fld>
            <a:endParaRPr lang="en-US"/>
          </a:p>
        </p:txBody>
      </p:sp>
    </p:spTree>
    <p:extLst>
      <p:ext uri="{BB962C8B-B14F-4D97-AF65-F5344CB8AC3E}">
        <p14:creationId xmlns:p14="http://schemas.microsoft.com/office/powerpoint/2010/main" val="560016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32</a:t>
            </a:fld>
            <a:endParaRPr lang="en-US"/>
          </a:p>
        </p:txBody>
      </p:sp>
    </p:spTree>
    <p:extLst>
      <p:ext uri="{BB962C8B-B14F-4D97-AF65-F5344CB8AC3E}">
        <p14:creationId xmlns:p14="http://schemas.microsoft.com/office/powerpoint/2010/main" val="105917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some execution models for mini-batch based training pipeline, Now let’s look at how to design the execution model in a full-graph training system.</a:t>
            </a:r>
          </a:p>
          <a:p>
            <a:br>
              <a:rPr lang="en-US" dirty="0"/>
            </a:br>
            <a:r>
              <a:rPr lang="en-US" dirty="0" err="1"/>
              <a:t>NeutronStar</a:t>
            </a:r>
            <a:r>
              <a:rPr lang="en-US" dirty="0"/>
              <a:t>, appears in SIGMOD’22, summarizes 2 paradigms of solving vertex </a:t>
            </a:r>
            <a:r>
              <a:rPr lang="en-US" dirty="0" err="1"/>
              <a:t>dependenies</a:t>
            </a:r>
            <a:r>
              <a:rPr lang="en-US" dirty="0"/>
              <a:t> in a distributed setting, which are dep Cache and communication Dependency. Vertex dependency is the scenario when a vertex wants to aggregate the feature of its neighbors but some neighbors may locate on another machine. So in order to compute my feature, I need to first request remote features and that’s why vertex dependencies are a severe bottleneck in dist. </a:t>
            </a:r>
            <a:r>
              <a:rPr lang="en-US" dirty="0" err="1"/>
              <a:t>Gnn</a:t>
            </a:r>
            <a:r>
              <a:rPr lang="en-US" dirty="0"/>
              <a:t> training, especially on full-graph training.</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33</a:t>
            </a:fld>
            <a:endParaRPr lang="en-US"/>
          </a:p>
        </p:txBody>
      </p:sp>
    </p:spTree>
    <p:extLst>
      <p:ext uri="{BB962C8B-B14F-4D97-AF65-F5344CB8AC3E}">
        <p14:creationId xmlns:p14="http://schemas.microsoft.com/office/powerpoint/2010/main" val="206774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first explain Dependency Cache. </a:t>
            </a:r>
            <a:r>
              <a:rPr lang="en-US" dirty="0" err="1"/>
              <a:t>DepCache</a:t>
            </a:r>
            <a:r>
              <a:rPr lang="en-US" dirty="0"/>
              <a:t> says when a vertex has remote dependencies on remote machines, it will first cache those remote vertices and their features locally, so that if some vertex depends on this feature, it doesn’t have to request the remote machine anymore. For example, suppose we’re considering a 2-layer GCN, we first partition these 4 vertices in 2 partitions, 0,1 and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want to compute the final feature of 1, we notice that it has 2 incoming neighbors, 0 and 3. 0 can be accessed locally, but 3 is in another partition. So we need to find a way to get the feature of vertex 3. The same case happens for vertex 2. It has 3 incoming neighbors, but 0 and 1 are in another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the definition of Dep Cache, we need to cache those dependent vertices. In this example, 2, 3 should be cached in partition 0 since we need them to compute feature for 1 and 3. 0, 1 should be cached in partition 1 since we need them to compute feature for 0, 1 and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a very obvious drawback is it requires additional storage for caching and sometimes the required space can be large. For example in this case, we end up cache all vertices in each partitioning. Also, if you look at the red arrow, the feature of 1 is derived from 0 and 3. This feature is computed twice on two partitions, which means there exists redundant computation is the </a:t>
            </a:r>
            <a:r>
              <a:rPr lang="en-US" dirty="0" err="1"/>
              <a:t>DepCache</a:t>
            </a:r>
            <a:r>
              <a:rPr lang="en-US" dirty="0"/>
              <a:t> paradigm.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there're also benefit for </a:t>
            </a:r>
            <a:r>
              <a:rPr lang="en-US" dirty="0" err="1"/>
              <a:t>DepCache</a:t>
            </a:r>
            <a:r>
              <a:rPr lang="en-US" dirty="0"/>
              <a:t> paradigm. If the graph is sparse, the number of cached vertices will be small. Besides, if the network design has high hidden layer dimension, we can avoid heavy feature communication through the network.</a:t>
            </a:r>
          </a:p>
        </p:txBody>
      </p:sp>
      <p:sp>
        <p:nvSpPr>
          <p:cNvPr id="4" name="Slide Number Placeholder 3"/>
          <p:cNvSpPr>
            <a:spLocks noGrp="1"/>
          </p:cNvSpPr>
          <p:nvPr>
            <p:ph type="sldNum" sz="quarter" idx="5"/>
          </p:nvPr>
        </p:nvSpPr>
        <p:spPr/>
        <p:txBody>
          <a:bodyPr/>
          <a:lstStyle/>
          <a:p>
            <a:fld id="{4317028A-9953-B446-AD17-7470F1654953}" type="slidenum">
              <a:rPr lang="en-US" smtClean="0"/>
              <a:t>34</a:t>
            </a:fld>
            <a:endParaRPr lang="en-US"/>
          </a:p>
        </p:txBody>
      </p:sp>
    </p:spTree>
    <p:extLst>
      <p:ext uri="{BB962C8B-B14F-4D97-AF65-F5344CB8AC3E}">
        <p14:creationId xmlns:p14="http://schemas.microsoft.com/office/powerpoint/2010/main" val="1694517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Communication is another paradigm where we don’t do any caching at all. When a vertex depends on another remote vertex, it will wait until that feature is received from the link of 2 devices, The link can be fast links like </a:t>
            </a:r>
            <a:r>
              <a:rPr lang="en-US" dirty="0" err="1"/>
              <a:t>NVLink</a:t>
            </a:r>
            <a:r>
              <a:rPr lang="en-US" dirty="0"/>
              <a:t> or slow links like PCIe or network.  </a:t>
            </a:r>
          </a:p>
          <a:p>
            <a:r>
              <a:rPr lang="en-US" dirty="0"/>
              <a:t>[CLICK]</a:t>
            </a:r>
          </a:p>
          <a:p>
            <a:r>
              <a:rPr lang="en-US" dirty="0"/>
              <a:t>In the same example, in partition 0, 1 still depends on 0 and 3. it will wait until it received the feature of 3 sent by partition 1. For vertex 2, it relies on 0 and 1 remotely, so it will also wait until partition 0 sends 0 and 1. </a:t>
            </a:r>
          </a:p>
          <a:p>
            <a:r>
              <a:rPr lang="en-US" dirty="0"/>
              <a:t>[CLICK]</a:t>
            </a:r>
          </a:p>
          <a:p>
            <a:r>
              <a:rPr lang="en-US" dirty="0"/>
              <a:t>The first layer also contains feature communication between 2 partitions.</a:t>
            </a:r>
          </a:p>
          <a:p>
            <a:r>
              <a:rPr lang="en-US" dirty="0"/>
              <a:t>[CLICK]</a:t>
            </a:r>
          </a:p>
          <a:p>
            <a:r>
              <a:rPr lang="en-US" dirty="0"/>
              <a:t>This </a:t>
            </a:r>
            <a:r>
              <a:rPr lang="en-US" dirty="0" err="1"/>
              <a:t>DepComm</a:t>
            </a:r>
            <a:r>
              <a:rPr lang="en-US" dirty="0"/>
              <a:t> paradigm apparently has no redundant computation, and is desirable if the hidden layer dimension is low, because the communicated feature vector is short. No additional storage is required is this paradigm since we don't cache any vertex at all. </a:t>
            </a:r>
          </a:p>
          <a:p>
            <a:r>
              <a:rPr lang="en-US" dirty="0"/>
              <a:t>However, we can notice that every layer will likely depends on other partitions. If the data is received by a large latency, the training efficiency is compromised. Therefore, this paradigm has high demand for fast network to reduce the latency for data comm. </a:t>
            </a:r>
          </a:p>
        </p:txBody>
      </p:sp>
      <p:sp>
        <p:nvSpPr>
          <p:cNvPr id="4" name="Slide Number Placeholder 3"/>
          <p:cNvSpPr>
            <a:spLocks noGrp="1"/>
          </p:cNvSpPr>
          <p:nvPr>
            <p:ph type="sldNum" sz="quarter" idx="5"/>
          </p:nvPr>
        </p:nvSpPr>
        <p:spPr/>
        <p:txBody>
          <a:bodyPr/>
          <a:lstStyle/>
          <a:p>
            <a:fld id="{4317028A-9953-B446-AD17-7470F1654953}" type="slidenum">
              <a:rPr lang="en-US" smtClean="0"/>
              <a:t>35</a:t>
            </a:fld>
            <a:endParaRPr lang="en-US"/>
          </a:p>
        </p:txBody>
      </p:sp>
    </p:spTree>
    <p:extLst>
      <p:ext uri="{BB962C8B-B14F-4D97-AF65-F5344CB8AC3E}">
        <p14:creationId xmlns:p14="http://schemas.microsoft.com/office/powerpoint/2010/main" val="41698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notices that these 2 paradigms both have their own pros and cons, </a:t>
            </a:r>
          </a:p>
          <a:p>
            <a:r>
              <a:rPr lang="en-US" dirty="0"/>
              <a:t>it wants to combine these 2 paradigms in order to kind of get the best from both worlds. Therefore it proposes a novel technique called hybrid dependency management. </a:t>
            </a:r>
          </a:p>
          <a:p>
            <a:r>
              <a:rPr lang="en-US" dirty="0"/>
              <a:t>For example, in the left figure where </a:t>
            </a:r>
            <a:r>
              <a:rPr lang="en-US" dirty="0" err="1"/>
              <a:t>depCache</a:t>
            </a:r>
            <a:r>
              <a:rPr lang="en-US" dirty="0"/>
              <a:t> is used, blue vertices are cached locally so we can do computation without any trouble. </a:t>
            </a:r>
          </a:p>
          <a:p>
            <a:r>
              <a:rPr lang="en-US" dirty="0"/>
              <a:t>In the middle figure where </a:t>
            </a:r>
            <a:r>
              <a:rPr lang="en-US" dirty="0" err="1"/>
              <a:t>depComm</a:t>
            </a:r>
            <a:r>
              <a:rPr lang="en-US" dirty="0"/>
              <a:t> is used, red vertices are sent from remote machines so that we can continue computing as long as the dependent features are received.</a:t>
            </a:r>
          </a:p>
          <a:p>
            <a:r>
              <a:rPr lang="en-US" dirty="0"/>
              <a:t>However, in the hybrid scenario, some vertices are cached locally and the rest of the dependent vertices will be requested remotely. </a:t>
            </a:r>
          </a:p>
          <a:p>
            <a:r>
              <a:rPr lang="en-US" dirty="0"/>
              <a:t>[CLICK]</a:t>
            </a:r>
          </a:p>
          <a:p>
            <a:r>
              <a:rPr lang="en-US" dirty="0"/>
              <a:t>For example in the right figure, Vertex 1 is sent remotely while the rest blue vertices are cached. </a:t>
            </a:r>
          </a:p>
          <a:p>
            <a:r>
              <a:rPr lang="en-US" dirty="0"/>
              <a:t>Regarding the question that which vertices we want to cache or which vertices we need to remotely request, you can check out this paper where they introduces a heuristic way to determine.</a:t>
            </a:r>
          </a:p>
          <a:p>
            <a:r>
              <a:rPr lang="en-US" dirty="0"/>
              <a:t>[CLICK]</a:t>
            </a:r>
          </a:p>
          <a:p>
            <a:r>
              <a:rPr lang="en-US" dirty="0"/>
              <a:t>The hybrid management is obviously better than 2 individual paradigms, because it's adaptive to different input graphs and network design. We just need to run the heuristic algorithm in the paper and we can obtain the best strategy for the ratio of caching and communication nodes. </a:t>
            </a:r>
          </a:p>
          <a:p>
            <a:r>
              <a:rPr lang="en-US" dirty="0"/>
              <a:t>Besides, we have less redundant computation, we need less additional storage. We don't need very fast network in the hybrid scenario. </a:t>
            </a:r>
          </a:p>
        </p:txBody>
      </p:sp>
      <p:sp>
        <p:nvSpPr>
          <p:cNvPr id="4" name="Slide Number Placeholder 3"/>
          <p:cNvSpPr>
            <a:spLocks noGrp="1"/>
          </p:cNvSpPr>
          <p:nvPr>
            <p:ph type="sldNum" sz="quarter" idx="5"/>
          </p:nvPr>
        </p:nvSpPr>
        <p:spPr/>
        <p:txBody>
          <a:bodyPr/>
          <a:lstStyle/>
          <a:p>
            <a:fld id="{4317028A-9953-B446-AD17-7470F1654953}" type="slidenum">
              <a:rPr lang="en-US" smtClean="0"/>
              <a:t>36</a:t>
            </a:fld>
            <a:endParaRPr lang="en-US"/>
          </a:p>
        </p:txBody>
      </p:sp>
    </p:spTree>
    <p:extLst>
      <p:ext uri="{BB962C8B-B14F-4D97-AF65-F5344CB8AC3E}">
        <p14:creationId xmlns:p14="http://schemas.microsoft.com/office/powerpoint/2010/main" val="857679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37</a:t>
            </a:fld>
            <a:endParaRPr lang="en-US"/>
          </a:p>
        </p:txBody>
      </p:sp>
    </p:spTree>
    <p:extLst>
      <p:ext uri="{BB962C8B-B14F-4D97-AF65-F5344CB8AC3E}">
        <p14:creationId xmlns:p14="http://schemas.microsoft.com/office/powerpoint/2010/main" val="822096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introduced the execution model for mini-batch based and full-graph distributed GNN training, it's obvious that communication between 2 devices or communication among multiple devices is frequently utilized. That's why the communication is oftentimes a severe bottleneck compared to DNN training. </a:t>
            </a:r>
          </a:p>
          <a:p>
            <a:r>
              <a:rPr lang="en-US" dirty="0"/>
              <a:t>A series of works came up with some solutions to alleviate this issue, and we will be looking at 4 representative approaches. They are overlapping comm. w/ comp. using faster links and avoiding redundant IO or reusing data and Quantization. </a:t>
            </a:r>
          </a:p>
          <a:p>
            <a:r>
              <a:rPr lang="en-US" dirty="0"/>
              <a:t>[CLICK]</a:t>
            </a:r>
          </a:p>
          <a:p>
            <a:r>
              <a:rPr lang="en-US" dirty="0"/>
              <a:t>We will take 4 recent works as examples to illustrate how these approaches can be applied in distributed GNN training context.</a:t>
            </a:r>
          </a:p>
        </p:txBody>
      </p:sp>
      <p:sp>
        <p:nvSpPr>
          <p:cNvPr id="4" name="Slide Number Placeholder 3"/>
          <p:cNvSpPr>
            <a:spLocks noGrp="1"/>
          </p:cNvSpPr>
          <p:nvPr>
            <p:ph type="sldNum" sz="quarter" idx="5"/>
          </p:nvPr>
        </p:nvSpPr>
        <p:spPr/>
        <p:txBody>
          <a:bodyPr/>
          <a:lstStyle/>
          <a:p>
            <a:fld id="{4317028A-9953-B446-AD17-7470F1654953}" type="slidenum">
              <a:rPr lang="en-US" smtClean="0"/>
              <a:t>38</a:t>
            </a:fld>
            <a:endParaRPr lang="en-US"/>
          </a:p>
        </p:txBody>
      </p:sp>
    </p:spTree>
    <p:extLst>
      <p:ext uri="{BB962C8B-B14F-4D97-AF65-F5344CB8AC3E}">
        <p14:creationId xmlns:p14="http://schemas.microsoft.com/office/powerpoint/2010/main" val="2616483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All2All broadcast is widely used in distributed training pipeline. An efficient implementation for the all2all broadcast is called ring-based communication. The intuition is each worker only send to one worker and received from one worker in each round. So that we can avoid congestion and contention in data communication.</a:t>
            </a:r>
          </a:p>
          <a:p>
            <a:endParaRPr lang="en-US" dirty="0"/>
          </a:p>
          <a:p>
            <a:r>
              <a:rPr lang="en-US" dirty="0"/>
              <a:t>For example, suppose we have 4 workers here to do the all2all broadcast. In the first round, the order is defined as worker 0 to 1, 1 to 2, 2 to 3 and 3 to 0. In this example, Worker 0 send the data in green to worker 1, worker 2 send grey data to worker3. </a:t>
            </a:r>
          </a:p>
          <a:p>
            <a:r>
              <a:rPr lang="en-US" dirty="0"/>
              <a:t>[CLICK]</a:t>
            </a:r>
          </a:p>
          <a:p>
            <a:r>
              <a:rPr lang="en-US" dirty="0"/>
              <a:t>Worker 1 send orange data to worker 2. and worker 3 send blue data to work 0.</a:t>
            </a:r>
          </a:p>
        </p:txBody>
      </p:sp>
      <p:sp>
        <p:nvSpPr>
          <p:cNvPr id="4" name="Slide Number Placeholder 3"/>
          <p:cNvSpPr>
            <a:spLocks noGrp="1"/>
          </p:cNvSpPr>
          <p:nvPr>
            <p:ph type="sldNum" sz="quarter" idx="5"/>
          </p:nvPr>
        </p:nvSpPr>
        <p:spPr/>
        <p:txBody>
          <a:bodyPr/>
          <a:lstStyle/>
          <a:p>
            <a:fld id="{4317028A-9953-B446-AD17-7470F1654953}" type="slidenum">
              <a:rPr lang="en-US" smtClean="0"/>
              <a:t>39</a:t>
            </a:fld>
            <a:endParaRPr lang="en-US"/>
          </a:p>
        </p:txBody>
      </p:sp>
    </p:spTree>
    <p:extLst>
      <p:ext uri="{BB962C8B-B14F-4D97-AF65-F5344CB8AC3E}">
        <p14:creationId xmlns:p14="http://schemas.microsoft.com/office/powerpoint/2010/main" val="121465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training of GNN consists of 2 parts: forward propagation and backward propagation.  We can understand the forward propagation from 2 perspectives. From the global view, we can use the normalized adjacency matrix times the vertex embedding of the current layer times the weight matrix and we can obtain the vertex embedding of next layer.</a:t>
            </a:r>
          </a:p>
          <a:p>
            <a:endParaRPr lang="en-US" dirty="0"/>
          </a:p>
          <a:p>
            <a:r>
              <a:rPr lang="en-US" dirty="0"/>
              <a:t>If we just focus on a single vertex, we can use the concept of message passing to describe this process. For each neighbor of the vertex, we let the neighbor’s feature pass a dense layer, Since a vertex may have multiple neighbors, we aggregate the output of its neighbors into a single feature vector. Then we concatenate it with the feature of the vertex itself, pass another dense layer, and we obtain the feature of next layer. </a:t>
            </a:r>
          </a:p>
        </p:txBody>
      </p:sp>
      <p:sp>
        <p:nvSpPr>
          <p:cNvPr id="4" name="Slide Number Placeholder 3"/>
          <p:cNvSpPr>
            <a:spLocks noGrp="1"/>
          </p:cNvSpPr>
          <p:nvPr>
            <p:ph type="sldNum" sz="quarter" idx="5"/>
          </p:nvPr>
        </p:nvSpPr>
        <p:spPr/>
        <p:txBody>
          <a:bodyPr/>
          <a:lstStyle/>
          <a:p>
            <a:fld id="{4317028A-9953-B446-AD17-7470F1654953}" type="slidenum">
              <a:rPr lang="en-US" smtClean="0"/>
              <a:t>4</a:t>
            </a:fld>
            <a:endParaRPr lang="en-US"/>
          </a:p>
        </p:txBody>
      </p:sp>
    </p:spTree>
    <p:extLst>
      <p:ext uri="{BB962C8B-B14F-4D97-AF65-F5344CB8AC3E}">
        <p14:creationId xmlns:p14="http://schemas.microsoft.com/office/powerpoint/2010/main" val="3035742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In the next round, we let worker 0 and 2 exchange data and 1 and 3 exchange data. </a:t>
            </a:r>
          </a:p>
          <a:p>
            <a:r>
              <a:rPr lang="en-US" dirty="0"/>
              <a:t>[CLICK]</a:t>
            </a:r>
          </a:p>
          <a:p>
            <a:r>
              <a:rPr lang="en-US" dirty="0"/>
              <a:t>Besides, when the data in the first round is received, each worker can start computation immediately in the current round. By doing this we can overlap the comm w/ comp. to achieve better efficiency.</a:t>
            </a:r>
          </a:p>
        </p:txBody>
      </p:sp>
      <p:sp>
        <p:nvSpPr>
          <p:cNvPr id="4" name="Slide Number Placeholder 3"/>
          <p:cNvSpPr>
            <a:spLocks noGrp="1"/>
          </p:cNvSpPr>
          <p:nvPr>
            <p:ph type="sldNum" sz="quarter" idx="5"/>
          </p:nvPr>
        </p:nvSpPr>
        <p:spPr/>
        <p:txBody>
          <a:bodyPr/>
          <a:lstStyle/>
          <a:p>
            <a:fld id="{4317028A-9953-B446-AD17-7470F1654953}" type="slidenum">
              <a:rPr lang="en-US" smtClean="0"/>
              <a:t>40</a:t>
            </a:fld>
            <a:endParaRPr lang="en-US"/>
          </a:p>
        </p:txBody>
      </p:sp>
    </p:spTree>
    <p:extLst>
      <p:ext uri="{BB962C8B-B14F-4D97-AF65-F5344CB8AC3E}">
        <p14:creationId xmlns:p14="http://schemas.microsoft.com/office/powerpoint/2010/main" val="2227596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In the next round, we let worker 0 and 2 exchange data and 1 and 3 exchange data. </a:t>
            </a:r>
          </a:p>
          <a:p>
            <a:r>
              <a:rPr lang="en-US" dirty="0"/>
              <a:t>[CLICK]</a:t>
            </a:r>
          </a:p>
          <a:p>
            <a:r>
              <a:rPr lang="en-US" dirty="0"/>
              <a:t>Besides, when the data in the first round is received, each worker can start computation immediately in the current round. Therefore we can overlap the comm w/ comp. to achieve better efficiency.</a:t>
            </a:r>
          </a:p>
        </p:txBody>
      </p:sp>
      <p:sp>
        <p:nvSpPr>
          <p:cNvPr id="4" name="Slide Number Placeholder 3"/>
          <p:cNvSpPr>
            <a:spLocks noGrp="1"/>
          </p:cNvSpPr>
          <p:nvPr>
            <p:ph type="sldNum" sz="quarter" idx="5"/>
          </p:nvPr>
        </p:nvSpPr>
        <p:spPr/>
        <p:txBody>
          <a:bodyPr/>
          <a:lstStyle/>
          <a:p>
            <a:fld id="{4317028A-9953-B446-AD17-7470F1654953}" type="slidenum">
              <a:rPr lang="en-US" smtClean="0"/>
              <a:t>41</a:t>
            </a:fld>
            <a:endParaRPr lang="en-US"/>
          </a:p>
        </p:txBody>
      </p:sp>
    </p:spTree>
    <p:extLst>
      <p:ext uri="{BB962C8B-B14F-4D97-AF65-F5344CB8AC3E}">
        <p14:creationId xmlns:p14="http://schemas.microsoft.com/office/powerpoint/2010/main" val="497289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42</a:t>
            </a:fld>
            <a:endParaRPr lang="en-US"/>
          </a:p>
        </p:txBody>
      </p:sp>
    </p:spTree>
    <p:extLst>
      <p:ext uri="{BB962C8B-B14F-4D97-AF65-F5344CB8AC3E}">
        <p14:creationId xmlns:p14="http://schemas.microsoft.com/office/powerpoint/2010/main" val="1340642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technique is to use faster links/</a:t>
            </a:r>
            <a:r>
              <a:rPr lang="en-US" dirty="0" err="1"/>
              <a:t>Nvlinks</a:t>
            </a:r>
            <a:r>
              <a:rPr lang="en-US" dirty="0"/>
              <a:t> to speed up data communication, proposed by DGCL in EuroSys’21. This diagrams shows the architecture of how modern CPUs and GPUs are connected and how data flows between CPU and GPU. Specifically, CPUs and GPUs are connected by PCIe link and GPUs internally are connected by a much fast link called </a:t>
            </a:r>
            <a:r>
              <a:rPr lang="en-US" dirty="0" err="1"/>
              <a:t>NVLink</a:t>
            </a:r>
            <a:r>
              <a:rPr lang="en-US" dirty="0"/>
              <a:t>. Modern servers often have more than 1 CPU sockets and in this figure, the server has 2 CPU sockets which are connected by </a:t>
            </a:r>
            <a:r>
              <a:rPr lang="en-US" dirty="0" err="1"/>
              <a:t>QuickPath</a:t>
            </a:r>
            <a:r>
              <a:rPr lang="en-US" dirty="0"/>
              <a:t> Interconnect or QPI. That CPU also has 4 GPUs attached.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want to send data from GPU 1 to GPU 6, we can directly use </a:t>
            </a:r>
            <a:r>
              <a:rPr lang="en-US" dirty="0" err="1"/>
              <a:t>NVLink</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show the bandwidth for various links connecting different </a:t>
            </a:r>
            <a:r>
              <a:rPr lang="en-US" dirty="0" err="1"/>
              <a:t>hardward</a:t>
            </a:r>
            <a:r>
              <a:rPr lang="en-US" dirty="0"/>
              <a:t>. We can see that </a:t>
            </a:r>
            <a:r>
              <a:rPr lang="en-US" dirty="0" err="1"/>
              <a:t>NVlink</a:t>
            </a:r>
            <a:r>
              <a:rPr lang="en-US" dirty="0"/>
              <a:t> is the fastest, then followed by PCIe and QPI, the network is the slowest.</a:t>
            </a:r>
          </a:p>
        </p:txBody>
      </p:sp>
      <p:sp>
        <p:nvSpPr>
          <p:cNvPr id="4" name="Slide Number Placeholder 3"/>
          <p:cNvSpPr>
            <a:spLocks noGrp="1"/>
          </p:cNvSpPr>
          <p:nvPr>
            <p:ph type="sldNum" sz="quarter" idx="5"/>
          </p:nvPr>
        </p:nvSpPr>
        <p:spPr/>
        <p:txBody>
          <a:bodyPr/>
          <a:lstStyle/>
          <a:p>
            <a:fld id="{4317028A-9953-B446-AD17-7470F1654953}" type="slidenum">
              <a:rPr lang="en-US" smtClean="0"/>
              <a:t>43</a:t>
            </a:fld>
            <a:endParaRPr lang="en-US"/>
          </a:p>
        </p:txBody>
      </p:sp>
    </p:spTree>
    <p:extLst>
      <p:ext uri="{BB962C8B-B14F-4D97-AF65-F5344CB8AC3E}">
        <p14:creationId xmlns:p14="http://schemas.microsoft.com/office/powerpoint/2010/main" val="4178402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introduces several principles on how to plan and schedule these communication.</a:t>
            </a:r>
          </a:p>
          <a:p>
            <a:r>
              <a:rPr lang="en-US" dirty="0"/>
              <a:t>I will introduce them one by one.</a:t>
            </a:r>
          </a:p>
          <a:p>
            <a:r>
              <a:rPr lang="en-US" dirty="0"/>
              <a:t>The first principle is utilizing faster links. For example, if we want to send data from d1 to d3, we have 2 options.</a:t>
            </a:r>
          </a:p>
          <a:p>
            <a:r>
              <a:rPr lang="en-US" dirty="0"/>
              <a:t>[CLICK]</a:t>
            </a:r>
          </a:p>
          <a:p>
            <a:r>
              <a:rPr lang="en-US" dirty="0"/>
              <a:t>One option is highlighted in red where d1 can send data to its CPU through PCIe and send to another CPU through QPI and to d3 through PCIe again.</a:t>
            </a:r>
          </a:p>
          <a:p>
            <a:r>
              <a:rPr lang="en-US" dirty="0"/>
              <a:t>[CLICK]</a:t>
            </a:r>
          </a:p>
          <a:p>
            <a:r>
              <a:rPr lang="en-US" dirty="0"/>
              <a:t>The other option is highlighted in yellow where d1 can send data to d2 through </a:t>
            </a:r>
            <a:r>
              <a:rPr lang="en-US" dirty="0" err="1"/>
              <a:t>NVLink</a:t>
            </a:r>
            <a:r>
              <a:rPr lang="en-US" dirty="0"/>
              <a:t> and then to d3 through </a:t>
            </a:r>
            <a:r>
              <a:rPr lang="en-US" dirty="0" err="1"/>
              <a:t>NVLink</a:t>
            </a:r>
            <a:r>
              <a:rPr lang="en-US" dirty="0"/>
              <a:t> again. </a:t>
            </a:r>
          </a:p>
          <a:p>
            <a:r>
              <a:rPr lang="en-US" dirty="0"/>
              <a:t>Obviously the </a:t>
            </a:r>
            <a:r>
              <a:rPr lang="en-US" dirty="0" err="1"/>
              <a:t>NVlink</a:t>
            </a:r>
            <a:r>
              <a:rPr lang="en-US" dirty="0"/>
              <a:t> option is much better then PCIe-QPI route since it has higher bandwidth and thus lower latency.</a:t>
            </a:r>
          </a:p>
        </p:txBody>
      </p:sp>
      <p:sp>
        <p:nvSpPr>
          <p:cNvPr id="4" name="Slide Number Placeholder 3"/>
          <p:cNvSpPr>
            <a:spLocks noGrp="1"/>
          </p:cNvSpPr>
          <p:nvPr>
            <p:ph type="sldNum" sz="quarter" idx="5"/>
          </p:nvPr>
        </p:nvSpPr>
        <p:spPr/>
        <p:txBody>
          <a:bodyPr/>
          <a:lstStyle/>
          <a:p>
            <a:fld id="{4317028A-9953-B446-AD17-7470F1654953}" type="slidenum">
              <a:rPr lang="en-US" smtClean="0"/>
              <a:t>44</a:t>
            </a:fld>
            <a:endParaRPr lang="en-US"/>
          </a:p>
        </p:txBody>
      </p:sp>
    </p:spTree>
    <p:extLst>
      <p:ext uri="{BB962C8B-B14F-4D97-AF65-F5344CB8AC3E}">
        <p14:creationId xmlns:p14="http://schemas.microsoft.com/office/powerpoint/2010/main" val="1049644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principle is called fuse communication.</a:t>
            </a:r>
          </a:p>
          <a:p>
            <a:r>
              <a:rPr lang="en-US" dirty="0"/>
              <a:t>For </a:t>
            </a:r>
            <a:r>
              <a:rPr lang="en-US" dirty="0" err="1"/>
              <a:t>exmaple</a:t>
            </a:r>
            <a:r>
              <a:rPr lang="en-US" dirty="0"/>
              <a:t>, if we want to send data from d1 to d2 and d3 separately. A straightforward way is to let d1 send to d2 through </a:t>
            </a:r>
            <a:r>
              <a:rPr lang="en-US" dirty="0" err="1"/>
              <a:t>NVlink</a:t>
            </a:r>
            <a:r>
              <a:rPr lang="en-US" dirty="0"/>
              <a:t> and d1 to d3 through PCIe-QPI-PCIe route. </a:t>
            </a:r>
          </a:p>
          <a:p>
            <a:r>
              <a:rPr lang="en-US" dirty="0"/>
              <a:t>[CLICK]</a:t>
            </a:r>
          </a:p>
          <a:p>
            <a:r>
              <a:rPr lang="en-US" dirty="0"/>
              <a:t>However, we could have saved some bandwidth by fusing 2 routes into a single route. A more efficient way is to let d1 send to d2 and d2 to d3, so that d2 and d3 can receive the same data. </a:t>
            </a:r>
          </a:p>
        </p:txBody>
      </p:sp>
      <p:sp>
        <p:nvSpPr>
          <p:cNvPr id="4" name="Slide Number Placeholder 3"/>
          <p:cNvSpPr>
            <a:spLocks noGrp="1"/>
          </p:cNvSpPr>
          <p:nvPr>
            <p:ph type="sldNum" sz="quarter" idx="5"/>
          </p:nvPr>
        </p:nvSpPr>
        <p:spPr/>
        <p:txBody>
          <a:bodyPr/>
          <a:lstStyle/>
          <a:p>
            <a:fld id="{4317028A-9953-B446-AD17-7470F1654953}" type="slidenum">
              <a:rPr lang="en-US" smtClean="0"/>
              <a:t>45</a:t>
            </a:fld>
            <a:endParaRPr lang="en-US"/>
          </a:p>
        </p:txBody>
      </p:sp>
    </p:spTree>
    <p:extLst>
      <p:ext uri="{BB962C8B-B14F-4D97-AF65-F5344CB8AC3E}">
        <p14:creationId xmlns:p14="http://schemas.microsoft.com/office/powerpoint/2010/main" val="2184340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principle is to avoid contention.</a:t>
            </a:r>
          </a:p>
          <a:p>
            <a:r>
              <a:rPr lang="en-US" dirty="0"/>
              <a:t>Suppose we want to send data from d1 to d3 and d2 to d4, </a:t>
            </a:r>
          </a:p>
          <a:p>
            <a:r>
              <a:rPr lang="en-US" dirty="0"/>
              <a:t>[CLICK]</a:t>
            </a:r>
          </a:p>
          <a:p>
            <a:r>
              <a:rPr lang="en-US" dirty="0"/>
              <a:t>we can notice that the link from d2 to d3 is shared for 2 routes. Therefore, we need to consider such scenario where a link is shared by multiple routes so the amount of data transferred on the link is way beyond its bandwidth. This link is likely to become a bottleneck and we need to prevent such scenario.</a:t>
            </a:r>
          </a:p>
        </p:txBody>
      </p:sp>
      <p:sp>
        <p:nvSpPr>
          <p:cNvPr id="4" name="Slide Number Placeholder 3"/>
          <p:cNvSpPr>
            <a:spLocks noGrp="1"/>
          </p:cNvSpPr>
          <p:nvPr>
            <p:ph type="sldNum" sz="quarter" idx="5"/>
          </p:nvPr>
        </p:nvSpPr>
        <p:spPr/>
        <p:txBody>
          <a:bodyPr/>
          <a:lstStyle/>
          <a:p>
            <a:fld id="{4317028A-9953-B446-AD17-7470F1654953}" type="slidenum">
              <a:rPr lang="en-US" smtClean="0"/>
              <a:t>46</a:t>
            </a:fld>
            <a:endParaRPr lang="en-US"/>
          </a:p>
        </p:txBody>
      </p:sp>
    </p:spTree>
    <p:extLst>
      <p:ext uri="{BB962C8B-B14F-4D97-AF65-F5344CB8AC3E}">
        <p14:creationId xmlns:p14="http://schemas.microsoft.com/office/powerpoint/2010/main" val="342981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principle is to balance workloads on different links. Suppose we want to transfer large amount of data from d1 to d3. Rather than relying on only 1 route to transfer all the data, we can divide the data, and let part of the data use the </a:t>
            </a:r>
            <a:r>
              <a:rPr lang="en-US" dirty="0" err="1"/>
              <a:t>NVLink</a:t>
            </a:r>
            <a:r>
              <a:rPr lang="en-US" dirty="0"/>
              <a:t> and the rest of data use the PCIe-QPI-PCIe route. By doing this, we can fully exploit the bandwidth for such heavy data movement and minimize the network latency.</a:t>
            </a:r>
          </a:p>
        </p:txBody>
      </p:sp>
      <p:sp>
        <p:nvSpPr>
          <p:cNvPr id="4" name="Slide Number Placeholder 3"/>
          <p:cNvSpPr>
            <a:spLocks noGrp="1"/>
          </p:cNvSpPr>
          <p:nvPr>
            <p:ph type="sldNum" sz="quarter" idx="5"/>
          </p:nvPr>
        </p:nvSpPr>
        <p:spPr/>
        <p:txBody>
          <a:bodyPr/>
          <a:lstStyle/>
          <a:p>
            <a:fld id="{4317028A-9953-B446-AD17-7470F1654953}" type="slidenum">
              <a:rPr lang="en-US" smtClean="0"/>
              <a:t>47</a:t>
            </a:fld>
            <a:endParaRPr lang="en-US"/>
          </a:p>
        </p:txBody>
      </p:sp>
    </p:spTree>
    <p:extLst>
      <p:ext uri="{BB962C8B-B14F-4D97-AF65-F5344CB8AC3E}">
        <p14:creationId xmlns:p14="http://schemas.microsoft.com/office/powerpoint/2010/main" val="3119675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all these principles, how do we actually formulate this problem in a </a:t>
            </a:r>
            <a:r>
              <a:rPr lang="en-US" dirty="0" err="1"/>
              <a:t>mathmatical</a:t>
            </a:r>
            <a:r>
              <a:rPr lang="en-US" dirty="0"/>
              <a:t> form? </a:t>
            </a:r>
          </a:p>
          <a:p>
            <a:r>
              <a:rPr lang="en-US" dirty="0"/>
              <a:t>Firstly, we can transform the hardware architecture into a link graph where each node represents a device, and the edge between 2 nodes is the link between them. For example, d1 to d4 are 4 GPUs which are partially connected by </a:t>
            </a:r>
            <a:r>
              <a:rPr lang="en-US" dirty="0" err="1"/>
              <a:t>NVLink</a:t>
            </a:r>
            <a:r>
              <a:rPr lang="en-US" dirty="0"/>
              <a:t>. Each CPU has 2 GPUs attached to it. These 2 CPUs are internally connected by QPI.</a:t>
            </a:r>
          </a:p>
        </p:txBody>
      </p:sp>
      <p:sp>
        <p:nvSpPr>
          <p:cNvPr id="4" name="Slide Number Placeholder 3"/>
          <p:cNvSpPr>
            <a:spLocks noGrp="1"/>
          </p:cNvSpPr>
          <p:nvPr>
            <p:ph type="sldNum" sz="quarter" idx="5"/>
          </p:nvPr>
        </p:nvSpPr>
        <p:spPr/>
        <p:txBody>
          <a:bodyPr/>
          <a:lstStyle/>
          <a:p>
            <a:fld id="{4317028A-9953-B446-AD17-7470F1654953}" type="slidenum">
              <a:rPr lang="en-US" smtClean="0"/>
              <a:t>48</a:t>
            </a:fld>
            <a:endParaRPr lang="en-US"/>
          </a:p>
        </p:txBody>
      </p:sp>
    </p:spTree>
    <p:extLst>
      <p:ext uri="{BB962C8B-B14F-4D97-AF65-F5344CB8AC3E}">
        <p14:creationId xmlns:p14="http://schemas.microsoft.com/office/powerpoint/2010/main" val="2719037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we want to send the feature of v from d1 to d3, which route is the most efficient? We can assign a cost value to each edge describing the cost we need to pay if the data is sent through this link. This value is related to the bandwidth of the link and the amount of data that has been assigned to this link. </a:t>
            </a:r>
          </a:p>
          <a:p>
            <a:r>
              <a:rPr lang="en-US" dirty="0"/>
              <a:t>Since we know the source is d1 and destination is d3, we can run a Dijkstra algorithm to find the shortest path between these 2 nodes such that the cost is minimized. We can record this shortest path as part of the plan. After the plan is determined, we will start actual data communication. </a:t>
            </a:r>
          </a:p>
        </p:txBody>
      </p:sp>
      <p:sp>
        <p:nvSpPr>
          <p:cNvPr id="4" name="Slide Number Placeholder 3"/>
          <p:cNvSpPr>
            <a:spLocks noGrp="1"/>
          </p:cNvSpPr>
          <p:nvPr>
            <p:ph type="sldNum" sz="quarter" idx="5"/>
          </p:nvPr>
        </p:nvSpPr>
        <p:spPr/>
        <p:txBody>
          <a:bodyPr/>
          <a:lstStyle/>
          <a:p>
            <a:fld id="{4317028A-9953-B446-AD17-7470F1654953}" type="slidenum">
              <a:rPr lang="en-US" smtClean="0"/>
              <a:t>49</a:t>
            </a:fld>
            <a:endParaRPr lang="en-US"/>
          </a:p>
        </p:txBody>
      </p:sp>
    </p:spTree>
    <p:extLst>
      <p:ext uri="{BB962C8B-B14F-4D97-AF65-F5344CB8AC3E}">
        <p14:creationId xmlns:p14="http://schemas.microsoft.com/office/powerpoint/2010/main" val="283386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 more concrete example to illustrate the forward propagation. Suppose we want to compute the feature of vertex 2 in the original graph, we can observe that vertex 2 has 3 incoming neighbors, 0, 1 and 3. [CLICK]</a:t>
            </a:r>
          </a:p>
          <a:p>
            <a:r>
              <a:rPr lang="en-US" dirty="0"/>
              <a:t>So we first get the features of 0, 1 and 3, and let them pass a dense layer and we can get the corresponding features for 3 incoming edges. [CLICK]</a:t>
            </a:r>
          </a:p>
          <a:p>
            <a:r>
              <a:rPr lang="en-US" dirty="0"/>
              <a:t>Then we will aggregate these 3 edge features into a single feature vector. [CLICK]</a:t>
            </a:r>
          </a:p>
          <a:p>
            <a:r>
              <a:rPr lang="en-US" dirty="0"/>
              <a:t>And we let this feature pass another dense layer and the final output is the feature of vertex 2.</a:t>
            </a:r>
          </a:p>
        </p:txBody>
      </p:sp>
      <p:sp>
        <p:nvSpPr>
          <p:cNvPr id="4" name="Slide Number Placeholder 3"/>
          <p:cNvSpPr>
            <a:spLocks noGrp="1"/>
          </p:cNvSpPr>
          <p:nvPr>
            <p:ph type="sldNum" sz="quarter" idx="5"/>
          </p:nvPr>
        </p:nvSpPr>
        <p:spPr/>
        <p:txBody>
          <a:bodyPr/>
          <a:lstStyle/>
          <a:p>
            <a:fld id="{4317028A-9953-B446-AD17-7470F1654953}" type="slidenum">
              <a:rPr lang="en-US" smtClean="0"/>
              <a:t>5</a:t>
            </a:fld>
            <a:endParaRPr lang="en-US"/>
          </a:p>
        </p:txBody>
      </p:sp>
    </p:spTree>
    <p:extLst>
      <p:ext uri="{BB962C8B-B14F-4D97-AF65-F5344CB8AC3E}">
        <p14:creationId xmlns:p14="http://schemas.microsoft.com/office/powerpoint/2010/main" val="338450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50</a:t>
            </a:fld>
            <a:endParaRPr lang="en-US"/>
          </a:p>
        </p:txBody>
      </p:sp>
    </p:spTree>
    <p:extLst>
      <p:ext uri="{BB962C8B-B14F-4D97-AF65-F5344CB8AC3E}">
        <p14:creationId xmlns:p14="http://schemas.microsoft.com/office/powerpoint/2010/main" val="3346451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Redundant IO or Data Reuse. </a:t>
            </a:r>
            <a:r>
              <a:rPr lang="en-US" dirty="0" err="1"/>
              <a:t>HongTu</a:t>
            </a:r>
            <a:r>
              <a:rPr lang="en-US" dirty="0"/>
              <a:t> in SIGMOD’24 introduces a scenario where the vertex embedding is stored in the CPU memory. It offloads the computation to GPU and copy the necessary vertex embedding from CPU to GPU in every batch. </a:t>
            </a:r>
          </a:p>
          <a:p>
            <a:r>
              <a:rPr lang="en-US" dirty="0"/>
              <a:t>For example, suppose we have 4 GPUs here and each GPU is assigned with 1 vertex and it requires some dependent features. In the most straightforward approach, the CPU will copy the data 4 times, each time to 1 GPU. </a:t>
            </a:r>
          </a:p>
          <a:p>
            <a:r>
              <a:rPr lang="en-US" dirty="0"/>
              <a:t>[CLICK]</a:t>
            </a:r>
          </a:p>
          <a:p>
            <a:r>
              <a:rPr lang="en-US" dirty="0"/>
              <a:t>However, since the vertex 3 is required by GPU 0,1 and 3, its feature is repeatedly loaded 3 times to GPUs through the slow PCIe link. </a:t>
            </a:r>
          </a:p>
          <a:p>
            <a:r>
              <a:rPr lang="en-US" dirty="0"/>
              <a:t>[CLICK]</a:t>
            </a:r>
          </a:p>
          <a:p>
            <a:r>
              <a:rPr lang="en-US" dirty="0"/>
              <a:t>That’s why there exists redundant IO in the CPU-GPU data copying. And this work aims to get rid of such redundant IO.</a:t>
            </a:r>
          </a:p>
        </p:txBody>
      </p:sp>
      <p:sp>
        <p:nvSpPr>
          <p:cNvPr id="4" name="Slide Number Placeholder 3"/>
          <p:cNvSpPr>
            <a:spLocks noGrp="1"/>
          </p:cNvSpPr>
          <p:nvPr>
            <p:ph type="sldNum" sz="quarter" idx="5"/>
          </p:nvPr>
        </p:nvSpPr>
        <p:spPr/>
        <p:txBody>
          <a:bodyPr/>
          <a:lstStyle/>
          <a:p>
            <a:fld id="{4317028A-9953-B446-AD17-7470F1654953}" type="slidenum">
              <a:rPr lang="en-US" smtClean="0"/>
              <a:t>51</a:t>
            </a:fld>
            <a:endParaRPr lang="en-US"/>
          </a:p>
        </p:txBody>
      </p:sp>
    </p:spTree>
    <p:extLst>
      <p:ext uri="{BB962C8B-B14F-4D97-AF65-F5344CB8AC3E}">
        <p14:creationId xmlns:p14="http://schemas.microsoft.com/office/powerpoint/2010/main" val="3654907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introduces inter-</a:t>
            </a:r>
            <a:r>
              <a:rPr lang="en-US" dirty="0" err="1"/>
              <a:t>gpu</a:t>
            </a:r>
            <a:r>
              <a:rPr lang="en-US" dirty="0"/>
              <a:t> comm where on the CPU side, it loads each vertex only once even if a vertex is required by more than 1 GPU, like vertex 3  in this case. </a:t>
            </a:r>
          </a:p>
          <a:p>
            <a:r>
              <a:rPr lang="en-US" dirty="0"/>
              <a:t>Then the GPUs can internally do an all2all broadcast to feed each device with necessary data. This broadcast is done through the fast </a:t>
            </a:r>
            <a:r>
              <a:rPr lang="en-US" dirty="0" err="1"/>
              <a:t>NVLink</a:t>
            </a:r>
            <a:r>
              <a:rPr lang="en-US" dirty="0"/>
              <a:t>, rather than the slow PCIe link. </a:t>
            </a:r>
          </a:p>
          <a:p>
            <a:r>
              <a:rPr lang="en-US" dirty="0"/>
              <a:t>[CLICK]</a:t>
            </a:r>
          </a:p>
          <a:p>
            <a:r>
              <a:rPr lang="en-US" dirty="0"/>
              <a:t>This solution not only get rid of redundant IO but also speeds up data comm w/ faster links.</a:t>
            </a:r>
          </a:p>
        </p:txBody>
      </p:sp>
      <p:sp>
        <p:nvSpPr>
          <p:cNvPr id="4" name="Slide Number Placeholder 3"/>
          <p:cNvSpPr>
            <a:spLocks noGrp="1"/>
          </p:cNvSpPr>
          <p:nvPr>
            <p:ph type="sldNum" sz="quarter" idx="5"/>
          </p:nvPr>
        </p:nvSpPr>
        <p:spPr/>
        <p:txBody>
          <a:bodyPr/>
          <a:lstStyle/>
          <a:p>
            <a:fld id="{4317028A-9953-B446-AD17-7470F1654953}" type="slidenum">
              <a:rPr lang="en-US" smtClean="0"/>
              <a:t>52</a:t>
            </a:fld>
            <a:endParaRPr lang="en-US"/>
          </a:p>
        </p:txBody>
      </p:sp>
    </p:spTree>
    <p:extLst>
      <p:ext uri="{BB962C8B-B14F-4D97-AF65-F5344CB8AC3E}">
        <p14:creationId xmlns:p14="http://schemas.microsoft.com/office/powerpoint/2010/main" val="3228739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talk about redundant IO inside a single batch. There’re also opportunities to reuse the data between consecutive batches. </a:t>
            </a:r>
          </a:p>
          <a:p>
            <a:r>
              <a:rPr lang="en-US" dirty="0"/>
              <a:t>For example, now in the case, the workload for the next batch is shown. We can observe that vertex 2 and 3 is used also in the next batch, and the good news is we’ve already load them in the previous batch. </a:t>
            </a:r>
          </a:p>
          <a:p>
            <a:r>
              <a:rPr lang="en-US" dirty="0"/>
              <a:t>[CLICK]</a:t>
            </a:r>
          </a:p>
          <a:p>
            <a:r>
              <a:rPr lang="en-US" dirty="0"/>
              <a:t>Therefore, we don’t have to load vertex 2 and 3 again, we can just reuse the data from previous batch. </a:t>
            </a:r>
          </a:p>
          <a:p>
            <a:r>
              <a:rPr lang="en-US" dirty="0"/>
              <a:t>[CLICK]</a:t>
            </a:r>
          </a:p>
          <a:p>
            <a:r>
              <a:rPr lang="en-US" dirty="0"/>
              <a:t>The same happens on vertex 4. We can also reuse vertex 4’s data rather than loading it again. </a:t>
            </a:r>
          </a:p>
          <a:p>
            <a:r>
              <a:rPr lang="en-US" dirty="0"/>
              <a:t>[CLICK]</a:t>
            </a:r>
          </a:p>
          <a:p>
            <a:r>
              <a:rPr lang="en-US" dirty="0"/>
              <a:t>But vertex 5 is not the case so we need to load vertex 5 from CPU. </a:t>
            </a:r>
          </a:p>
          <a:p>
            <a:r>
              <a:rPr lang="en-US" dirty="0"/>
              <a:t>This technique is called intra-GPU data reuse because it happens only in the same device between consecutive batches.</a:t>
            </a:r>
          </a:p>
        </p:txBody>
      </p:sp>
      <p:sp>
        <p:nvSpPr>
          <p:cNvPr id="4" name="Slide Number Placeholder 3"/>
          <p:cNvSpPr>
            <a:spLocks noGrp="1"/>
          </p:cNvSpPr>
          <p:nvPr>
            <p:ph type="sldNum" sz="quarter" idx="5"/>
          </p:nvPr>
        </p:nvSpPr>
        <p:spPr/>
        <p:txBody>
          <a:bodyPr/>
          <a:lstStyle/>
          <a:p>
            <a:fld id="{4317028A-9953-B446-AD17-7470F1654953}" type="slidenum">
              <a:rPr lang="en-US" smtClean="0"/>
              <a:t>53</a:t>
            </a:fld>
            <a:endParaRPr lang="en-US"/>
          </a:p>
        </p:txBody>
      </p:sp>
    </p:spTree>
    <p:extLst>
      <p:ext uri="{BB962C8B-B14F-4D97-AF65-F5344CB8AC3E}">
        <p14:creationId xmlns:p14="http://schemas.microsoft.com/office/powerpoint/2010/main" val="2563574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54</a:t>
            </a:fld>
            <a:endParaRPr lang="en-US"/>
          </a:p>
        </p:txBody>
      </p:sp>
    </p:spTree>
    <p:extLst>
      <p:ext uri="{BB962C8B-B14F-4D97-AF65-F5344CB8AC3E}">
        <p14:creationId xmlns:p14="http://schemas.microsoft.com/office/powerpoint/2010/main" val="1288778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vanilla communication, each device/machine will first wait the remote data to come and after it receives those data, it starts to do the computation. And then followed by another communication for the next layer.</a:t>
            </a:r>
          </a:p>
          <a:p>
            <a:r>
              <a:rPr lang="en-US" dirty="0"/>
              <a:t>[CLICK]</a:t>
            </a:r>
          </a:p>
          <a:p>
            <a:r>
              <a:rPr lang="en-US" dirty="0"/>
              <a:t>For the quantized communication, every time before a machine sends some message, it will first quantize the data on the GPU, for example from float32 to a 2-bit integer. And then it will send the quantized message to others. When a receiver receive some message from a machine, it will then dequantized the message in order to recover the real message. Of course some meta data will also be sent for the receiver to decipher the message. After the data is dequantized, it can start computing the data. </a:t>
            </a:r>
          </a:p>
          <a:p>
            <a:r>
              <a:rPr lang="en-US" dirty="0"/>
              <a:t>Notice that in the blue rectangle, it can compute the local data because every thing can be accessed locally. So we can see a small pipelining here to overlap to comm. with comp.</a:t>
            </a:r>
          </a:p>
        </p:txBody>
      </p:sp>
      <p:sp>
        <p:nvSpPr>
          <p:cNvPr id="4" name="Slide Number Placeholder 3"/>
          <p:cNvSpPr>
            <a:spLocks noGrp="1"/>
          </p:cNvSpPr>
          <p:nvPr>
            <p:ph type="sldNum" sz="quarter" idx="5"/>
          </p:nvPr>
        </p:nvSpPr>
        <p:spPr/>
        <p:txBody>
          <a:bodyPr/>
          <a:lstStyle/>
          <a:p>
            <a:fld id="{4317028A-9953-B446-AD17-7470F1654953}" type="slidenum">
              <a:rPr lang="en-US" smtClean="0"/>
              <a:t>55</a:t>
            </a:fld>
            <a:endParaRPr lang="en-US"/>
          </a:p>
        </p:txBody>
      </p:sp>
    </p:spTree>
    <p:extLst>
      <p:ext uri="{BB962C8B-B14F-4D97-AF65-F5344CB8AC3E}">
        <p14:creationId xmlns:p14="http://schemas.microsoft.com/office/powerpoint/2010/main" val="567764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 concrete example of how to quantize a vector with floating point numbers. The method we will be using is called stochastic integer quantization. We'll use a 2-bit integer as an example. </a:t>
            </a:r>
          </a:p>
          <a:p>
            <a:r>
              <a:rPr lang="en-US" dirty="0"/>
              <a:t>For example, .....</a:t>
            </a:r>
          </a:p>
          <a:p>
            <a:endParaRPr lang="en-US" dirty="0"/>
          </a:p>
          <a:p>
            <a:r>
              <a:rPr lang="en-US" dirty="0"/>
              <a:t>For dequantization, </a:t>
            </a:r>
          </a:p>
          <a:p>
            <a:r>
              <a:rPr lang="en-US" dirty="0"/>
              <a:t>[CLICK]</a:t>
            </a:r>
          </a:p>
          <a:p>
            <a:r>
              <a:rPr lang="en-US" dirty="0"/>
              <a:t>if we use the same example, ...</a:t>
            </a:r>
          </a:p>
        </p:txBody>
      </p:sp>
      <p:sp>
        <p:nvSpPr>
          <p:cNvPr id="4" name="Slide Number Placeholder 3"/>
          <p:cNvSpPr>
            <a:spLocks noGrp="1"/>
          </p:cNvSpPr>
          <p:nvPr>
            <p:ph type="sldNum" sz="quarter" idx="5"/>
          </p:nvPr>
        </p:nvSpPr>
        <p:spPr/>
        <p:txBody>
          <a:bodyPr/>
          <a:lstStyle/>
          <a:p>
            <a:fld id="{4317028A-9953-B446-AD17-7470F1654953}" type="slidenum">
              <a:rPr lang="en-US" smtClean="0"/>
              <a:t>56</a:t>
            </a:fld>
            <a:endParaRPr lang="en-US"/>
          </a:p>
        </p:txBody>
      </p:sp>
    </p:spTree>
    <p:extLst>
      <p:ext uri="{BB962C8B-B14F-4D97-AF65-F5344CB8AC3E}">
        <p14:creationId xmlns:p14="http://schemas.microsoft.com/office/powerpoint/2010/main" val="276276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4DCD-E2C9-B61A-726A-1EF2E9595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39405-AC3F-EEC0-1C27-88B28CCEB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1A72A-2170-265B-B439-3C3F7FFC64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C0888A-10C7-E6CB-F919-5565795708FD}"/>
              </a:ext>
            </a:extLst>
          </p:cNvPr>
          <p:cNvSpPr>
            <a:spLocks noGrp="1"/>
          </p:cNvSpPr>
          <p:nvPr>
            <p:ph type="sldNum" sz="quarter" idx="5"/>
          </p:nvPr>
        </p:nvSpPr>
        <p:spPr/>
        <p:txBody>
          <a:bodyPr/>
          <a:lstStyle/>
          <a:p>
            <a:fld id="{4317028A-9953-B446-AD17-7470F1654953}" type="slidenum">
              <a:rPr lang="en-US" smtClean="0"/>
              <a:t>57</a:t>
            </a:fld>
            <a:endParaRPr lang="en-US"/>
          </a:p>
        </p:txBody>
      </p:sp>
    </p:spTree>
    <p:extLst>
      <p:ext uri="{BB962C8B-B14F-4D97-AF65-F5344CB8AC3E}">
        <p14:creationId xmlns:p14="http://schemas.microsoft.com/office/powerpoint/2010/main" val="2059620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6DF77-B554-E70B-FC7E-7B387C6160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E4250-5E94-FF5D-6997-165A31C29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44E6F-3CAA-510E-1618-5B0ED3216C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A6BE7-09CB-0975-C279-A44075EFEE28}"/>
              </a:ext>
            </a:extLst>
          </p:cNvPr>
          <p:cNvSpPr>
            <a:spLocks noGrp="1"/>
          </p:cNvSpPr>
          <p:nvPr>
            <p:ph type="sldNum" sz="quarter" idx="5"/>
          </p:nvPr>
        </p:nvSpPr>
        <p:spPr/>
        <p:txBody>
          <a:bodyPr/>
          <a:lstStyle/>
          <a:p>
            <a:fld id="{4317028A-9953-B446-AD17-7470F1654953}" type="slidenum">
              <a:rPr lang="en-US" smtClean="0"/>
              <a:t>58</a:t>
            </a:fld>
            <a:endParaRPr lang="en-US"/>
          </a:p>
        </p:txBody>
      </p:sp>
    </p:spTree>
    <p:extLst>
      <p:ext uri="{BB962C8B-B14F-4D97-AF65-F5344CB8AC3E}">
        <p14:creationId xmlns:p14="http://schemas.microsoft.com/office/powerpoint/2010/main" val="371700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CE28-00C6-A9BE-3111-AAF26470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D44EA-292A-C11C-33B6-9311A91D9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756D4-A4D2-D8FB-C6CE-C1EE2B1604D8}"/>
              </a:ext>
            </a:extLst>
          </p:cNvPr>
          <p:cNvSpPr>
            <a:spLocks noGrp="1"/>
          </p:cNvSpPr>
          <p:nvPr>
            <p:ph type="body" idx="1"/>
          </p:nvPr>
        </p:nvSpPr>
        <p:spPr/>
        <p:txBody>
          <a:bodyPr/>
          <a:lstStyle/>
          <a:p>
            <a:r>
              <a:rPr lang="en-US" dirty="0"/>
              <a:t>async = staleness</a:t>
            </a:r>
          </a:p>
        </p:txBody>
      </p:sp>
      <p:sp>
        <p:nvSpPr>
          <p:cNvPr id="4" name="Slide Number Placeholder 3">
            <a:extLst>
              <a:ext uri="{FF2B5EF4-FFF2-40B4-BE49-F238E27FC236}">
                <a16:creationId xmlns:a16="http://schemas.microsoft.com/office/drawing/2014/main" id="{E372F688-5543-BF2E-04AA-9A0BFEEE771F}"/>
              </a:ext>
            </a:extLst>
          </p:cNvPr>
          <p:cNvSpPr>
            <a:spLocks noGrp="1"/>
          </p:cNvSpPr>
          <p:nvPr>
            <p:ph type="sldNum" sz="quarter" idx="5"/>
          </p:nvPr>
        </p:nvSpPr>
        <p:spPr/>
        <p:txBody>
          <a:bodyPr/>
          <a:lstStyle/>
          <a:p>
            <a:fld id="{4317028A-9953-B446-AD17-7470F1654953}" type="slidenum">
              <a:rPr lang="en-US" smtClean="0"/>
              <a:t>59</a:t>
            </a:fld>
            <a:endParaRPr lang="en-US"/>
          </a:p>
        </p:txBody>
      </p:sp>
    </p:spTree>
    <p:extLst>
      <p:ext uri="{BB962C8B-B14F-4D97-AF65-F5344CB8AC3E}">
        <p14:creationId xmlns:p14="http://schemas.microsoft.com/office/powerpoint/2010/main" val="385054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backward propagation is very similar to the forward propagation. </a:t>
            </a:r>
          </a:p>
          <a:p>
            <a:r>
              <a:rPr lang="en-US" dirty="0"/>
              <a:t>Suppose we have the gradient of vertex 2 and we want to compute the gradient of vertex 2's incoming neighbors, 0, 1, 3. [CLICK]</a:t>
            </a:r>
          </a:p>
          <a:p>
            <a:r>
              <a:rPr lang="en-US" dirty="0"/>
              <a:t>Firstly we do a matrix multiplication on input gradient and get an intermediate result S. [CLICK]</a:t>
            </a:r>
          </a:p>
          <a:p>
            <a:r>
              <a:rPr lang="en-US" dirty="0"/>
              <a:t>And then we do a scatter operation to scatter S onto 3 incoming edges and we get the gradient of 3 incoming edges. </a:t>
            </a:r>
          </a:p>
          <a:p>
            <a:r>
              <a:rPr lang="en-US" dirty="0"/>
              <a:t>[CLICK]</a:t>
            </a:r>
          </a:p>
          <a:p>
            <a:r>
              <a:rPr lang="en-US" dirty="0"/>
              <a:t>Finally we do another matrix multiplication on the edge gradient and we can get the gradient of 3 incoming neighbors.</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6</a:t>
            </a:fld>
            <a:endParaRPr lang="en-US"/>
          </a:p>
        </p:txBody>
      </p:sp>
    </p:spTree>
    <p:extLst>
      <p:ext uri="{BB962C8B-B14F-4D97-AF65-F5344CB8AC3E}">
        <p14:creationId xmlns:p14="http://schemas.microsoft.com/office/powerpoint/2010/main" val="12799362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655D7-3D9F-3044-8F45-36924CD263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EAEBC-0B30-133D-1F22-7D53D7E42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EFA4D6-8E3B-F292-A201-E8ED57CF4A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CC2F7E-1728-8242-925D-50027412238A}"/>
              </a:ext>
            </a:extLst>
          </p:cNvPr>
          <p:cNvSpPr>
            <a:spLocks noGrp="1"/>
          </p:cNvSpPr>
          <p:nvPr>
            <p:ph type="sldNum" sz="quarter" idx="5"/>
          </p:nvPr>
        </p:nvSpPr>
        <p:spPr/>
        <p:txBody>
          <a:bodyPr/>
          <a:lstStyle/>
          <a:p>
            <a:fld id="{4317028A-9953-B446-AD17-7470F1654953}" type="slidenum">
              <a:rPr lang="en-US" smtClean="0"/>
              <a:t>60</a:t>
            </a:fld>
            <a:endParaRPr lang="en-US"/>
          </a:p>
        </p:txBody>
      </p:sp>
    </p:spTree>
    <p:extLst>
      <p:ext uri="{BB962C8B-B14F-4D97-AF65-F5344CB8AC3E}">
        <p14:creationId xmlns:p14="http://schemas.microsoft.com/office/powerpoint/2010/main" val="3511590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61</a:t>
            </a:fld>
            <a:endParaRPr lang="en-US"/>
          </a:p>
        </p:txBody>
      </p:sp>
    </p:spTree>
    <p:extLst>
      <p:ext uri="{BB962C8B-B14F-4D97-AF65-F5344CB8AC3E}">
        <p14:creationId xmlns:p14="http://schemas.microsoft.com/office/powerpoint/2010/main" val="4434982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Staleness is an interesting problem which inspires a series of GNN system papers. Roughly speaking, it can be split into 2 categories, namely embedding staleness and weight/gradient staleness. The reason some systems tolerates staleness in training is either they want to reduce the amount of data that are broadcast to reduce IO bottleneck or they support highly asynchronous training pipeline in order to maximize the efficiency. </a:t>
            </a:r>
          </a:p>
          <a:p>
            <a:r>
              <a:rPr lang="en-US" dirty="0"/>
              <a:t>[CLICK]</a:t>
            </a:r>
          </a:p>
          <a:p>
            <a:r>
              <a:rPr lang="en-US" dirty="0"/>
              <a:t>For embedding staleness, we will talk about </a:t>
            </a:r>
            <a:r>
              <a:rPr lang="en-US" dirty="0" err="1"/>
              <a:t>DistGNN</a:t>
            </a:r>
            <a:r>
              <a:rPr lang="en-US" dirty="0"/>
              <a:t> and </a:t>
            </a:r>
            <a:r>
              <a:rPr lang="en-US" dirty="0" err="1"/>
              <a:t>Sancus</a:t>
            </a:r>
            <a:r>
              <a:rPr lang="en-US" dirty="0"/>
              <a:t>. Btw, </a:t>
            </a:r>
            <a:r>
              <a:rPr lang="en-US" dirty="0" err="1"/>
              <a:t>Sancus</a:t>
            </a:r>
            <a:r>
              <a:rPr lang="en-US" dirty="0"/>
              <a:t> won the best paper award in VLDB’22 so you can see that it’s very hot topic. And for weight/gradient staleness, P3 and </a:t>
            </a:r>
            <a:r>
              <a:rPr lang="en-US" dirty="0" err="1"/>
              <a:t>dorylus</a:t>
            </a:r>
            <a:r>
              <a:rPr lang="en-US" dirty="0"/>
              <a:t> will be covered.</a:t>
            </a:r>
          </a:p>
        </p:txBody>
      </p:sp>
      <p:sp>
        <p:nvSpPr>
          <p:cNvPr id="4" name="Slide Number Placeholder 3"/>
          <p:cNvSpPr>
            <a:spLocks noGrp="1"/>
          </p:cNvSpPr>
          <p:nvPr>
            <p:ph type="sldNum" sz="quarter" idx="5"/>
          </p:nvPr>
        </p:nvSpPr>
        <p:spPr/>
        <p:txBody>
          <a:bodyPr/>
          <a:lstStyle/>
          <a:p>
            <a:fld id="{4317028A-9953-B446-AD17-7470F1654953}" type="slidenum">
              <a:rPr lang="en-US" smtClean="0"/>
              <a:t>62</a:t>
            </a:fld>
            <a:endParaRPr lang="en-US"/>
          </a:p>
        </p:txBody>
      </p:sp>
    </p:spTree>
    <p:extLst>
      <p:ext uri="{BB962C8B-B14F-4D97-AF65-F5344CB8AC3E}">
        <p14:creationId xmlns:p14="http://schemas.microsoft.com/office/powerpoint/2010/main" val="2541853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DistGNN</a:t>
            </a:r>
            <a:r>
              <a:rPr lang="en-US" dirty="0"/>
              <a:t> in SC'21 employs a very simple staleness design. Suppose we have an input graph and after partitioning into 4 parts, we obtain the result on the right.</a:t>
            </a:r>
          </a:p>
          <a:p>
            <a:r>
              <a:rPr lang="en-US" dirty="0"/>
              <a:t>[CLICK]</a:t>
            </a:r>
          </a:p>
          <a:p>
            <a:r>
              <a:rPr lang="en-US" dirty="0"/>
              <a:t>Now in the GPU1, in order to do the forward propagation, this vertex need to aggregate feature from 3 remote machines which can be a severe bottleneck. So this paper proposes a technique called delayed remote partial aggregates.</a:t>
            </a:r>
          </a:p>
        </p:txBody>
      </p:sp>
      <p:sp>
        <p:nvSpPr>
          <p:cNvPr id="4" name="Slide Number Placeholder 3"/>
          <p:cNvSpPr>
            <a:spLocks noGrp="1"/>
          </p:cNvSpPr>
          <p:nvPr>
            <p:ph type="sldNum" sz="quarter" idx="5"/>
          </p:nvPr>
        </p:nvSpPr>
        <p:spPr/>
        <p:txBody>
          <a:bodyPr/>
          <a:lstStyle/>
          <a:p>
            <a:fld id="{4317028A-9953-B446-AD17-7470F1654953}" type="slidenum">
              <a:rPr lang="en-US" smtClean="0"/>
              <a:t>63</a:t>
            </a:fld>
            <a:endParaRPr lang="en-US"/>
          </a:p>
        </p:txBody>
      </p:sp>
    </p:spTree>
    <p:extLst>
      <p:ext uri="{BB962C8B-B14F-4D97-AF65-F5344CB8AC3E}">
        <p14:creationId xmlns:p14="http://schemas.microsoft.com/office/powerpoint/2010/main" val="28003578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this means is each remote vertex starts communication in epoch </a:t>
            </a:r>
            <a:r>
              <a:rPr lang="en-US" dirty="0" err="1"/>
              <a:t>i</a:t>
            </a:r>
            <a:r>
              <a:rPr lang="en-US" dirty="0"/>
              <a:t> and asynchronously receives and processes aggregates in epoch </a:t>
            </a:r>
            <a:r>
              <a:rPr lang="en-US" dirty="0" err="1"/>
              <a:t>i</a:t>
            </a:r>
            <a:r>
              <a:rPr lang="en-US" dirty="0"/>
              <a:t> + r.</a:t>
            </a:r>
          </a:p>
          <a:p>
            <a:r>
              <a:rPr lang="en-US" dirty="0"/>
              <a:t>[CLICK]</a:t>
            </a:r>
          </a:p>
          <a:p>
            <a:r>
              <a:rPr lang="en-US" dirty="0"/>
              <a:t>For example, Suppose we are at Epoch 5 right now. </a:t>
            </a:r>
          </a:p>
          <a:p>
            <a:r>
              <a:rPr lang="en-US" dirty="0"/>
              <a:t>GPU 3 send its feature to GPU 1 at Epoch 3 and this feature will be used and aggregated at Epoch 5. So we tolerate stale embeddings from 2 epochs ago and these 2 epochs’ time can be used to do data communication in case the network is congested or slow.</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64</a:t>
            </a:fld>
            <a:endParaRPr lang="en-US"/>
          </a:p>
        </p:txBody>
      </p:sp>
    </p:spTree>
    <p:extLst>
      <p:ext uri="{BB962C8B-B14F-4D97-AF65-F5344CB8AC3E}">
        <p14:creationId xmlns:p14="http://schemas.microsoft.com/office/powerpoint/2010/main" val="12518951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Sancus</a:t>
            </a:r>
            <a:r>
              <a:rPr lang="en-US" dirty="0"/>
              <a:t> in VLDB’22 employs a more fine-grained staleness control.  Recall that the forward propagation is formulated as adjacent matrix A times vertex embedding H times weight matrix W and we can obtain the vertex embeddings for next layer.</a:t>
            </a:r>
          </a:p>
        </p:txBody>
      </p:sp>
      <p:sp>
        <p:nvSpPr>
          <p:cNvPr id="4" name="Slide Number Placeholder 3"/>
          <p:cNvSpPr>
            <a:spLocks noGrp="1"/>
          </p:cNvSpPr>
          <p:nvPr>
            <p:ph type="sldNum" sz="quarter" idx="5"/>
          </p:nvPr>
        </p:nvSpPr>
        <p:spPr/>
        <p:txBody>
          <a:bodyPr/>
          <a:lstStyle/>
          <a:p>
            <a:fld id="{4317028A-9953-B446-AD17-7470F1654953}" type="slidenum">
              <a:rPr lang="en-US" smtClean="0"/>
              <a:t>65</a:t>
            </a:fld>
            <a:endParaRPr lang="en-US"/>
          </a:p>
        </p:txBody>
      </p:sp>
    </p:spTree>
    <p:extLst>
      <p:ext uri="{BB962C8B-B14F-4D97-AF65-F5344CB8AC3E}">
        <p14:creationId xmlns:p14="http://schemas.microsoft.com/office/powerpoint/2010/main" val="2202268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partition this adjacent matrix horizontally into 4 parts, then the result will also be partitioned into 4 parts, each parts corresponds to 1/4 of the input adjacency matrix.</a:t>
            </a:r>
          </a:p>
        </p:txBody>
      </p:sp>
      <p:sp>
        <p:nvSpPr>
          <p:cNvPr id="4" name="Slide Number Placeholder 3"/>
          <p:cNvSpPr>
            <a:spLocks noGrp="1"/>
          </p:cNvSpPr>
          <p:nvPr>
            <p:ph type="sldNum" sz="quarter" idx="5"/>
          </p:nvPr>
        </p:nvSpPr>
        <p:spPr/>
        <p:txBody>
          <a:bodyPr/>
          <a:lstStyle/>
          <a:p>
            <a:fld id="{4317028A-9953-B446-AD17-7470F1654953}" type="slidenum">
              <a:rPr lang="en-US" smtClean="0"/>
              <a:t>66</a:t>
            </a:fld>
            <a:endParaRPr lang="en-US"/>
          </a:p>
        </p:txBody>
      </p:sp>
    </p:spTree>
    <p:extLst>
      <p:ext uri="{BB962C8B-B14F-4D97-AF65-F5344CB8AC3E}">
        <p14:creationId xmlns:p14="http://schemas.microsoft.com/office/powerpoint/2010/main" val="216545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Sancus</a:t>
            </a:r>
            <a:r>
              <a:rPr lang="en-US" dirty="0"/>
              <a:t> first partition the adjacency matrix into 4 sub-matrices a0 a1, a2 and a3 assume we have 4 GPUs. In other words, each GPU maintains 1/4 of the total vertex. </a:t>
            </a:r>
          </a:p>
          <a:p>
            <a:r>
              <a:rPr lang="en-US" dirty="0"/>
              <a:t>[CLICK]</a:t>
            </a:r>
          </a:p>
          <a:p>
            <a:r>
              <a:rPr lang="en-US" dirty="0"/>
              <a:t>Then each GPU starts the computation based on its partial adjacent matrix, the result would be the partial vertex embeddings for the next layer.</a:t>
            </a:r>
          </a:p>
          <a:p>
            <a:r>
              <a:rPr lang="en-US" dirty="0"/>
              <a:t>In order to compute for the next layer, each GPU has to do an all2all broadcast to exchange their partial H’.</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67</a:t>
            </a:fld>
            <a:endParaRPr lang="en-US"/>
          </a:p>
        </p:txBody>
      </p:sp>
    </p:spTree>
    <p:extLst>
      <p:ext uri="{BB962C8B-B14F-4D97-AF65-F5344CB8AC3E}">
        <p14:creationId xmlns:p14="http://schemas.microsoft.com/office/powerpoint/2010/main" val="3029298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all2all broadcast to communicate H0', H1', H2', H3' such that each GPU has the result of the complete H’, </a:t>
            </a:r>
          </a:p>
          <a:p>
            <a:r>
              <a:rPr lang="en-US" dirty="0"/>
              <a:t>[CLICK]</a:t>
            </a:r>
          </a:p>
          <a:p>
            <a:r>
              <a:rPr lang="en-US" dirty="0"/>
              <a:t>But this leads to heavy data shuffling. </a:t>
            </a:r>
          </a:p>
          <a:p>
            <a:r>
              <a:rPr lang="en-US" dirty="0"/>
              <a:t>[CLICK]</a:t>
            </a:r>
          </a:p>
          <a:p>
            <a:r>
              <a:rPr lang="en-US" dirty="0"/>
              <a:t>Therefore </a:t>
            </a:r>
            <a:r>
              <a:rPr lang="en-US" dirty="0" err="1"/>
              <a:t>Sancus</a:t>
            </a:r>
            <a:r>
              <a:rPr lang="en-US" dirty="0"/>
              <a:t> propose Skip-Broadcast.</a:t>
            </a:r>
          </a:p>
          <a:p>
            <a:r>
              <a:rPr lang="en-US" dirty="0"/>
              <a:t>[CLICK]</a:t>
            </a:r>
          </a:p>
          <a:p>
            <a:r>
              <a:rPr lang="en-US" dirty="0"/>
              <a:t>What this means is if we don’t tolerate any staleness, we would do a complete broadcast just like the left fig.</a:t>
            </a:r>
          </a:p>
          <a:p>
            <a:r>
              <a:rPr lang="en-US" dirty="0"/>
              <a:t>If we can skip some broadcast, for example in the middle figure, G2 decided not to broadcast its H2’ to others. </a:t>
            </a:r>
          </a:p>
          <a:p>
            <a:r>
              <a:rPr lang="en-US" dirty="0"/>
              <a:t>[CLICK]</a:t>
            </a:r>
          </a:p>
          <a:p>
            <a:r>
              <a:rPr lang="en-US" dirty="0"/>
              <a:t>So the H2' in the rest GPUs G0, G1 and G3 will be stale.</a:t>
            </a:r>
          </a:p>
          <a:p>
            <a:r>
              <a:rPr lang="en-US" dirty="0"/>
              <a:t>[CLICK]</a:t>
            </a:r>
          </a:p>
          <a:p>
            <a:r>
              <a:rPr lang="en-US" dirty="0"/>
              <a:t>But the good news is we skip several broadcast and get less IO to save some bandwidth.</a:t>
            </a:r>
          </a:p>
        </p:txBody>
      </p:sp>
      <p:sp>
        <p:nvSpPr>
          <p:cNvPr id="4" name="Slide Number Placeholder 3"/>
          <p:cNvSpPr>
            <a:spLocks noGrp="1"/>
          </p:cNvSpPr>
          <p:nvPr>
            <p:ph type="sldNum" sz="quarter" idx="5"/>
          </p:nvPr>
        </p:nvSpPr>
        <p:spPr/>
        <p:txBody>
          <a:bodyPr/>
          <a:lstStyle/>
          <a:p>
            <a:fld id="{4317028A-9953-B446-AD17-7470F1654953}" type="slidenum">
              <a:rPr lang="en-US" smtClean="0"/>
              <a:t>68</a:t>
            </a:fld>
            <a:endParaRPr lang="en-US"/>
          </a:p>
        </p:txBody>
      </p:sp>
    </p:spTree>
    <p:extLst>
      <p:ext uri="{BB962C8B-B14F-4D97-AF65-F5344CB8AC3E}">
        <p14:creationId xmlns:p14="http://schemas.microsoft.com/office/powerpoint/2010/main" val="165827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are at Epoch 9, Since the full embedding matrix comes from 4 parts, we can see that each GPU maintains 4 separate embeddings. For example in GPU 0, H1_9 stands for the first part is computed from Epoch 9, H2_7 stands for the second part is computed from Epoch 7. If we tolerate embeddings from last 2 epochs at most, H2_7 is already on the edge of being overly stale and invalid. </a:t>
            </a:r>
          </a:p>
          <a:p>
            <a:r>
              <a:rPr lang="en-US" dirty="0"/>
              <a:t>[CLICK]</a:t>
            </a:r>
            <a:br>
              <a:rPr lang="en-US" dirty="0"/>
            </a:br>
            <a:r>
              <a:rPr lang="en-US" dirty="0"/>
              <a:t>So the next epoch, GPU1 will broadcast it latest H2_10 to others so that every one can get a newer version of H2. Now the H1 kept in the rest 3 GPUs are on the edge on being overly stale and invalid, </a:t>
            </a:r>
          </a:p>
          <a:p>
            <a:r>
              <a:rPr lang="en-US" dirty="0"/>
              <a:t>[CLICK]</a:t>
            </a:r>
          </a:p>
          <a:p>
            <a:r>
              <a:rPr lang="en-US" dirty="0"/>
              <a:t>So at Epoch 11, GPU 0 will broadcast its latest H1 to others so that every one can get a newer version of H1. And now H3 and H4 are on the edge so they must be updated in the following </a:t>
            </a:r>
            <a:r>
              <a:rPr lang="en-US" dirty="0" err="1"/>
              <a:t>epoches</a:t>
            </a:r>
            <a:r>
              <a:rPr lang="en-US" dirty="0"/>
              <a:t>.</a:t>
            </a:r>
          </a:p>
          <a:p>
            <a:r>
              <a:rPr lang="en-US" dirty="0"/>
              <a:t>This work also introduces some definitions on how to determine if a H is overly stale or not, you can check out their papers for more details. </a:t>
            </a:r>
          </a:p>
        </p:txBody>
      </p:sp>
      <p:sp>
        <p:nvSpPr>
          <p:cNvPr id="4" name="Slide Number Placeholder 3"/>
          <p:cNvSpPr>
            <a:spLocks noGrp="1"/>
          </p:cNvSpPr>
          <p:nvPr>
            <p:ph type="sldNum" sz="quarter" idx="5"/>
          </p:nvPr>
        </p:nvSpPr>
        <p:spPr/>
        <p:txBody>
          <a:bodyPr/>
          <a:lstStyle/>
          <a:p>
            <a:fld id="{4317028A-9953-B446-AD17-7470F1654953}" type="slidenum">
              <a:rPr lang="en-US" smtClean="0"/>
              <a:t>69</a:t>
            </a:fld>
            <a:endParaRPr lang="en-US"/>
          </a:p>
        </p:txBody>
      </p:sp>
    </p:spTree>
    <p:extLst>
      <p:ext uri="{BB962C8B-B14F-4D97-AF65-F5344CB8AC3E}">
        <p14:creationId xmlns:p14="http://schemas.microsoft.com/office/powerpoint/2010/main" val="2257371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some of the major differences between GNN and Deep Neural Network, DNN.</a:t>
            </a:r>
          </a:p>
          <a:p>
            <a:r>
              <a:rPr lang="en-US" dirty="0"/>
              <a:t>In normal DNNs, suppose every data point is an image, we can sample a mini-batch of these images. In the following propagation, every computation only depends on the data in the mini-batch or pixel values.</a:t>
            </a:r>
          </a:p>
          <a:p>
            <a:r>
              <a:rPr lang="en-US" dirty="0"/>
              <a:t>[CLICK]</a:t>
            </a:r>
          </a:p>
          <a:p>
            <a:r>
              <a:rPr lang="en-US" dirty="0"/>
              <a:t>However, in the GNN training, it's quite different. [CLICK]</a:t>
            </a:r>
          </a:p>
          <a:p>
            <a:r>
              <a:rPr lang="en-US" dirty="0"/>
              <a:t>The forward propagation of a vertex relies on the feature from its neighborhood. If a GNN has L layers, then we must obtain the features from its L-hop neighborhood. This requirement makes GNN training an IO-intensive problem which may become a bottleneck.</a:t>
            </a:r>
          </a:p>
          <a:p>
            <a:r>
              <a:rPr lang="en-US" dirty="0"/>
              <a:t>[CLICK]</a:t>
            </a:r>
          </a:p>
          <a:p>
            <a:r>
              <a:rPr lang="en-US" dirty="0"/>
              <a:t>Secondly, as I mentioned earlier, there're 2 special operations that don't exist in DNN training, which are aggregation and scattering. Therefore, we need to make additional efforts in optimizing these 2 operations if we want to achieve efficient training.</a:t>
            </a:r>
          </a:p>
        </p:txBody>
      </p:sp>
      <p:sp>
        <p:nvSpPr>
          <p:cNvPr id="4" name="Slide Number Placeholder 3"/>
          <p:cNvSpPr>
            <a:spLocks noGrp="1"/>
          </p:cNvSpPr>
          <p:nvPr>
            <p:ph type="sldNum" sz="quarter" idx="5"/>
          </p:nvPr>
        </p:nvSpPr>
        <p:spPr/>
        <p:txBody>
          <a:bodyPr/>
          <a:lstStyle/>
          <a:p>
            <a:fld id="{4317028A-9953-B446-AD17-7470F1654953}" type="slidenum">
              <a:rPr lang="en-US" smtClean="0"/>
              <a:t>7</a:t>
            </a:fld>
            <a:endParaRPr lang="en-US"/>
          </a:p>
        </p:txBody>
      </p:sp>
    </p:spTree>
    <p:extLst>
      <p:ext uri="{BB962C8B-B14F-4D97-AF65-F5344CB8AC3E}">
        <p14:creationId xmlns:p14="http://schemas.microsoft.com/office/powerpoint/2010/main" val="1017288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move onto the weight staleness or gradient staleness since the computation of gradient must rely on the current weight. If the weight is already stale, the gradient must be stale as well. </a:t>
            </a:r>
          </a:p>
          <a:p>
            <a:r>
              <a:rPr lang="en-US" dirty="0"/>
              <a:t>P3 introduces staleness by adopting a technique called pipeline delay which is inspired by traditional DNN training. In the most regular form, the gradient is obtained using the current weight, and we can do a weight update based on this gradient.</a:t>
            </a:r>
          </a:p>
          <a:p>
            <a:r>
              <a:rPr lang="en-US" dirty="0"/>
              <a:t>But in the pipelined delayed version, the gradient is computed using the weights from 3 mini-batches ago. </a:t>
            </a:r>
          </a:p>
        </p:txBody>
      </p:sp>
      <p:sp>
        <p:nvSpPr>
          <p:cNvPr id="4" name="Slide Number Placeholder 3"/>
          <p:cNvSpPr>
            <a:spLocks noGrp="1"/>
          </p:cNvSpPr>
          <p:nvPr>
            <p:ph type="sldNum" sz="quarter" idx="5"/>
          </p:nvPr>
        </p:nvSpPr>
        <p:spPr/>
        <p:txBody>
          <a:bodyPr/>
          <a:lstStyle/>
          <a:p>
            <a:fld id="{4317028A-9953-B446-AD17-7470F1654953}" type="slidenum">
              <a:rPr lang="en-US" smtClean="0"/>
              <a:t>70</a:t>
            </a:fld>
            <a:endParaRPr lang="en-US"/>
          </a:p>
        </p:txBody>
      </p:sp>
    </p:spTree>
    <p:extLst>
      <p:ext uri="{BB962C8B-B14F-4D97-AF65-F5344CB8AC3E}">
        <p14:creationId xmlns:p14="http://schemas.microsoft.com/office/powerpoint/2010/main" val="10093919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recall P3’s training pipeline. For every mini-batch, the first layer of GNN uses the model parallelism, where each machine is in charge of 1/4 of the total dimension. Then followed by an all2all broadcast to communicate hidden features, such that every machine can obtain a complete hidden embedding matrix for an individual mini-batch. Then the model moves into the data parallelism all the way to the end.</a:t>
            </a:r>
          </a:p>
        </p:txBody>
      </p:sp>
      <p:sp>
        <p:nvSpPr>
          <p:cNvPr id="4" name="Slide Number Placeholder 3"/>
          <p:cNvSpPr>
            <a:spLocks noGrp="1"/>
          </p:cNvSpPr>
          <p:nvPr>
            <p:ph type="sldNum" sz="quarter" idx="5"/>
          </p:nvPr>
        </p:nvSpPr>
        <p:spPr/>
        <p:txBody>
          <a:bodyPr/>
          <a:lstStyle/>
          <a:p>
            <a:fld id="{4317028A-9953-B446-AD17-7470F1654953}" type="slidenum">
              <a:rPr lang="en-US" smtClean="0"/>
              <a:t>71</a:t>
            </a:fld>
            <a:endParaRPr lang="en-US"/>
          </a:p>
        </p:txBody>
      </p:sp>
    </p:spTree>
    <p:extLst>
      <p:ext uri="{BB962C8B-B14F-4D97-AF65-F5344CB8AC3E}">
        <p14:creationId xmlns:p14="http://schemas.microsoft.com/office/powerpoint/2010/main" val="17459698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simplified figure abstracts P3's pipeline. On the forward propagation side, we have model parallelism, the data communication, and data parallelism. And on the backward propagation side, the operations are reversed. So we have data parallelism, followed by data communication and model parallelism.</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72</a:t>
            </a:fld>
            <a:endParaRPr lang="en-US"/>
          </a:p>
        </p:txBody>
      </p:sp>
    </p:spTree>
    <p:extLst>
      <p:ext uri="{BB962C8B-B14F-4D97-AF65-F5344CB8AC3E}">
        <p14:creationId xmlns:p14="http://schemas.microsoft.com/office/powerpoint/2010/main" val="37903604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some notations to represent these steps. Suppose we’re in mini-batch #3, 3M represents the model parallelism in mini-batch 3, and 3D represents the data parallelism in mini-batch 3. </a:t>
            </a:r>
          </a:p>
          <a:p>
            <a:r>
              <a:rPr lang="en-US" dirty="0"/>
              <a:t>You can also think of the arrow as a dependent relationship between 2 phases. Only the previous phase is completed, the next phase will be started. </a:t>
            </a:r>
          </a:p>
        </p:txBody>
      </p:sp>
      <p:sp>
        <p:nvSpPr>
          <p:cNvPr id="4" name="Slide Number Placeholder 3"/>
          <p:cNvSpPr>
            <a:spLocks noGrp="1"/>
          </p:cNvSpPr>
          <p:nvPr>
            <p:ph type="sldNum" sz="quarter" idx="5"/>
          </p:nvPr>
        </p:nvSpPr>
        <p:spPr/>
        <p:txBody>
          <a:bodyPr/>
          <a:lstStyle/>
          <a:p>
            <a:fld id="{4317028A-9953-B446-AD17-7470F1654953}" type="slidenum">
              <a:rPr lang="en-US" smtClean="0"/>
              <a:t>73</a:t>
            </a:fld>
            <a:endParaRPr lang="en-US"/>
          </a:p>
        </p:txBody>
      </p:sp>
    </p:spTree>
    <p:extLst>
      <p:ext uri="{BB962C8B-B14F-4D97-AF65-F5344CB8AC3E}">
        <p14:creationId xmlns:p14="http://schemas.microsoft.com/office/powerpoint/2010/main" val="1990167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P3 schedule 3 mini-batches simultaneously in order to hide the data communication latency.</a:t>
            </a:r>
          </a:p>
          <a:p>
            <a:r>
              <a:rPr lang="en-US" dirty="0"/>
              <a:t>For example, if we look at red arrow in the figure, 3D relies on 3M. So the time in between can be used to launch the data communication.  In the backward version, 3M relies on 3D, So the time in between can be used to launch the gradient communication.</a:t>
            </a:r>
          </a:p>
          <a:p>
            <a:r>
              <a:rPr lang="en-US" dirty="0"/>
              <a:t>[CLICK]</a:t>
            </a:r>
          </a:p>
          <a:p>
            <a:r>
              <a:rPr lang="en-US" dirty="0"/>
              <a:t>So by using the pipelining mechanism, we can overlap comm w/ comp and hide its latency.</a:t>
            </a:r>
          </a:p>
          <a:p>
            <a:r>
              <a:rPr lang="en-US" dirty="0"/>
              <a:t>[CLICK]</a:t>
            </a:r>
          </a:p>
          <a:p>
            <a:r>
              <a:rPr lang="en-US" dirty="0"/>
              <a:t>If we look at the red square, the forward pass of min-batch 4 is right after the weight update of mini-batch 1. </a:t>
            </a:r>
          </a:p>
          <a:p>
            <a:r>
              <a:rPr lang="en-US" dirty="0"/>
              <a:t>so, the update looks like w4 which is the weight that will be used in mini-batch 4, equals to the initial weight w0, minus the gradient of mini-batch 1 times a learning step.</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another example, If we look at the purple square, the forward pass of min-batch 5 is right after the weight update of mini-batch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update looks like w5 which is the weight that will be used in mini-batch 5, equals to the last weight w4, minus the gradient of mini-batch 2 times a learning step.</a:t>
            </a:r>
          </a:p>
          <a:p>
            <a:endParaRPr lang="en-US" dirty="0"/>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74</a:t>
            </a:fld>
            <a:endParaRPr lang="en-US"/>
          </a:p>
        </p:txBody>
      </p:sp>
    </p:spTree>
    <p:extLst>
      <p:ext uri="{BB962C8B-B14F-4D97-AF65-F5344CB8AC3E}">
        <p14:creationId xmlns:p14="http://schemas.microsoft.com/office/powerpoint/2010/main" val="39538003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a:t>
            </a:r>
            <a:r>
              <a:rPr lang="en-US" dirty="0" err="1"/>
              <a:t>dorylus</a:t>
            </a:r>
            <a:r>
              <a:rPr lang="en-US" dirty="0"/>
              <a:t> introduces a highly asynchronous training pipeline using the cloud computing platform like AWS to reach full-power of training. </a:t>
            </a:r>
          </a:p>
          <a:p>
            <a:r>
              <a:rPr lang="en-US" dirty="0"/>
              <a:t>[CLICK]</a:t>
            </a:r>
          </a:p>
          <a:p>
            <a:r>
              <a:rPr lang="en-US" dirty="0"/>
              <a:t>We can observe that the Lambda/serverless threads are working on multiple mini-batches concurrently, so there must be some threads using stale weight. For example, if you look at red arrow, some threads are working on vertices 11-20, while some threads are working on vertices 31-40.</a:t>
            </a:r>
          </a:p>
          <a:p>
            <a:r>
              <a:rPr lang="en-US" dirty="0"/>
              <a:t>[CLICK]</a:t>
            </a:r>
          </a:p>
          <a:p>
            <a:r>
              <a:rPr lang="en-US" dirty="0"/>
              <a:t>Besides, the weight matrix maintained in these parameter servers may not be exactly same to each other, so these parameter servers need to do an internal synchronization periodically. So those weight matrices kept in </a:t>
            </a:r>
            <a:r>
              <a:rPr lang="en-US" dirty="0" err="1"/>
              <a:t>PSes</a:t>
            </a:r>
            <a:r>
              <a:rPr lang="en-US" dirty="0"/>
              <a:t> may be stale before a synchronization round.</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75</a:t>
            </a:fld>
            <a:endParaRPr lang="en-US"/>
          </a:p>
        </p:txBody>
      </p:sp>
    </p:spTree>
    <p:extLst>
      <p:ext uri="{BB962C8B-B14F-4D97-AF65-F5344CB8AC3E}">
        <p14:creationId xmlns:p14="http://schemas.microsoft.com/office/powerpoint/2010/main" val="275793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76</a:t>
            </a:fld>
            <a:endParaRPr lang="en-US"/>
          </a:p>
        </p:txBody>
      </p:sp>
    </p:spTree>
    <p:extLst>
      <p:ext uri="{BB962C8B-B14F-4D97-AF65-F5344CB8AC3E}">
        <p14:creationId xmlns:p14="http://schemas.microsoft.com/office/powerpoint/2010/main" val="1799884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last topic we will be discussing is some specialized optimization technique on GPUs. GPUs are widely used in training Deep Networks, such as computer vision, language models and graph neural networks. Sometimes we tend to ignore the existence of these GPU hardware because those deep learning frameworks like </a:t>
            </a:r>
            <a:r>
              <a:rPr lang="en-US" dirty="0" err="1"/>
              <a:t>PyTorch</a:t>
            </a:r>
            <a:r>
              <a:rPr lang="en-US" dirty="0"/>
              <a:t> or DGL already wraps these details into high-level functionalities. But they are basically general frameworks, which implies they may not have dedicated optimizations for the specific model that we're using, for example GNN in this tutorial.  Therefore, this section we're interested in those tailored optimizations for GNN on GPUs.</a:t>
            </a:r>
          </a:p>
          <a:p>
            <a:r>
              <a:rPr lang="en-US" dirty="0"/>
              <a:t>[CLICK]</a:t>
            </a:r>
          </a:p>
          <a:p>
            <a:r>
              <a:rPr lang="en-US" dirty="0"/>
              <a:t>The challenges of training GNNs on GPU or generally speaking most traversal problems on graph on GPU stem from irregular access patterns. Since the neighbor may locate very far from the vertex, traversing on graph become a random memory access. Furthermore, you have multiple CPU/CUDA threads traversing in a graph, the memory access will be even more random. But we know that coalesced memory access can better utilize the cache and therefore more efficient. So based on this observation, we need to carefully design the behaviors of GPU to better utilize the hardware. </a:t>
            </a:r>
          </a:p>
          <a:p>
            <a:r>
              <a:rPr lang="en-US" dirty="0"/>
              <a:t>[CLICK]</a:t>
            </a:r>
          </a:p>
          <a:p>
            <a:r>
              <a:rPr lang="en-US" dirty="0"/>
              <a:t>The first thing we need to focus in known as workload partitioning and assignment. The architecture of GPU is shown on the slide. It consists of several hierarchies of the processing unit. Each hierarchy has different levels of computational-power. For example, Thread is on the lowest level. A warp consists of 32 threads which is executed in a SIMD manner on SMs. So warp scheduler will choose a warp and SM will then execute this warp. A block or thread-block often contains 4-32 warps depending on the configurations.</a:t>
            </a:r>
          </a:p>
          <a:p>
            <a:r>
              <a:rPr lang="en-US" dirty="0"/>
              <a:t>[CLICK]</a:t>
            </a:r>
          </a:p>
          <a:p>
            <a:r>
              <a:rPr lang="en-US" dirty="0"/>
              <a:t>Another thing to focus is the memory access which oftentimes can be a bottleneck in optimizing your program. We have large space called global memory where every processing unit can access as long as the address is known, but it's a little bit slower. So each block has a space called shared memory which has higher bandwidth and lower latency. </a:t>
            </a:r>
          </a:p>
        </p:txBody>
      </p:sp>
      <p:sp>
        <p:nvSpPr>
          <p:cNvPr id="4" name="Slide Number Placeholder 3"/>
          <p:cNvSpPr>
            <a:spLocks noGrp="1"/>
          </p:cNvSpPr>
          <p:nvPr>
            <p:ph type="sldNum" sz="quarter" idx="5"/>
          </p:nvPr>
        </p:nvSpPr>
        <p:spPr/>
        <p:txBody>
          <a:bodyPr/>
          <a:lstStyle/>
          <a:p>
            <a:fld id="{4317028A-9953-B446-AD17-7470F1654953}" type="slidenum">
              <a:rPr lang="en-US" smtClean="0"/>
              <a:t>77</a:t>
            </a:fld>
            <a:endParaRPr lang="en-US"/>
          </a:p>
        </p:txBody>
      </p:sp>
    </p:spTree>
    <p:extLst>
      <p:ext uri="{BB962C8B-B14F-4D97-AF65-F5344CB8AC3E}">
        <p14:creationId xmlns:p14="http://schemas.microsoft.com/office/powerpoint/2010/main" val="22463501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focus on the problem of workload partitioning for GPUs. GNN advisor in OSDI'21 claims that the workload of propagating/training a vertex comes from 2 dimensions, which are # of neighbors and size of feature dimension. So we can partitioning the workload </a:t>
            </a:r>
            <a:r>
              <a:rPr lang="en-US" dirty="0" err="1"/>
              <a:t>w.r.t.</a:t>
            </a:r>
            <a:r>
              <a:rPr lang="en-US" dirty="0"/>
              <a:t> these 2 dimensions. Let's first discuss the neighbor partitioning.</a:t>
            </a:r>
          </a:p>
          <a:p>
            <a:r>
              <a:rPr lang="en-US" dirty="0"/>
              <a:t>This figure shows an input graph and its CSR format stored in GPU memory. The yellow nodes highlight the nodes we will propagate, and their neighbors are highlighted in red in CSR. A straightforward way to partition is we let each warp handles one node. For example, ...</a:t>
            </a:r>
          </a:p>
          <a:p>
            <a:endParaRPr lang="en-US" dirty="0"/>
          </a:p>
          <a:p>
            <a:r>
              <a:rPr lang="en-US" dirty="0"/>
              <a:t>[CLICK]</a:t>
            </a:r>
          </a:p>
          <a:p>
            <a:r>
              <a:rPr lang="en-US" dirty="0"/>
              <a:t>However, What if a node has very high degree such that the warp assigned to this node will take a much longer time than other warps? This causes workload imbalance and straggler problems. So how shall we handle this extreme degree situation?</a:t>
            </a:r>
          </a:p>
        </p:txBody>
      </p:sp>
      <p:sp>
        <p:nvSpPr>
          <p:cNvPr id="4" name="Slide Number Placeholder 3"/>
          <p:cNvSpPr>
            <a:spLocks noGrp="1"/>
          </p:cNvSpPr>
          <p:nvPr>
            <p:ph type="sldNum" sz="quarter" idx="5"/>
          </p:nvPr>
        </p:nvSpPr>
        <p:spPr/>
        <p:txBody>
          <a:bodyPr/>
          <a:lstStyle/>
          <a:p>
            <a:fld id="{4317028A-9953-B446-AD17-7470F1654953}" type="slidenum">
              <a:rPr lang="en-US" smtClean="0"/>
              <a:t>78</a:t>
            </a:fld>
            <a:endParaRPr lang="en-US"/>
          </a:p>
        </p:txBody>
      </p:sp>
    </p:spTree>
    <p:extLst>
      <p:ext uri="{BB962C8B-B14F-4D97-AF65-F5344CB8AC3E}">
        <p14:creationId xmlns:p14="http://schemas.microsoft.com/office/powerpoint/2010/main" val="25922725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came up with a simple solution to further break down the neighbors of each vertex. In the same example, NP-0 stands for the neighbor partition of node 0, which is all neighbors of node 0. NP-1 stands for all neighbors of node 1.</a:t>
            </a:r>
          </a:p>
          <a:p>
            <a:r>
              <a:rPr lang="en-US" dirty="0"/>
              <a:t>[CLICK]</a:t>
            </a:r>
          </a:p>
          <a:p>
            <a:r>
              <a:rPr lang="en-US" dirty="0"/>
              <a:t>This work further splits the neighborhood of a node into several equal-sized neighbor groups (NG). If we assume the size of each NG to 2 in this case, node 0 has 4 neighbors, so it's </a:t>
            </a:r>
            <a:r>
              <a:rPr lang="en-US" dirty="0" err="1"/>
              <a:t>splited</a:t>
            </a:r>
            <a:r>
              <a:rPr lang="en-US" dirty="0"/>
              <a:t> into 2 NGs. Node 1 has 2 neighbors, so 1 NG is enough. Node 2 has 6 neighbors, so it will be </a:t>
            </a:r>
            <a:r>
              <a:rPr lang="en-US" dirty="0" err="1"/>
              <a:t>splited</a:t>
            </a:r>
            <a:r>
              <a:rPr lang="en-US" dirty="0"/>
              <a:t> into 3 groups.</a:t>
            </a:r>
          </a:p>
          <a:p>
            <a:r>
              <a:rPr lang="en-US" dirty="0"/>
              <a:t>[CLICK]</a:t>
            </a:r>
          </a:p>
          <a:p>
            <a:r>
              <a:rPr lang="en-US" dirty="0"/>
              <a:t>Compared to Neighbor Partitions (NP), Neighbor Group can balance each partition contains roughly the same workload so it can mitigate irregular workload caused by the extreme degrees. </a:t>
            </a:r>
          </a:p>
          <a:p>
            <a:r>
              <a:rPr lang="en-US" dirty="0"/>
              <a:t>[CLICK]</a:t>
            </a:r>
          </a:p>
          <a:p>
            <a:r>
              <a:rPr lang="en-US" dirty="0"/>
              <a:t>Compare with Edge-Partitions (EP) where each edge is treated as a partition, this is obviously more fine-grained than NG, but it brings numerous tiny workloads which makes GPU/SM hard to schedule and incurs additional overhead. </a:t>
            </a:r>
          </a:p>
          <a:p>
            <a:endParaRPr lang="en-US" dirty="0"/>
          </a:p>
          <a:p>
            <a:r>
              <a:rPr lang="en-US" dirty="0"/>
              <a:t>Therefore, NG has clear advantages over 2 other options NP and EP. </a:t>
            </a:r>
          </a:p>
        </p:txBody>
      </p:sp>
      <p:sp>
        <p:nvSpPr>
          <p:cNvPr id="4" name="Slide Number Placeholder 3"/>
          <p:cNvSpPr>
            <a:spLocks noGrp="1"/>
          </p:cNvSpPr>
          <p:nvPr>
            <p:ph type="sldNum" sz="quarter" idx="5"/>
          </p:nvPr>
        </p:nvSpPr>
        <p:spPr/>
        <p:txBody>
          <a:bodyPr/>
          <a:lstStyle/>
          <a:p>
            <a:fld id="{4317028A-9953-B446-AD17-7470F1654953}" type="slidenum">
              <a:rPr lang="en-US" smtClean="0"/>
              <a:t>79</a:t>
            </a:fld>
            <a:endParaRPr lang="en-US"/>
          </a:p>
        </p:txBody>
      </p:sp>
    </p:spTree>
    <p:extLst>
      <p:ext uri="{BB962C8B-B14F-4D97-AF65-F5344CB8AC3E}">
        <p14:creationId xmlns:p14="http://schemas.microsoft.com/office/powerpoint/2010/main" val="304576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There're basically 2 main approaches to training a GNN, namely mini-batch GNN training and full-graph GNN training. For mini-batch training, we sample a mini-batch of vertices and their neighbors. If the size of neighbors is very large, we usually sample part of their neighbors as the training data. Of course the sampling can reduce large amount of computation and IO workload, but it turns out the accuracy may be </a:t>
            </a:r>
            <a:r>
              <a:rPr lang="en-US" b="0" i="0" dirty="0">
                <a:solidFill>
                  <a:srgbClr val="1F1F1F"/>
                </a:solidFill>
                <a:effectLst/>
                <a:highlight>
                  <a:srgbClr val="FFFFFF"/>
                </a:highlight>
                <a:latin typeface="Google Sans"/>
              </a:rPr>
              <a:t>sacrificed, which is found and proved by researchers in the AI community.</a:t>
            </a:r>
          </a:p>
          <a:p>
            <a:r>
              <a:rPr lang="en-US" b="0" i="0" dirty="0">
                <a:solidFill>
                  <a:srgbClr val="1F1F1F"/>
                </a:solidFill>
                <a:effectLst/>
                <a:highlight>
                  <a:srgbClr val="FFFFFF"/>
                </a:highlight>
                <a:latin typeface="Google Sans"/>
              </a:rPr>
              <a:t>On the other hand, full-graph training has no accuracy loss, but it has higher demand in computation and IO, since we must take every neighbor into consideration so the workload compared to mini-batch training is much larger. </a:t>
            </a:r>
          </a:p>
          <a:p>
            <a:r>
              <a:rPr lang="en-US" b="0" i="0" dirty="0">
                <a:solidFill>
                  <a:srgbClr val="1F1F1F"/>
                </a:solidFill>
                <a:effectLst/>
                <a:highlight>
                  <a:srgbClr val="FFFFFF"/>
                </a:highlight>
                <a:latin typeface="Google Sans"/>
              </a:rPr>
              <a:t>[CLICK]</a:t>
            </a:r>
          </a:p>
          <a:p>
            <a:r>
              <a:rPr lang="en-US" b="0" i="0" dirty="0">
                <a:solidFill>
                  <a:srgbClr val="1F1F1F"/>
                </a:solidFill>
                <a:effectLst/>
                <a:highlight>
                  <a:srgbClr val="FFFFFF"/>
                </a:highlight>
                <a:latin typeface="Google Sans"/>
              </a:rPr>
              <a:t>In the tutorial, we will cover several works from both categories publish in last 5 years, and we will talk more on these works later.</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8</a:t>
            </a:fld>
            <a:endParaRPr lang="en-US"/>
          </a:p>
        </p:txBody>
      </p:sp>
    </p:spTree>
    <p:extLst>
      <p:ext uri="{BB962C8B-B14F-4D97-AF65-F5344CB8AC3E}">
        <p14:creationId xmlns:p14="http://schemas.microsoft.com/office/powerpoint/2010/main" val="29132077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dimension comes from the dimension. During the aggregation phase, we need to get the features of all neighbors and cumulatively aggregate on each dimension. </a:t>
            </a:r>
          </a:p>
          <a:p>
            <a:r>
              <a:rPr lang="en-US" dirty="0"/>
              <a:t>[CLICK]</a:t>
            </a:r>
          </a:p>
          <a:p>
            <a:r>
              <a:rPr lang="en-US" dirty="0"/>
              <a:t>Therefore in order to do the dimension partitioning, we let each thread only aggregate 1 dimension so that the workload can be evenly scattered. </a:t>
            </a:r>
          </a:p>
        </p:txBody>
      </p:sp>
      <p:sp>
        <p:nvSpPr>
          <p:cNvPr id="4" name="Slide Number Placeholder 3"/>
          <p:cNvSpPr>
            <a:spLocks noGrp="1"/>
          </p:cNvSpPr>
          <p:nvPr>
            <p:ph type="sldNum" sz="quarter" idx="5"/>
          </p:nvPr>
        </p:nvSpPr>
        <p:spPr/>
        <p:txBody>
          <a:bodyPr/>
          <a:lstStyle/>
          <a:p>
            <a:fld id="{4317028A-9953-B446-AD17-7470F1654953}" type="slidenum">
              <a:rPr lang="en-US" smtClean="0"/>
              <a:t>80</a:t>
            </a:fld>
            <a:endParaRPr lang="en-US"/>
          </a:p>
        </p:txBody>
      </p:sp>
    </p:spTree>
    <p:extLst>
      <p:ext uri="{BB962C8B-B14F-4D97-AF65-F5344CB8AC3E}">
        <p14:creationId xmlns:p14="http://schemas.microsoft.com/office/powerpoint/2010/main" val="32777361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GNNadvisor</a:t>
            </a:r>
            <a:r>
              <a:rPr lang="en-US" dirty="0"/>
              <a:t> published in OSDI'21 adopts 2 memory access optimizations to speedup read and write operations.</a:t>
            </a:r>
          </a:p>
          <a:p>
            <a:r>
              <a:rPr lang="en-US" dirty="0"/>
              <a:t>First technique is community-aware node ID renumbering. In other words, we can first </a:t>
            </a:r>
            <a:r>
              <a:rPr lang="en-US" dirty="0" err="1"/>
              <a:t>reID</a:t>
            </a:r>
            <a:r>
              <a:rPr lang="en-US" dirty="0"/>
              <a:t> all the vertices based on their topology.</a:t>
            </a:r>
          </a:p>
          <a:p>
            <a:r>
              <a:rPr lang="en-US" dirty="0"/>
              <a:t>[CLICK]</a:t>
            </a:r>
          </a:p>
          <a:p>
            <a:r>
              <a:rPr lang="en-US" dirty="0"/>
              <a:t>How to intuitively understand this is after clustering and renumbering, nodes in a cluster tend to have consecutive and closer IDs.</a:t>
            </a:r>
          </a:p>
          <a:p>
            <a:r>
              <a:rPr lang="en-US" dirty="0"/>
              <a:t>[CLICK]</a:t>
            </a:r>
          </a:p>
          <a:p>
            <a:r>
              <a:rPr lang="en-US" dirty="0"/>
              <a:t>Then the NG of those closer node IDs will be assigned with a closer </a:t>
            </a:r>
            <a:r>
              <a:rPr lang="en-US" dirty="0" err="1"/>
              <a:t>warpID</a:t>
            </a:r>
            <a:r>
              <a:rPr lang="en-US" dirty="0"/>
              <a:t>. </a:t>
            </a:r>
          </a:p>
          <a:p>
            <a:r>
              <a:rPr lang="en-US" dirty="0"/>
              <a:t>[CLICK]</a:t>
            </a:r>
          </a:p>
          <a:p>
            <a:r>
              <a:rPr lang="en-US" dirty="0"/>
              <a:t>The closer </a:t>
            </a:r>
            <a:r>
              <a:rPr lang="en-US" dirty="0" err="1"/>
              <a:t>warpID</a:t>
            </a:r>
            <a:r>
              <a:rPr lang="en-US" dirty="0"/>
              <a:t> are more likely to be in a same block and therefore to be scheduled on a same SM.</a:t>
            </a:r>
          </a:p>
          <a:p>
            <a:r>
              <a:rPr lang="en-US" dirty="0"/>
              <a:t>[CLICK]</a:t>
            </a:r>
          </a:p>
          <a:p>
            <a:r>
              <a:rPr lang="en-US" dirty="0"/>
              <a:t>Each SM will have their own L1-cache, and nodes in the same community/cluster have more common neighbors, so those common neighbors are saved in L1-cache and can be reused, you don't have to read from the global memory again.</a:t>
            </a:r>
          </a:p>
          <a:p>
            <a:r>
              <a:rPr lang="en-US" dirty="0"/>
              <a:t>[CLICK]</a:t>
            </a:r>
          </a:p>
          <a:p>
            <a:r>
              <a:rPr lang="en-US" dirty="0"/>
              <a:t>As a preprocessing step, we want this renumber to be as fast as possible, you can check out their paper for more details. </a:t>
            </a:r>
          </a:p>
          <a:p>
            <a:r>
              <a:rPr lang="en-US" dirty="0"/>
              <a:t>[CLICK]</a:t>
            </a:r>
          </a:p>
          <a:p>
            <a:r>
              <a:rPr lang="en-US" dirty="0"/>
              <a:t>From the experimental study, such renumbering approach can reduce 40% of global memory access and gives a 1.5 time speedup. </a:t>
            </a:r>
          </a:p>
        </p:txBody>
      </p:sp>
      <p:sp>
        <p:nvSpPr>
          <p:cNvPr id="4" name="Slide Number Placeholder 3"/>
          <p:cNvSpPr>
            <a:spLocks noGrp="1"/>
          </p:cNvSpPr>
          <p:nvPr>
            <p:ph type="sldNum" sz="quarter" idx="5"/>
          </p:nvPr>
        </p:nvSpPr>
        <p:spPr/>
        <p:txBody>
          <a:bodyPr/>
          <a:lstStyle/>
          <a:p>
            <a:fld id="{4317028A-9953-B446-AD17-7470F1654953}" type="slidenum">
              <a:rPr lang="en-US" smtClean="0"/>
              <a:t>81</a:t>
            </a:fld>
            <a:endParaRPr lang="en-US"/>
          </a:p>
        </p:txBody>
      </p:sp>
    </p:spTree>
    <p:extLst>
      <p:ext uri="{BB962C8B-B14F-4D97-AF65-F5344CB8AC3E}">
        <p14:creationId xmlns:p14="http://schemas.microsoft.com/office/powerpoint/2010/main" val="3993419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is how to use shared memory, Shared memory is much faster than global memory access but it's small. So we need to design how to use it and put those very frequently-accessed data in the shared memory.</a:t>
            </a:r>
          </a:p>
          <a:p>
            <a:r>
              <a:rPr lang="en-US" dirty="0"/>
              <a:t>This figure shows how each NG is assigned to different warps </a:t>
            </a:r>
            <a:r>
              <a:rPr lang="en-US" dirty="0" err="1"/>
              <a:t>accross</a:t>
            </a:r>
            <a:r>
              <a:rPr lang="en-US" dirty="0"/>
              <a:t> 2 blocks. ......</a:t>
            </a:r>
          </a:p>
          <a:p>
            <a:endParaRPr lang="en-US" dirty="0"/>
          </a:p>
          <a:p>
            <a:r>
              <a:rPr lang="en-US" dirty="0"/>
              <a:t>[CLICK]</a:t>
            </a:r>
          </a:p>
          <a:p>
            <a:r>
              <a:rPr lang="en-US" dirty="0"/>
              <a:t>During the aggregation step, each warp will fetch the feature of some neighbors and accumulate them in the global memory. </a:t>
            </a:r>
          </a:p>
          <a:p>
            <a:r>
              <a:rPr lang="en-US" dirty="0"/>
              <a:t>For example, node 0 has 2 NGs, so it will accumulate twice.</a:t>
            </a:r>
          </a:p>
          <a:p>
            <a:r>
              <a:rPr lang="en-US" dirty="0"/>
              <a:t>[CLICK]</a:t>
            </a:r>
          </a:p>
          <a:p>
            <a:r>
              <a:rPr lang="en-US" dirty="0"/>
              <a:t>....</a:t>
            </a:r>
          </a:p>
          <a:p>
            <a:r>
              <a:rPr lang="en-US" dirty="0"/>
              <a:t>[CLICK]</a:t>
            </a:r>
          </a:p>
          <a:p>
            <a:r>
              <a:rPr lang="en-US" dirty="0"/>
              <a:t>....</a:t>
            </a:r>
          </a:p>
          <a:p>
            <a:r>
              <a:rPr lang="en-US" dirty="0"/>
              <a:t>This looks straightforward, but we don't use shared memory at all. So how do we take the shared memory into consideration?</a:t>
            </a:r>
          </a:p>
        </p:txBody>
      </p:sp>
      <p:sp>
        <p:nvSpPr>
          <p:cNvPr id="4" name="Slide Number Placeholder 3"/>
          <p:cNvSpPr>
            <a:spLocks noGrp="1"/>
          </p:cNvSpPr>
          <p:nvPr>
            <p:ph type="sldNum" sz="quarter" idx="5"/>
          </p:nvPr>
        </p:nvSpPr>
        <p:spPr/>
        <p:txBody>
          <a:bodyPr/>
          <a:lstStyle/>
          <a:p>
            <a:fld id="{4317028A-9953-B446-AD17-7470F1654953}" type="slidenum">
              <a:rPr lang="en-US" smtClean="0"/>
              <a:t>82</a:t>
            </a:fld>
            <a:endParaRPr lang="en-US"/>
          </a:p>
        </p:txBody>
      </p:sp>
    </p:spTree>
    <p:extLst>
      <p:ext uri="{BB962C8B-B14F-4D97-AF65-F5344CB8AC3E}">
        <p14:creationId xmlns:p14="http://schemas.microsoft.com/office/powerpoint/2010/main" val="10054914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more clever way to do the aggregation.</a:t>
            </a:r>
          </a:p>
          <a:p>
            <a:r>
              <a:rPr lang="en-US" dirty="0"/>
              <a:t>In this figure, we have a shared memory in each block. Warps can only access shared memory in their block.</a:t>
            </a:r>
          </a:p>
          <a:p>
            <a:r>
              <a:rPr lang="en-US" dirty="0"/>
              <a:t>[CLICK]</a:t>
            </a:r>
          </a:p>
          <a:p>
            <a:r>
              <a:rPr lang="en-US" dirty="0"/>
              <a:t>Features in warp 0 and 1 can be firstly accumulated into shared memory, which will be faster than global memory. </a:t>
            </a:r>
          </a:p>
          <a:p>
            <a:r>
              <a:rPr lang="en-US" dirty="0"/>
              <a:t>[CLICK]</a:t>
            </a:r>
          </a:p>
          <a:p>
            <a:r>
              <a:rPr lang="en-US" dirty="0"/>
              <a:t>Then, warp 2 and warp 3 can also use shared memory. However, NG-4 locates in another block, so it cannot access the shared memory in block 0. </a:t>
            </a:r>
          </a:p>
          <a:p>
            <a:r>
              <a:rPr lang="en-US" dirty="0"/>
              <a:t>[CLICK]</a:t>
            </a:r>
          </a:p>
          <a:p>
            <a:r>
              <a:rPr lang="en-US" dirty="0"/>
              <a:t>How to solve the problem?</a:t>
            </a:r>
          </a:p>
          <a:p>
            <a:r>
              <a:rPr lang="en-US" dirty="0"/>
              <a:t>[CLICK]</a:t>
            </a:r>
          </a:p>
          <a:p>
            <a:r>
              <a:rPr lang="en-US" dirty="0"/>
              <a:t>well, it can accumulate in block 1's shared memory. </a:t>
            </a:r>
          </a:p>
          <a:p>
            <a:r>
              <a:rPr lang="en-US" dirty="0"/>
              <a:t>[CLICK]</a:t>
            </a:r>
          </a:p>
          <a:p>
            <a:r>
              <a:rPr lang="en-US" dirty="0"/>
              <a:t>Node 2 can do the same.</a:t>
            </a:r>
          </a:p>
          <a:p>
            <a:r>
              <a:rPr lang="en-US" dirty="0"/>
              <a:t>[CLICK]</a:t>
            </a:r>
          </a:p>
          <a:p>
            <a:r>
              <a:rPr lang="en-US" dirty="0"/>
              <a:t>Lastly, results in shared memory will be copied into the global memory. If one node uses multiple shared memory spaces, we will have another accumulation. </a:t>
            </a:r>
          </a:p>
          <a:p>
            <a:r>
              <a:rPr lang="en-US" dirty="0"/>
              <a:t>To summarize, using shared memory can significantly reduce the number of global memory access and therefore more efficient. </a:t>
            </a:r>
          </a:p>
        </p:txBody>
      </p:sp>
      <p:sp>
        <p:nvSpPr>
          <p:cNvPr id="4" name="Slide Number Placeholder 3"/>
          <p:cNvSpPr>
            <a:spLocks noGrp="1"/>
          </p:cNvSpPr>
          <p:nvPr>
            <p:ph type="sldNum" sz="quarter" idx="5"/>
          </p:nvPr>
        </p:nvSpPr>
        <p:spPr/>
        <p:txBody>
          <a:bodyPr/>
          <a:lstStyle/>
          <a:p>
            <a:fld id="{4317028A-9953-B446-AD17-7470F1654953}" type="slidenum">
              <a:rPr lang="en-US" smtClean="0"/>
              <a:t>83</a:t>
            </a:fld>
            <a:endParaRPr lang="en-US"/>
          </a:p>
        </p:txBody>
      </p:sp>
    </p:spTree>
    <p:extLst>
      <p:ext uri="{BB962C8B-B14F-4D97-AF65-F5344CB8AC3E}">
        <p14:creationId xmlns:p14="http://schemas.microsoft.com/office/powerpoint/2010/main" val="14273151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techniques we mentioned can be used in multi-GPUs, but it still requires some additional design efforts in pipelining.</a:t>
            </a:r>
          </a:p>
          <a:p>
            <a:r>
              <a:rPr lang="en-US" dirty="0"/>
              <a:t>MGG published in OSDI'23, proposed GNN-tailored pipelined construction methods.</a:t>
            </a:r>
          </a:p>
          <a:p>
            <a:r>
              <a:rPr lang="en-US" dirty="0"/>
              <a:t>....</a:t>
            </a:r>
          </a:p>
          <a:p>
            <a:r>
              <a:rPr lang="en-US" dirty="0"/>
              <a:t>Yellow means local neighbors, blue means remote neighbors.</a:t>
            </a:r>
          </a:p>
          <a:p>
            <a:r>
              <a:rPr lang="en-US" dirty="0"/>
              <a:t>[CLICK]</a:t>
            </a:r>
          </a:p>
          <a:p>
            <a:r>
              <a:rPr lang="en-US" dirty="0"/>
              <a:t>In order to clearly describe which neighbor are local, which are remote, we use 2 CSRs to separate local and remote neighbors.</a:t>
            </a:r>
          </a:p>
          <a:p>
            <a:r>
              <a:rPr lang="en-US" dirty="0"/>
              <a:t>For example, ...</a:t>
            </a:r>
          </a:p>
        </p:txBody>
      </p:sp>
      <p:sp>
        <p:nvSpPr>
          <p:cNvPr id="4" name="Slide Number Placeholder 3"/>
          <p:cNvSpPr>
            <a:spLocks noGrp="1"/>
          </p:cNvSpPr>
          <p:nvPr>
            <p:ph type="sldNum" sz="quarter" idx="5"/>
          </p:nvPr>
        </p:nvSpPr>
        <p:spPr/>
        <p:txBody>
          <a:bodyPr/>
          <a:lstStyle/>
          <a:p>
            <a:fld id="{4317028A-9953-B446-AD17-7470F1654953}" type="slidenum">
              <a:rPr lang="en-US" smtClean="0"/>
              <a:t>84</a:t>
            </a:fld>
            <a:endParaRPr lang="en-US"/>
          </a:p>
        </p:txBody>
      </p:sp>
    </p:spTree>
    <p:extLst>
      <p:ext uri="{BB962C8B-B14F-4D97-AF65-F5344CB8AC3E}">
        <p14:creationId xmlns:p14="http://schemas.microsoft.com/office/powerpoint/2010/main" val="14456630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dividing neighbors into NGs, and we further divide them into local NG and remote NG, we have these several workload partitions. </a:t>
            </a:r>
          </a:p>
          <a:p>
            <a:r>
              <a:rPr lang="en-US" dirty="0"/>
              <a:t>In the local Neighbor partition, we first read them from memory, then we can aggregate them.</a:t>
            </a:r>
          </a:p>
          <a:p>
            <a:r>
              <a:rPr lang="en-US" dirty="0"/>
              <a:t>In the remote neighbor partition, since it reads from another GPU, the read time will be slower then local read. </a:t>
            </a:r>
          </a:p>
          <a:p>
            <a:endParaRPr lang="en-US" dirty="0"/>
          </a:p>
          <a:p>
            <a:r>
              <a:rPr lang="en-US" dirty="0"/>
              <a:t>Since we break down Neighbors in NG, and not all NG are the same, some are slower, the rest are faster, we call it fine-grained heterogeneous workload partitions.</a:t>
            </a:r>
          </a:p>
          <a:p>
            <a:r>
              <a:rPr lang="en-US" dirty="0"/>
              <a:t>Each of these workload partitions will be assigned to warps for processing.</a:t>
            </a:r>
          </a:p>
        </p:txBody>
      </p:sp>
      <p:sp>
        <p:nvSpPr>
          <p:cNvPr id="4" name="Slide Number Placeholder 3"/>
          <p:cNvSpPr>
            <a:spLocks noGrp="1"/>
          </p:cNvSpPr>
          <p:nvPr>
            <p:ph type="sldNum" sz="quarter" idx="5"/>
          </p:nvPr>
        </p:nvSpPr>
        <p:spPr/>
        <p:txBody>
          <a:bodyPr/>
          <a:lstStyle/>
          <a:p>
            <a:fld id="{4317028A-9953-B446-AD17-7470F1654953}" type="slidenum">
              <a:rPr lang="en-US" smtClean="0"/>
              <a:t>85</a:t>
            </a:fld>
            <a:endParaRPr lang="en-US"/>
          </a:p>
        </p:txBody>
      </p:sp>
    </p:spTree>
    <p:extLst>
      <p:ext uri="{BB962C8B-B14F-4D97-AF65-F5344CB8AC3E}">
        <p14:creationId xmlns:p14="http://schemas.microsoft.com/office/powerpoint/2010/main" val="41745933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so many small workload partitions, the scheduler in SM can switch between different warps to overlap comm. and comp.</a:t>
            </a:r>
          </a:p>
          <a:p>
            <a:r>
              <a:rPr lang="en-US" dirty="0"/>
              <a:t>For example, </a:t>
            </a:r>
          </a:p>
          <a:p>
            <a:endParaRPr lang="en-US" dirty="0"/>
          </a:p>
          <a:p>
            <a:r>
              <a:rPr lang="en-US" dirty="0"/>
              <a:t>So, SM can easily pipeline these small workload partitions between different warps, so the utilization ratio of GPU will be very high.</a:t>
            </a:r>
          </a:p>
        </p:txBody>
      </p:sp>
      <p:sp>
        <p:nvSpPr>
          <p:cNvPr id="4" name="Slide Number Placeholder 3"/>
          <p:cNvSpPr>
            <a:spLocks noGrp="1"/>
          </p:cNvSpPr>
          <p:nvPr>
            <p:ph type="sldNum" sz="quarter" idx="5"/>
          </p:nvPr>
        </p:nvSpPr>
        <p:spPr/>
        <p:txBody>
          <a:bodyPr/>
          <a:lstStyle/>
          <a:p>
            <a:fld id="{4317028A-9953-B446-AD17-7470F1654953}" type="slidenum">
              <a:rPr lang="en-US" smtClean="0"/>
              <a:t>86</a:t>
            </a:fld>
            <a:endParaRPr lang="en-US"/>
          </a:p>
        </p:txBody>
      </p:sp>
    </p:spTree>
    <p:extLst>
      <p:ext uri="{BB962C8B-B14F-4D97-AF65-F5344CB8AC3E}">
        <p14:creationId xmlns:p14="http://schemas.microsoft.com/office/powerpoint/2010/main" val="26028659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quick summary on what we have talk about so far.</a:t>
            </a:r>
          </a:p>
          <a:p>
            <a:r>
              <a:rPr lang="en-US" dirty="0"/>
              <a:t>[CLICK]</a:t>
            </a:r>
          </a:p>
          <a:p>
            <a:r>
              <a:rPr lang="en-US" dirty="0"/>
              <a:t>We first introduce mini-batch GNN training which can be divided into 3 steps. graph partitioning, batch generation and its execution model where we talk about model &amp; data parallelism, and also talk queue to support asynchronous training.</a:t>
            </a:r>
          </a:p>
          <a:p>
            <a:r>
              <a:rPr lang="en-US" dirty="0"/>
              <a:t>[CLICK]</a:t>
            </a:r>
          </a:p>
          <a:p>
            <a:r>
              <a:rPr lang="en-US" dirty="0"/>
              <a:t>Then we introduce full-graph GNN training where we talk about the pros and cons of </a:t>
            </a:r>
            <a:r>
              <a:rPr lang="en-US" dirty="0" err="1"/>
              <a:t>DepCache</a:t>
            </a:r>
            <a:r>
              <a:rPr lang="en-US" dirty="0"/>
              <a:t> and </a:t>
            </a:r>
            <a:r>
              <a:rPr lang="en-US" dirty="0" err="1"/>
              <a:t>DepComm</a:t>
            </a:r>
            <a:r>
              <a:rPr lang="en-US" dirty="0"/>
              <a:t>, and the hybrid version can get the best of both worlds.</a:t>
            </a:r>
          </a:p>
          <a:p>
            <a:r>
              <a:rPr lang="en-US" dirty="0"/>
              <a:t>[CLICK]</a:t>
            </a:r>
          </a:p>
          <a:p>
            <a:r>
              <a:rPr lang="en-US" dirty="0"/>
              <a:t>Then we focus on the communication bottleneck in GNN and introduce 4 representative solutions to reduce communication latency. they are , ......</a:t>
            </a:r>
          </a:p>
          <a:p>
            <a:endParaRPr lang="en-US" dirty="0"/>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87</a:t>
            </a:fld>
            <a:endParaRPr lang="en-US"/>
          </a:p>
        </p:txBody>
      </p:sp>
    </p:spTree>
    <p:extLst>
      <p:ext uri="{BB962C8B-B14F-4D97-AF65-F5344CB8AC3E}">
        <p14:creationId xmlns:p14="http://schemas.microsoft.com/office/powerpoint/2010/main" val="17964450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introduce staleness tolerance and its 2 categories, embedding staleness and weight or gradient staleness. </a:t>
            </a:r>
          </a:p>
          <a:p>
            <a:r>
              <a:rPr lang="en-US" dirty="0"/>
              <a:t>[CLICK]</a:t>
            </a:r>
          </a:p>
          <a:p>
            <a:r>
              <a:rPr lang="en-US" dirty="0"/>
              <a:t>….</a:t>
            </a:r>
          </a:p>
          <a:p>
            <a:r>
              <a:rPr lang="en-US" dirty="0"/>
              <a:t>[CLICK]</a:t>
            </a:r>
          </a:p>
          <a:p>
            <a:r>
              <a:rPr lang="en-US" dirty="0"/>
              <a:t>And this is the end of the tutorial. Thank you all for your attention. If you have any questions, please feel free to let me know. You can contact me at this email, I would like to answer it. Thank you!</a:t>
            </a:r>
          </a:p>
        </p:txBody>
      </p:sp>
      <p:sp>
        <p:nvSpPr>
          <p:cNvPr id="4" name="Slide Number Placeholder 3"/>
          <p:cNvSpPr>
            <a:spLocks noGrp="1"/>
          </p:cNvSpPr>
          <p:nvPr>
            <p:ph type="sldNum" sz="quarter" idx="5"/>
          </p:nvPr>
        </p:nvSpPr>
        <p:spPr/>
        <p:txBody>
          <a:bodyPr/>
          <a:lstStyle/>
          <a:p>
            <a:fld id="{4317028A-9953-B446-AD17-7470F1654953}" type="slidenum">
              <a:rPr lang="en-US" smtClean="0"/>
              <a:t>88</a:t>
            </a:fld>
            <a:endParaRPr lang="en-US"/>
          </a:p>
        </p:txBody>
      </p:sp>
    </p:spTree>
    <p:extLst>
      <p:ext uri="{BB962C8B-B14F-4D97-AF65-F5344CB8AC3E}">
        <p14:creationId xmlns:p14="http://schemas.microsoft.com/office/powerpoint/2010/main" val="27870529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This concludes the first part of the tutorial.</a:t>
            </a:r>
          </a:p>
          <a:p>
            <a:r>
              <a:rPr lang="en-US" baseline="0" dirty="0"/>
              <a:t>Thanks for your attention, and do you have any questions?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89</a:t>
            </a:fld>
            <a:endParaRPr lang="en-US"/>
          </a:p>
        </p:txBody>
      </p:sp>
    </p:spTree>
    <p:extLst>
      <p:ext uri="{BB962C8B-B14F-4D97-AF65-F5344CB8AC3E}">
        <p14:creationId xmlns:p14="http://schemas.microsoft.com/office/powerpoint/2010/main" val="346545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B37C7-29DF-4956-F67E-22097E635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B70B4E-000F-5ED9-81DD-E2B9781AD0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1EADE9-DC0E-C95F-C128-BF99529827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59FBF6-DFD7-3FA1-C24A-D500A9B2C8F4}"/>
              </a:ext>
            </a:extLst>
          </p:cNvPr>
          <p:cNvSpPr>
            <a:spLocks noGrp="1"/>
          </p:cNvSpPr>
          <p:nvPr>
            <p:ph type="sldNum" sz="quarter" idx="5"/>
          </p:nvPr>
        </p:nvSpPr>
        <p:spPr/>
        <p:txBody>
          <a:bodyPr/>
          <a:lstStyle/>
          <a:p>
            <a:fld id="{4317028A-9953-B446-AD17-7470F1654953}" type="slidenum">
              <a:rPr lang="en-US" smtClean="0"/>
              <a:t>9</a:t>
            </a:fld>
            <a:endParaRPr lang="en-US"/>
          </a:p>
        </p:txBody>
      </p:sp>
    </p:spTree>
    <p:extLst>
      <p:ext uri="{BB962C8B-B14F-4D97-AF65-F5344CB8AC3E}">
        <p14:creationId xmlns:p14="http://schemas.microsoft.com/office/powerpoint/2010/main" val="4042106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E020-11E4-97DF-9847-40809C76C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125DEF-FDB9-5BBD-8E8A-B71B5A1C99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F8FC05-9DE3-503A-AB8E-00A816A5D4B2}"/>
              </a:ext>
            </a:extLst>
          </p:cNvPr>
          <p:cNvSpPr>
            <a:spLocks noGrp="1"/>
          </p:cNvSpPr>
          <p:nvPr>
            <p:ph type="dt" sz="half" idx="10"/>
          </p:nvPr>
        </p:nvSpPr>
        <p:spPr/>
        <p:txBody>
          <a:bodyPr/>
          <a:lstStyle/>
          <a:p>
            <a:fld id="{E80A0C91-DF53-374B-B175-AF3954EF5298}" type="datetime1">
              <a:rPr lang="en-US" smtClean="0"/>
              <a:t>3/27/25</a:t>
            </a:fld>
            <a:endParaRPr lang="en-US"/>
          </a:p>
        </p:txBody>
      </p:sp>
      <p:sp>
        <p:nvSpPr>
          <p:cNvPr id="5" name="Footer Placeholder 4">
            <a:extLst>
              <a:ext uri="{FF2B5EF4-FFF2-40B4-BE49-F238E27FC236}">
                <a16:creationId xmlns:a16="http://schemas.microsoft.com/office/drawing/2014/main" id="{859D0F02-4556-8A46-FF1F-954955B13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83D35-D4A1-3418-22B9-A782784FB06F}"/>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2985945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BBCA-1A37-D2D3-B8AC-1F031DEC61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E7AF92-FCAC-2B62-4122-8089521883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73551-5E89-2E66-641C-C55259270241}"/>
              </a:ext>
            </a:extLst>
          </p:cNvPr>
          <p:cNvSpPr>
            <a:spLocks noGrp="1"/>
          </p:cNvSpPr>
          <p:nvPr>
            <p:ph type="dt" sz="half" idx="10"/>
          </p:nvPr>
        </p:nvSpPr>
        <p:spPr/>
        <p:txBody>
          <a:bodyPr/>
          <a:lstStyle/>
          <a:p>
            <a:fld id="{9F7641EB-E9EF-8248-A610-9F0AEA3F4122}" type="datetime1">
              <a:rPr lang="en-US" smtClean="0"/>
              <a:t>3/27/25</a:t>
            </a:fld>
            <a:endParaRPr lang="en-US"/>
          </a:p>
        </p:txBody>
      </p:sp>
      <p:sp>
        <p:nvSpPr>
          <p:cNvPr id="5" name="Footer Placeholder 4">
            <a:extLst>
              <a:ext uri="{FF2B5EF4-FFF2-40B4-BE49-F238E27FC236}">
                <a16:creationId xmlns:a16="http://schemas.microsoft.com/office/drawing/2014/main" id="{F3627DEE-49DF-892C-4F1B-5A58D5BA6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15DD0-04CD-684D-7E87-CC72ACEFDD82}"/>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97934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A11B1-163C-A391-9756-E1AD7901B8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C99F53-98EA-8F96-1C62-7862D601C0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B1508-7515-FAA5-DA8A-8E6368FC0ECC}"/>
              </a:ext>
            </a:extLst>
          </p:cNvPr>
          <p:cNvSpPr>
            <a:spLocks noGrp="1"/>
          </p:cNvSpPr>
          <p:nvPr>
            <p:ph type="dt" sz="half" idx="10"/>
          </p:nvPr>
        </p:nvSpPr>
        <p:spPr/>
        <p:txBody>
          <a:bodyPr/>
          <a:lstStyle/>
          <a:p>
            <a:fld id="{E68284FF-B483-024E-9767-E4EF1597B873}" type="datetime1">
              <a:rPr lang="en-US" smtClean="0"/>
              <a:t>3/27/25</a:t>
            </a:fld>
            <a:endParaRPr lang="en-US"/>
          </a:p>
        </p:txBody>
      </p:sp>
      <p:sp>
        <p:nvSpPr>
          <p:cNvPr id="5" name="Footer Placeholder 4">
            <a:extLst>
              <a:ext uri="{FF2B5EF4-FFF2-40B4-BE49-F238E27FC236}">
                <a16:creationId xmlns:a16="http://schemas.microsoft.com/office/drawing/2014/main" id="{0A8B0D98-5E93-4E3E-1ECD-98DAF5348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1942C-7069-F3B9-2A91-CF48D301F380}"/>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187566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2729-8E61-E22B-7A32-1D87FE805F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D68D4E-7FA2-BC06-40FF-6B2B0E0970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365C-5CE1-CC51-C4A0-FA72EA16116D}"/>
              </a:ext>
            </a:extLst>
          </p:cNvPr>
          <p:cNvSpPr>
            <a:spLocks noGrp="1"/>
          </p:cNvSpPr>
          <p:nvPr>
            <p:ph type="dt" sz="half" idx="10"/>
          </p:nvPr>
        </p:nvSpPr>
        <p:spPr/>
        <p:txBody>
          <a:bodyPr/>
          <a:lstStyle/>
          <a:p>
            <a:fld id="{28B37712-FE82-AC43-BE00-2FF4A2736146}" type="datetime1">
              <a:rPr lang="en-US" smtClean="0"/>
              <a:t>3/27/25</a:t>
            </a:fld>
            <a:endParaRPr lang="en-US"/>
          </a:p>
        </p:txBody>
      </p:sp>
      <p:sp>
        <p:nvSpPr>
          <p:cNvPr id="5" name="Footer Placeholder 4">
            <a:extLst>
              <a:ext uri="{FF2B5EF4-FFF2-40B4-BE49-F238E27FC236}">
                <a16:creationId xmlns:a16="http://schemas.microsoft.com/office/drawing/2014/main" id="{3DE0DCC5-9F55-168F-1749-A66D88A00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0FB7E-29D7-7524-B641-14B42B2C479C}"/>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3452699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8A2EE-3812-843B-9039-3FC8DFE057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46874-0181-D017-5ABB-5C1F04E623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BBAC1C-B5C2-C123-44F7-37B8D54D44F9}"/>
              </a:ext>
            </a:extLst>
          </p:cNvPr>
          <p:cNvSpPr>
            <a:spLocks noGrp="1"/>
          </p:cNvSpPr>
          <p:nvPr>
            <p:ph type="dt" sz="half" idx="10"/>
          </p:nvPr>
        </p:nvSpPr>
        <p:spPr/>
        <p:txBody>
          <a:bodyPr/>
          <a:lstStyle/>
          <a:p>
            <a:fld id="{4682CD91-965E-904E-80A1-045A4FC86615}" type="datetime1">
              <a:rPr lang="en-US" smtClean="0"/>
              <a:t>3/27/25</a:t>
            </a:fld>
            <a:endParaRPr lang="en-US"/>
          </a:p>
        </p:txBody>
      </p:sp>
      <p:sp>
        <p:nvSpPr>
          <p:cNvPr id="5" name="Footer Placeholder 4">
            <a:extLst>
              <a:ext uri="{FF2B5EF4-FFF2-40B4-BE49-F238E27FC236}">
                <a16:creationId xmlns:a16="http://schemas.microsoft.com/office/drawing/2014/main" id="{DADB8A9A-CC45-620C-AAB8-B60D617A7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7DC-5769-9455-7835-96F4B2BFBD28}"/>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306784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A7732-EB16-629E-3C37-D8B510FB87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87F0BC-F197-7C91-FE6A-027C571EC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9AA1DB-829A-57C9-F83F-98C08E1496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524D1-CAFB-98B3-5B7C-1F9750727AEA}"/>
              </a:ext>
            </a:extLst>
          </p:cNvPr>
          <p:cNvSpPr>
            <a:spLocks noGrp="1"/>
          </p:cNvSpPr>
          <p:nvPr>
            <p:ph type="dt" sz="half" idx="10"/>
          </p:nvPr>
        </p:nvSpPr>
        <p:spPr/>
        <p:txBody>
          <a:bodyPr/>
          <a:lstStyle/>
          <a:p>
            <a:fld id="{3312EB86-6D19-7142-AADF-74616F9F41FA}" type="datetime1">
              <a:rPr lang="en-US" smtClean="0"/>
              <a:t>3/27/25</a:t>
            </a:fld>
            <a:endParaRPr lang="en-US"/>
          </a:p>
        </p:txBody>
      </p:sp>
      <p:sp>
        <p:nvSpPr>
          <p:cNvPr id="6" name="Footer Placeholder 5">
            <a:extLst>
              <a:ext uri="{FF2B5EF4-FFF2-40B4-BE49-F238E27FC236}">
                <a16:creationId xmlns:a16="http://schemas.microsoft.com/office/drawing/2014/main" id="{CED09F79-A417-71DE-7990-DF5F89A3C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C7943-4AE5-3CF7-4433-4A0C2726A11C}"/>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191456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6BF4-4F56-A0CA-1764-197AA1EC4E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F202B-C95B-1778-E93C-19A8479D8F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33AA9D-2E8A-F171-C180-75DA530159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6E19CB-7A28-EC69-6D07-5CC336B668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59B86-B884-B449-514D-B481C2F276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191AC0-4044-C977-3703-E98A9E3CF0E7}"/>
              </a:ext>
            </a:extLst>
          </p:cNvPr>
          <p:cNvSpPr>
            <a:spLocks noGrp="1"/>
          </p:cNvSpPr>
          <p:nvPr>
            <p:ph type="dt" sz="half" idx="10"/>
          </p:nvPr>
        </p:nvSpPr>
        <p:spPr/>
        <p:txBody>
          <a:bodyPr/>
          <a:lstStyle/>
          <a:p>
            <a:fld id="{D9C6F5BF-0494-5747-9455-87F1700E20FD}" type="datetime1">
              <a:rPr lang="en-US" smtClean="0"/>
              <a:t>3/27/25</a:t>
            </a:fld>
            <a:endParaRPr lang="en-US"/>
          </a:p>
        </p:txBody>
      </p:sp>
      <p:sp>
        <p:nvSpPr>
          <p:cNvPr id="8" name="Footer Placeholder 7">
            <a:extLst>
              <a:ext uri="{FF2B5EF4-FFF2-40B4-BE49-F238E27FC236}">
                <a16:creationId xmlns:a16="http://schemas.microsoft.com/office/drawing/2014/main" id="{71B53393-848E-4B78-6EE5-9B68AB23C0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2480C1-A683-A7DF-C834-B0506FBA0EFC}"/>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334651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C86A-5671-A797-088C-CEB80F04E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58CC1A-1189-5729-5F21-99B8547EE6E1}"/>
              </a:ext>
            </a:extLst>
          </p:cNvPr>
          <p:cNvSpPr>
            <a:spLocks noGrp="1"/>
          </p:cNvSpPr>
          <p:nvPr>
            <p:ph type="dt" sz="half" idx="10"/>
          </p:nvPr>
        </p:nvSpPr>
        <p:spPr/>
        <p:txBody>
          <a:bodyPr/>
          <a:lstStyle/>
          <a:p>
            <a:fld id="{EB380522-01D7-1440-BBD0-C4EDA108CBD7}" type="datetime1">
              <a:rPr lang="en-US" smtClean="0"/>
              <a:t>3/27/25</a:t>
            </a:fld>
            <a:endParaRPr lang="en-US"/>
          </a:p>
        </p:txBody>
      </p:sp>
      <p:sp>
        <p:nvSpPr>
          <p:cNvPr id="4" name="Footer Placeholder 3">
            <a:extLst>
              <a:ext uri="{FF2B5EF4-FFF2-40B4-BE49-F238E27FC236}">
                <a16:creationId xmlns:a16="http://schemas.microsoft.com/office/drawing/2014/main" id="{E28C9A72-4F22-3F89-0DCC-755701BFC8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DACD40-D161-83EA-B58A-423BF3B9A4F8}"/>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485862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8DB63-FB12-FFC8-BB9E-C06C82E6A208}"/>
              </a:ext>
            </a:extLst>
          </p:cNvPr>
          <p:cNvSpPr>
            <a:spLocks noGrp="1"/>
          </p:cNvSpPr>
          <p:nvPr>
            <p:ph type="dt" sz="half" idx="10"/>
          </p:nvPr>
        </p:nvSpPr>
        <p:spPr/>
        <p:txBody>
          <a:bodyPr/>
          <a:lstStyle/>
          <a:p>
            <a:fld id="{E0982C8E-BE02-A54E-AB72-8561CC0CD1CD}" type="datetime1">
              <a:rPr lang="en-US" smtClean="0"/>
              <a:t>3/27/25</a:t>
            </a:fld>
            <a:endParaRPr lang="en-US"/>
          </a:p>
        </p:txBody>
      </p:sp>
      <p:sp>
        <p:nvSpPr>
          <p:cNvPr id="3" name="Footer Placeholder 2">
            <a:extLst>
              <a:ext uri="{FF2B5EF4-FFF2-40B4-BE49-F238E27FC236}">
                <a16:creationId xmlns:a16="http://schemas.microsoft.com/office/drawing/2014/main" id="{21CA5506-5218-2A65-7474-FADE3799B0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A250E6-9711-9DF7-B9D7-1B5AE564E1B3}"/>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356525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887C-6EAA-0455-41FC-E86C5913CF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84DC09-6127-F58F-3478-EA6453B922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D2C8BD-D37D-7874-F392-E60D1C2BA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BA7D53-AB32-0B50-DD8F-A33D4CCA1FBD}"/>
              </a:ext>
            </a:extLst>
          </p:cNvPr>
          <p:cNvSpPr>
            <a:spLocks noGrp="1"/>
          </p:cNvSpPr>
          <p:nvPr>
            <p:ph type="dt" sz="half" idx="10"/>
          </p:nvPr>
        </p:nvSpPr>
        <p:spPr/>
        <p:txBody>
          <a:bodyPr/>
          <a:lstStyle/>
          <a:p>
            <a:fld id="{AA28C413-AF81-014C-A6FF-CDBB9112091C}" type="datetime1">
              <a:rPr lang="en-US" smtClean="0"/>
              <a:t>3/27/25</a:t>
            </a:fld>
            <a:endParaRPr lang="en-US"/>
          </a:p>
        </p:txBody>
      </p:sp>
      <p:sp>
        <p:nvSpPr>
          <p:cNvPr id="6" name="Footer Placeholder 5">
            <a:extLst>
              <a:ext uri="{FF2B5EF4-FFF2-40B4-BE49-F238E27FC236}">
                <a16:creationId xmlns:a16="http://schemas.microsoft.com/office/drawing/2014/main" id="{A46F1986-5150-BC2D-5BDE-D31BDA18D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7D56D-CF46-15F4-1F7B-25F8868DE92E}"/>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142112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268D-96B2-78EE-EADD-01BC6BCFF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1D9EDD-5769-0A46-EEDB-8549D696D7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615F69-D1DF-DF18-9969-7AE063E75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BC989-13AB-6AAA-0297-A853D625B60F}"/>
              </a:ext>
            </a:extLst>
          </p:cNvPr>
          <p:cNvSpPr>
            <a:spLocks noGrp="1"/>
          </p:cNvSpPr>
          <p:nvPr>
            <p:ph type="dt" sz="half" idx="10"/>
          </p:nvPr>
        </p:nvSpPr>
        <p:spPr/>
        <p:txBody>
          <a:bodyPr/>
          <a:lstStyle/>
          <a:p>
            <a:fld id="{489FE6A6-51BD-5148-9912-E4F1E080E26A}" type="datetime1">
              <a:rPr lang="en-US" smtClean="0"/>
              <a:t>3/27/25</a:t>
            </a:fld>
            <a:endParaRPr lang="en-US"/>
          </a:p>
        </p:txBody>
      </p:sp>
      <p:sp>
        <p:nvSpPr>
          <p:cNvPr id="6" name="Footer Placeholder 5">
            <a:extLst>
              <a:ext uri="{FF2B5EF4-FFF2-40B4-BE49-F238E27FC236}">
                <a16:creationId xmlns:a16="http://schemas.microsoft.com/office/drawing/2014/main" id="{45925C35-3B48-1E31-E486-EB3471BF9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0E53E-B693-7010-9933-DDCC0441376C}"/>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286168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C2028C-7269-93C9-9484-5EE524C8C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BDF088-2793-AD6C-2C2A-AFC7C77EAC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30FB2-3619-5456-13A5-95AFD63488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CE295F-6791-164E-974E-284EB6FB6189}" type="datetime1">
              <a:rPr lang="en-US" smtClean="0"/>
              <a:t>3/27/25</a:t>
            </a:fld>
            <a:endParaRPr lang="en-US"/>
          </a:p>
        </p:txBody>
      </p:sp>
      <p:sp>
        <p:nvSpPr>
          <p:cNvPr id="5" name="Footer Placeholder 4">
            <a:extLst>
              <a:ext uri="{FF2B5EF4-FFF2-40B4-BE49-F238E27FC236}">
                <a16:creationId xmlns:a16="http://schemas.microsoft.com/office/drawing/2014/main" id="{B289A6E6-4AE6-7D0B-8D31-F57BC0A8DE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EC5E5E2-FA6E-7A8B-FBDF-AC7D88640E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8E230A-344C-314A-99D7-8592764412A6}" type="slidenum">
              <a:rPr lang="en-US" smtClean="0"/>
              <a:t>‹#›</a:t>
            </a:fld>
            <a:endParaRPr lang="en-US"/>
          </a:p>
        </p:txBody>
      </p:sp>
    </p:spTree>
    <p:extLst>
      <p:ext uri="{BB962C8B-B14F-4D97-AF65-F5344CB8AC3E}">
        <p14:creationId xmlns:p14="http://schemas.microsoft.com/office/powerpoint/2010/main" val="354950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9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9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sv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51.png"/><Relationship Id="rId4" Type="http://schemas.openxmlformats.org/officeDocument/2006/relationships/image" Target="../media/image30.svg"/></Relationships>
</file>

<file path=ppt/slides/_rels/slide69.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9" Type="http://schemas.openxmlformats.org/officeDocument/2006/relationships/image" Target="../media/image87.png"/><Relationship Id="rId21" Type="http://schemas.openxmlformats.org/officeDocument/2006/relationships/image" Target="../media/image69.png"/><Relationship Id="rId34" Type="http://schemas.openxmlformats.org/officeDocument/2006/relationships/image" Target="../media/image82.png"/><Relationship Id="rId42" Type="http://schemas.openxmlformats.org/officeDocument/2006/relationships/image" Target="../media/image90.png"/><Relationship Id="rId47"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69.xml"/><Relationship Id="rId16" Type="http://schemas.openxmlformats.org/officeDocument/2006/relationships/image" Target="../media/image64.png"/><Relationship Id="rId29"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png"/><Relationship Id="rId40" Type="http://schemas.openxmlformats.org/officeDocument/2006/relationships/image" Target="../media/image88.png"/><Relationship Id="rId45" Type="http://schemas.openxmlformats.org/officeDocument/2006/relationships/image" Target="../media/image93.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36" Type="http://schemas.openxmlformats.org/officeDocument/2006/relationships/image" Target="../media/image84.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4" Type="http://schemas.openxmlformats.org/officeDocument/2006/relationships/image" Target="../media/image92.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png"/><Relationship Id="rId43" Type="http://schemas.openxmlformats.org/officeDocument/2006/relationships/image" Target="../media/image91.png"/><Relationship Id="rId8" Type="http://schemas.openxmlformats.org/officeDocument/2006/relationships/image" Target="../media/image56.png"/><Relationship Id="rId3" Type="http://schemas.openxmlformats.org/officeDocument/2006/relationships/image" Target="../media/image511.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33" Type="http://schemas.openxmlformats.org/officeDocument/2006/relationships/image" Target="../media/image81.png"/><Relationship Id="rId38" Type="http://schemas.openxmlformats.org/officeDocument/2006/relationships/image" Target="../media/image86.png"/><Relationship Id="rId46" Type="http://schemas.openxmlformats.org/officeDocument/2006/relationships/image" Target="../media/image94.png"/><Relationship Id="rId20" Type="http://schemas.openxmlformats.org/officeDocument/2006/relationships/image" Target="../media/image68.png"/><Relationship Id="rId41"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930.png"/></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hyperlink" Target="mailto:yanda@iu.edu" TargetMode="External"/><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C26-7AA9-AA2F-C90D-101337670296}"/>
              </a:ext>
            </a:extLst>
          </p:cNvPr>
          <p:cNvSpPr>
            <a:spLocks noGrp="1"/>
          </p:cNvSpPr>
          <p:nvPr>
            <p:ph type="ctrTitle"/>
          </p:nvPr>
        </p:nvSpPr>
        <p:spPr>
          <a:xfrm>
            <a:off x="409611" y="2498049"/>
            <a:ext cx="11372777" cy="1377224"/>
          </a:xfrm>
        </p:spPr>
        <p:txBody>
          <a:bodyPr>
            <a:noAutofit/>
          </a:bodyPr>
          <a:lstStyle/>
          <a:p>
            <a:r>
              <a:rPr lang="en-US" sz="4400" b="1" dirty="0"/>
              <a:t>Systems for Scalable Graph Analytics and Machine Learning: Trends and Methods </a:t>
            </a:r>
          </a:p>
        </p:txBody>
      </p:sp>
      <p:sp>
        <p:nvSpPr>
          <p:cNvPr id="6" name="Rectangle 30">
            <a:extLst>
              <a:ext uri="{FF2B5EF4-FFF2-40B4-BE49-F238E27FC236}">
                <a16:creationId xmlns:a16="http://schemas.microsoft.com/office/drawing/2014/main" id="{41D4DA59-5BFB-124E-65F5-81DACFB8D782}"/>
              </a:ext>
            </a:extLst>
          </p:cNvPr>
          <p:cNvSpPr>
            <a:spLocks noChangeArrowheads="1"/>
          </p:cNvSpPr>
          <p:nvPr/>
        </p:nvSpPr>
        <p:spPr bwMode="auto">
          <a:xfrm>
            <a:off x="0" y="4263774"/>
            <a:ext cx="12191999" cy="2000548"/>
          </a:xfrm>
          <a:prstGeom prst="rect">
            <a:avLst/>
          </a:prstGeom>
          <a:noFill/>
          <a:ln w="9525">
            <a:noFill/>
            <a:miter lim="800000"/>
            <a:headEnd/>
            <a:tailEnd/>
          </a:ln>
        </p:spPr>
        <p:txBody>
          <a:bodyPr wrap="square">
            <a:prstTxWarp prst="textNoShape">
              <a:avLst/>
            </a:prstTxWarp>
            <a:spAutoFit/>
          </a:bodyPr>
          <a:lstStyle/>
          <a:p>
            <a:pPr algn="ct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2400" b="1" dirty="0" err="1">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Lyuheng</a:t>
            </a: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 Yuan, </a:t>
            </a:r>
            <a:r>
              <a:rPr lang="en-US" altLang="zh-CN" sz="2400" b="1" dirty="0" err="1">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Akhlaque</a:t>
            </a: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 Ahmad, Saugat Adhikari</a:t>
            </a:r>
          </a:p>
          <a:p>
            <a:pPr algn="ctr"/>
            <a:r>
              <a:rPr lang="en-US" altLang="zh-CN" sz="24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24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endParaRPr lang="en-US" altLang="zh-CN" sz="8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endParaRPr lang="en-US" altLang="zh-CN" sz="8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Department of Computer Science</a:t>
            </a: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Luddy School of Informatics, Computing, and Engineering</a:t>
            </a: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Indiana University Bloomington</a:t>
            </a:r>
          </a:p>
        </p:txBody>
      </p:sp>
      <p:pic>
        <p:nvPicPr>
          <p:cNvPr id="1026" name="Picture 2" descr="EDBT/ICDT Logo">
            <a:extLst>
              <a:ext uri="{FF2B5EF4-FFF2-40B4-BE49-F238E27FC236}">
                <a16:creationId xmlns:a16="http://schemas.microsoft.com/office/drawing/2014/main" id="{0160F555-5E96-A62A-FE0D-BFCE717F0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7218" y="5116910"/>
            <a:ext cx="2497899" cy="1725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ana University Bloomington Campus post orders : Commencement Group">
            <a:extLst>
              <a:ext uri="{FF2B5EF4-FFF2-40B4-BE49-F238E27FC236}">
                <a16:creationId xmlns:a16="http://schemas.microsoft.com/office/drawing/2014/main" id="{FAA6E436-2152-D9CB-9DDD-183BBB25D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01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9B8A-1509-717A-BB93-B02895A5A205}"/>
              </a:ext>
            </a:extLst>
          </p:cNvPr>
          <p:cNvSpPr>
            <a:spLocks noGrp="1"/>
          </p:cNvSpPr>
          <p:nvPr>
            <p:ph type="title"/>
          </p:nvPr>
        </p:nvSpPr>
        <p:spPr/>
        <p:txBody>
          <a:bodyPr/>
          <a:lstStyle/>
          <a:p>
            <a:r>
              <a:rPr lang="en-US" dirty="0"/>
              <a:t>Distributed GNN Training</a:t>
            </a:r>
          </a:p>
        </p:txBody>
      </p:sp>
      <p:sp>
        <p:nvSpPr>
          <p:cNvPr id="3" name="Content Placeholder 2">
            <a:extLst>
              <a:ext uri="{FF2B5EF4-FFF2-40B4-BE49-F238E27FC236}">
                <a16:creationId xmlns:a16="http://schemas.microsoft.com/office/drawing/2014/main" id="{49B4D3FD-CCED-8980-4385-EB69E162F6AA}"/>
              </a:ext>
            </a:extLst>
          </p:cNvPr>
          <p:cNvSpPr>
            <a:spLocks noGrp="1"/>
          </p:cNvSpPr>
          <p:nvPr>
            <p:ph idx="1"/>
          </p:nvPr>
        </p:nvSpPr>
        <p:spPr/>
        <p:txBody>
          <a:bodyPr>
            <a:normAutofit/>
          </a:bodyPr>
          <a:lstStyle/>
          <a:p>
            <a:pPr marL="0" indent="0">
              <a:buNone/>
            </a:pPr>
            <a:r>
              <a:rPr lang="en-US" sz="3200" dirty="0"/>
              <a:t>Why Distributed?</a:t>
            </a:r>
          </a:p>
          <a:p>
            <a:endParaRPr lang="en-US" sz="900" dirty="0"/>
          </a:p>
          <a:p>
            <a:pPr lvl="1"/>
            <a:r>
              <a:rPr lang="en-US" sz="2800" dirty="0"/>
              <a:t> High </a:t>
            </a:r>
            <a:r>
              <a:rPr lang="en-US" sz="2800" b="1" dirty="0"/>
              <a:t>parallelism</a:t>
            </a:r>
            <a:r>
              <a:rPr lang="en-US" sz="2800" dirty="0"/>
              <a:t> for computation</a:t>
            </a:r>
          </a:p>
          <a:p>
            <a:pPr lvl="2">
              <a:buFont typeface="Wingdings" pitchFamily="2" charset="2"/>
              <a:buChar char="§"/>
            </a:pPr>
            <a:r>
              <a:rPr lang="en-US" sz="2400" dirty="0"/>
              <a:t>Many CPUs, each with multi-core parallelism</a:t>
            </a:r>
          </a:p>
          <a:p>
            <a:pPr lvl="2">
              <a:buFont typeface="Wingdings" pitchFamily="2" charset="2"/>
              <a:buChar char="§"/>
            </a:pPr>
            <a:r>
              <a:rPr lang="en-US" sz="2400" dirty="0"/>
              <a:t>Many GPUs, each with thousands of CUDA threads</a:t>
            </a:r>
          </a:p>
          <a:p>
            <a:pPr lvl="2">
              <a:buFont typeface="Wingdings" pitchFamily="2" charset="2"/>
              <a:buChar char="§"/>
            </a:pPr>
            <a:endParaRPr lang="en-US" sz="2400" dirty="0"/>
          </a:p>
          <a:p>
            <a:pPr lvl="1"/>
            <a:r>
              <a:rPr lang="en-US" sz="2800" dirty="0"/>
              <a:t> Insufficient </a:t>
            </a:r>
            <a:r>
              <a:rPr lang="en-US" sz="2800" b="1" dirty="0"/>
              <a:t>memory</a:t>
            </a:r>
            <a:r>
              <a:rPr lang="en-US" sz="2800" dirty="0"/>
              <a:t> for vertex embeddings</a:t>
            </a:r>
          </a:p>
          <a:p>
            <a:pPr lvl="2">
              <a:buFont typeface="Wingdings" pitchFamily="2" charset="2"/>
              <a:buChar char="§"/>
            </a:pPr>
            <a:r>
              <a:rPr lang="en-US" sz="2400" dirty="0"/>
              <a:t>Large graph size</a:t>
            </a:r>
          </a:p>
          <a:p>
            <a:pPr lvl="2">
              <a:buFont typeface="Wingdings" pitchFamily="2" charset="2"/>
              <a:buChar char="§"/>
            </a:pPr>
            <a:r>
              <a:rPr lang="en-US" sz="2400" dirty="0"/>
              <a:t>High input embedding dimension</a:t>
            </a:r>
          </a:p>
          <a:p>
            <a:pPr lvl="2">
              <a:buFont typeface="Wingdings" pitchFamily="2" charset="2"/>
              <a:buChar char="§"/>
            </a:pPr>
            <a:r>
              <a:rPr lang="en-US" sz="2400" dirty="0"/>
              <a:t>Limited GPU device memory</a:t>
            </a:r>
          </a:p>
          <a:p>
            <a:pPr marL="0" indent="0">
              <a:buNone/>
            </a:pPr>
            <a:endParaRPr lang="en-US" dirty="0"/>
          </a:p>
          <a:p>
            <a:pPr lvl="2">
              <a:buFont typeface="Wingdings" pitchFamily="2" charset="2"/>
              <a:buChar char="§"/>
            </a:pPr>
            <a:endParaRPr lang="en-US" dirty="0"/>
          </a:p>
        </p:txBody>
      </p:sp>
      <p:sp>
        <p:nvSpPr>
          <p:cNvPr id="4" name="Slide Number Placeholder 3">
            <a:extLst>
              <a:ext uri="{FF2B5EF4-FFF2-40B4-BE49-F238E27FC236}">
                <a16:creationId xmlns:a16="http://schemas.microsoft.com/office/drawing/2014/main" id="{E580DD08-3EFF-8EE4-BBC7-2198E1662945}"/>
              </a:ext>
            </a:extLst>
          </p:cNvPr>
          <p:cNvSpPr>
            <a:spLocks noGrp="1"/>
          </p:cNvSpPr>
          <p:nvPr>
            <p:ph type="sldNum" sz="quarter" idx="12"/>
          </p:nvPr>
        </p:nvSpPr>
        <p:spPr/>
        <p:txBody>
          <a:bodyPr/>
          <a:lstStyle/>
          <a:p>
            <a:fld id="{7B8E230A-344C-314A-99D7-8592764412A6}" type="slidenum">
              <a:rPr lang="en-US" smtClean="0"/>
              <a:t>10</a:t>
            </a:fld>
            <a:endParaRPr lang="en-US"/>
          </a:p>
        </p:txBody>
      </p:sp>
    </p:spTree>
    <p:extLst>
      <p:ext uri="{BB962C8B-B14F-4D97-AF65-F5344CB8AC3E}">
        <p14:creationId xmlns:p14="http://schemas.microsoft.com/office/powerpoint/2010/main" val="193366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61E7-E891-A7A8-F5FB-A694CAD087E3}"/>
              </a:ext>
            </a:extLst>
          </p:cNvPr>
          <p:cNvSpPr>
            <a:spLocks noGrp="1"/>
          </p:cNvSpPr>
          <p:nvPr>
            <p:ph type="title"/>
          </p:nvPr>
        </p:nvSpPr>
        <p:spPr/>
        <p:txBody>
          <a:bodyPr/>
          <a:lstStyle/>
          <a:p>
            <a:r>
              <a:rPr lang="en-US" dirty="0"/>
              <a:t>Distributed GNN Training Pipelines</a:t>
            </a:r>
          </a:p>
        </p:txBody>
      </p:sp>
      <p:pic>
        <p:nvPicPr>
          <p:cNvPr id="4" name="Content Placeholder 3">
            <a:extLst>
              <a:ext uri="{FF2B5EF4-FFF2-40B4-BE49-F238E27FC236}">
                <a16:creationId xmlns:a16="http://schemas.microsoft.com/office/drawing/2014/main" id="{6055E65D-ABA8-3DA9-6BAD-3DEF16B09B3C}"/>
              </a:ext>
            </a:extLst>
          </p:cNvPr>
          <p:cNvPicPr>
            <a:picLocks noGrp="1" noChangeAspect="1"/>
          </p:cNvPicPr>
          <p:nvPr>
            <p:ph idx="1"/>
          </p:nvPr>
        </p:nvPicPr>
        <p:blipFill>
          <a:blip r:embed="rId3"/>
          <a:stretch>
            <a:fillRect/>
          </a:stretch>
        </p:blipFill>
        <p:spPr>
          <a:xfrm>
            <a:off x="270835" y="1854811"/>
            <a:ext cx="11874274" cy="4232084"/>
          </a:xfrm>
          <a:prstGeom prst="rect">
            <a:avLst/>
          </a:prstGeom>
        </p:spPr>
      </p:pic>
      <p:pic>
        <p:nvPicPr>
          <p:cNvPr id="5" name="Picture 4">
            <a:extLst>
              <a:ext uri="{FF2B5EF4-FFF2-40B4-BE49-F238E27FC236}">
                <a16:creationId xmlns:a16="http://schemas.microsoft.com/office/drawing/2014/main" id="{18AF6BF0-7319-107E-B629-3B337D35B7AA}"/>
              </a:ext>
            </a:extLst>
          </p:cNvPr>
          <p:cNvPicPr>
            <a:picLocks noChangeAspect="1"/>
          </p:cNvPicPr>
          <p:nvPr/>
        </p:nvPicPr>
        <p:blipFill rotWithShape="1">
          <a:blip r:embed="rId4"/>
          <a:srcRect b="26355"/>
          <a:stretch/>
        </p:blipFill>
        <p:spPr>
          <a:xfrm>
            <a:off x="7498774" y="2611811"/>
            <a:ext cx="253456" cy="197876"/>
          </a:xfrm>
          <a:prstGeom prst="rect">
            <a:avLst/>
          </a:prstGeom>
        </p:spPr>
      </p:pic>
      <p:pic>
        <p:nvPicPr>
          <p:cNvPr id="7" name="Picture 6">
            <a:extLst>
              <a:ext uri="{FF2B5EF4-FFF2-40B4-BE49-F238E27FC236}">
                <a16:creationId xmlns:a16="http://schemas.microsoft.com/office/drawing/2014/main" id="{FFEA07FA-53FE-304A-47EF-A06B9429C37A}"/>
              </a:ext>
            </a:extLst>
          </p:cNvPr>
          <p:cNvPicPr>
            <a:picLocks noChangeAspect="1"/>
          </p:cNvPicPr>
          <p:nvPr/>
        </p:nvPicPr>
        <p:blipFill>
          <a:blip r:embed="rId5"/>
          <a:stretch>
            <a:fillRect/>
          </a:stretch>
        </p:blipFill>
        <p:spPr>
          <a:xfrm>
            <a:off x="7168574" y="3148019"/>
            <a:ext cx="277976" cy="181754"/>
          </a:xfrm>
          <a:prstGeom prst="rect">
            <a:avLst/>
          </a:prstGeom>
        </p:spPr>
      </p:pic>
      <p:pic>
        <p:nvPicPr>
          <p:cNvPr id="9" name="Picture 8" descr="A white background with black and white clouds&#10;&#10;Description automatically generated with medium confidence">
            <a:extLst>
              <a:ext uri="{FF2B5EF4-FFF2-40B4-BE49-F238E27FC236}">
                <a16:creationId xmlns:a16="http://schemas.microsoft.com/office/drawing/2014/main" id="{475DC940-EB98-5BB3-DA61-A555B17210AF}"/>
              </a:ext>
            </a:extLst>
          </p:cNvPr>
          <p:cNvPicPr>
            <a:picLocks noChangeAspect="1"/>
          </p:cNvPicPr>
          <p:nvPr/>
        </p:nvPicPr>
        <p:blipFill>
          <a:blip r:embed="rId6"/>
          <a:stretch>
            <a:fillRect/>
          </a:stretch>
        </p:blipFill>
        <p:spPr>
          <a:xfrm>
            <a:off x="3834880" y="2218111"/>
            <a:ext cx="512111" cy="311283"/>
          </a:xfrm>
          <a:prstGeom prst="rect">
            <a:avLst/>
          </a:prstGeom>
        </p:spPr>
      </p:pic>
      <p:pic>
        <p:nvPicPr>
          <p:cNvPr id="10" name="Picture 9">
            <a:extLst>
              <a:ext uri="{FF2B5EF4-FFF2-40B4-BE49-F238E27FC236}">
                <a16:creationId xmlns:a16="http://schemas.microsoft.com/office/drawing/2014/main" id="{75955C94-FBA9-35AC-926D-B751B861D62E}"/>
              </a:ext>
            </a:extLst>
          </p:cNvPr>
          <p:cNvPicPr>
            <a:picLocks noChangeAspect="1"/>
          </p:cNvPicPr>
          <p:nvPr/>
        </p:nvPicPr>
        <p:blipFill rotWithShape="1">
          <a:blip r:embed="rId4"/>
          <a:srcRect b="26355"/>
          <a:stretch/>
        </p:blipFill>
        <p:spPr>
          <a:xfrm>
            <a:off x="7501182" y="3900487"/>
            <a:ext cx="253456" cy="159778"/>
          </a:xfrm>
          <a:prstGeom prst="rect">
            <a:avLst/>
          </a:prstGeom>
        </p:spPr>
      </p:pic>
      <p:pic>
        <p:nvPicPr>
          <p:cNvPr id="11" name="Picture 10">
            <a:extLst>
              <a:ext uri="{FF2B5EF4-FFF2-40B4-BE49-F238E27FC236}">
                <a16:creationId xmlns:a16="http://schemas.microsoft.com/office/drawing/2014/main" id="{DE949223-F2F5-64CA-4134-86B543027B37}"/>
              </a:ext>
            </a:extLst>
          </p:cNvPr>
          <p:cNvPicPr>
            <a:picLocks noChangeAspect="1"/>
          </p:cNvPicPr>
          <p:nvPr/>
        </p:nvPicPr>
        <p:blipFill rotWithShape="1">
          <a:blip r:embed="rId4"/>
          <a:srcRect b="26355"/>
          <a:stretch/>
        </p:blipFill>
        <p:spPr>
          <a:xfrm>
            <a:off x="7498774" y="5112967"/>
            <a:ext cx="253456" cy="197876"/>
          </a:xfrm>
          <a:prstGeom prst="rect">
            <a:avLst/>
          </a:prstGeom>
        </p:spPr>
      </p:pic>
      <p:pic>
        <p:nvPicPr>
          <p:cNvPr id="12" name="Picture 11">
            <a:extLst>
              <a:ext uri="{FF2B5EF4-FFF2-40B4-BE49-F238E27FC236}">
                <a16:creationId xmlns:a16="http://schemas.microsoft.com/office/drawing/2014/main" id="{1EE4CBFE-451E-3FAD-995C-403BE08DD7F0}"/>
              </a:ext>
            </a:extLst>
          </p:cNvPr>
          <p:cNvPicPr>
            <a:picLocks noChangeAspect="1"/>
          </p:cNvPicPr>
          <p:nvPr/>
        </p:nvPicPr>
        <p:blipFill>
          <a:blip r:embed="rId5"/>
          <a:stretch>
            <a:fillRect/>
          </a:stretch>
        </p:blipFill>
        <p:spPr>
          <a:xfrm>
            <a:off x="7168574" y="4429077"/>
            <a:ext cx="277976" cy="181754"/>
          </a:xfrm>
          <a:prstGeom prst="rect">
            <a:avLst/>
          </a:prstGeom>
        </p:spPr>
      </p:pic>
      <p:pic>
        <p:nvPicPr>
          <p:cNvPr id="13" name="Picture 12">
            <a:extLst>
              <a:ext uri="{FF2B5EF4-FFF2-40B4-BE49-F238E27FC236}">
                <a16:creationId xmlns:a16="http://schemas.microsoft.com/office/drawing/2014/main" id="{5291FC2E-07C3-3A8F-B742-D7CEF4B7FDBD}"/>
              </a:ext>
            </a:extLst>
          </p:cNvPr>
          <p:cNvPicPr>
            <a:picLocks noChangeAspect="1"/>
          </p:cNvPicPr>
          <p:nvPr/>
        </p:nvPicPr>
        <p:blipFill>
          <a:blip r:embed="rId5"/>
          <a:stretch>
            <a:fillRect/>
          </a:stretch>
        </p:blipFill>
        <p:spPr>
          <a:xfrm>
            <a:off x="7168574" y="5655594"/>
            <a:ext cx="277976" cy="181754"/>
          </a:xfrm>
          <a:prstGeom prst="rect">
            <a:avLst/>
          </a:prstGeom>
        </p:spPr>
      </p:pic>
      <p:pic>
        <p:nvPicPr>
          <p:cNvPr id="14" name="Picture 13" descr="A white background with black and white clouds&#10;&#10;Description automatically generated with medium confidence">
            <a:extLst>
              <a:ext uri="{FF2B5EF4-FFF2-40B4-BE49-F238E27FC236}">
                <a16:creationId xmlns:a16="http://schemas.microsoft.com/office/drawing/2014/main" id="{E2ECB64B-0DE2-2E42-73FE-10292B037DBF}"/>
              </a:ext>
            </a:extLst>
          </p:cNvPr>
          <p:cNvPicPr>
            <a:picLocks noChangeAspect="1"/>
          </p:cNvPicPr>
          <p:nvPr/>
        </p:nvPicPr>
        <p:blipFill>
          <a:blip r:embed="rId6"/>
          <a:stretch>
            <a:fillRect/>
          </a:stretch>
        </p:blipFill>
        <p:spPr>
          <a:xfrm>
            <a:off x="876101" y="2170236"/>
            <a:ext cx="410921" cy="311283"/>
          </a:xfrm>
          <a:prstGeom prst="rect">
            <a:avLst/>
          </a:prstGeom>
        </p:spPr>
      </p:pic>
      <p:sp>
        <p:nvSpPr>
          <p:cNvPr id="15" name="Rectangle 14">
            <a:extLst>
              <a:ext uri="{FF2B5EF4-FFF2-40B4-BE49-F238E27FC236}">
                <a16:creationId xmlns:a16="http://schemas.microsoft.com/office/drawing/2014/main" id="{EBC5BB82-BDB8-CDAF-F5D7-F56B5B287818}"/>
              </a:ext>
            </a:extLst>
          </p:cNvPr>
          <p:cNvSpPr/>
          <p:nvPr/>
        </p:nvSpPr>
        <p:spPr>
          <a:xfrm>
            <a:off x="3176914" y="1854808"/>
            <a:ext cx="2919086" cy="4232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FF527E-50D7-2FBA-7E17-998A955B71D2}"/>
              </a:ext>
            </a:extLst>
          </p:cNvPr>
          <p:cNvSpPr/>
          <p:nvPr/>
        </p:nvSpPr>
        <p:spPr>
          <a:xfrm>
            <a:off x="6095999" y="1854809"/>
            <a:ext cx="5716249" cy="4232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008423F4-D12B-78C9-730F-0B954E559170}"/>
              </a:ext>
            </a:extLst>
          </p:cNvPr>
          <p:cNvSpPr>
            <a:spLocks noGrp="1"/>
          </p:cNvSpPr>
          <p:nvPr>
            <p:ph type="sldNum" sz="quarter" idx="12"/>
          </p:nvPr>
        </p:nvSpPr>
        <p:spPr/>
        <p:txBody>
          <a:bodyPr/>
          <a:lstStyle/>
          <a:p>
            <a:fld id="{7B8E230A-344C-314A-99D7-8592764412A6}" type="slidenum">
              <a:rPr lang="en-US" smtClean="0"/>
              <a:t>11</a:t>
            </a:fld>
            <a:endParaRPr lang="en-US"/>
          </a:p>
        </p:txBody>
      </p:sp>
    </p:spTree>
    <p:extLst>
      <p:ext uri="{BB962C8B-B14F-4D97-AF65-F5344CB8AC3E}">
        <p14:creationId xmlns:p14="http://schemas.microsoft.com/office/powerpoint/2010/main" val="262229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6DDC-728A-CA75-9EB0-199CC738A3E9}"/>
              </a:ext>
            </a:extLst>
          </p:cNvPr>
          <p:cNvSpPr>
            <a:spLocks noGrp="1"/>
          </p:cNvSpPr>
          <p:nvPr>
            <p:ph type="title"/>
          </p:nvPr>
        </p:nvSpPr>
        <p:spPr/>
        <p:txBody>
          <a:bodyPr/>
          <a:lstStyle/>
          <a:p>
            <a:r>
              <a:rPr lang="en-US" dirty="0"/>
              <a:t>Challenges in Dist. GNN Training</a:t>
            </a:r>
          </a:p>
        </p:txBody>
      </p:sp>
      <p:sp>
        <p:nvSpPr>
          <p:cNvPr id="3" name="Content Placeholder 2">
            <a:extLst>
              <a:ext uri="{FF2B5EF4-FFF2-40B4-BE49-F238E27FC236}">
                <a16:creationId xmlns:a16="http://schemas.microsoft.com/office/drawing/2014/main" id="{7A83DCC9-1430-C0ED-CFC7-6AF7A7E55E66}"/>
              </a:ext>
            </a:extLst>
          </p:cNvPr>
          <p:cNvSpPr>
            <a:spLocks noGrp="1"/>
          </p:cNvSpPr>
          <p:nvPr>
            <p:ph idx="1"/>
          </p:nvPr>
        </p:nvSpPr>
        <p:spPr/>
        <p:txBody>
          <a:bodyPr>
            <a:normAutofit/>
          </a:bodyPr>
          <a:lstStyle/>
          <a:p>
            <a:pPr marL="0" indent="0">
              <a:buNone/>
            </a:pPr>
            <a:r>
              <a:rPr lang="en-US" sz="3600" dirty="0"/>
              <a:t>Massive embedding communication</a:t>
            </a:r>
          </a:p>
          <a:p>
            <a:r>
              <a:rPr lang="en-US" dirty="0"/>
              <a:t>Overlap communication &amp; computation [</a:t>
            </a:r>
            <a:r>
              <a:rPr lang="en-US" dirty="0" err="1">
                <a:solidFill>
                  <a:schemeClr val="accent2"/>
                </a:solidFill>
              </a:rPr>
              <a:t>NeutronStar</a:t>
            </a:r>
            <a:r>
              <a:rPr lang="en-US" dirty="0"/>
              <a:t>]</a:t>
            </a:r>
          </a:p>
          <a:p>
            <a:r>
              <a:rPr lang="en-US" dirty="0"/>
              <a:t>Avoid redundant IO [</a:t>
            </a:r>
            <a:r>
              <a:rPr lang="en-US" dirty="0" err="1">
                <a:solidFill>
                  <a:schemeClr val="accent2"/>
                </a:solidFill>
              </a:rPr>
              <a:t>HongTu</a:t>
            </a:r>
            <a:r>
              <a:rPr lang="en-US" dirty="0"/>
              <a:t>]</a:t>
            </a:r>
          </a:p>
          <a:p>
            <a:r>
              <a:rPr lang="en-US" dirty="0"/>
              <a:t>Adopt faster link [</a:t>
            </a:r>
            <a:r>
              <a:rPr lang="en-US" dirty="0">
                <a:solidFill>
                  <a:schemeClr val="accent2"/>
                </a:solidFill>
              </a:rPr>
              <a:t>DGCL</a:t>
            </a:r>
            <a:r>
              <a:rPr lang="en-US" dirty="0"/>
              <a:t>]</a:t>
            </a:r>
          </a:p>
          <a:p>
            <a:r>
              <a:rPr lang="en-US" dirty="0"/>
              <a:t>Staleness-aware broadcast [</a:t>
            </a:r>
            <a:r>
              <a:rPr lang="en-US" dirty="0" err="1">
                <a:solidFill>
                  <a:schemeClr val="accent2"/>
                </a:solidFill>
              </a:rPr>
              <a:t>Sancus</a:t>
            </a:r>
            <a:r>
              <a:rPr lang="en-US" dirty="0"/>
              <a:t>] </a:t>
            </a:r>
          </a:p>
          <a:p>
            <a:r>
              <a:rPr lang="en-US" dirty="0"/>
              <a:t>Model parallelism [</a:t>
            </a:r>
            <a:r>
              <a:rPr lang="en-US" dirty="0">
                <a:solidFill>
                  <a:schemeClr val="accent2"/>
                </a:solidFill>
              </a:rPr>
              <a:t>P3</a:t>
            </a:r>
            <a:r>
              <a:rPr lang="en-US" dirty="0"/>
              <a:t>]</a:t>
            </a:r>
          </a:p>
          <a:p>
            <a:r>
              <a:rPr lang="en-US" dirty="0"/>
              <a:t>(De)Quantization [</a:t>
            </a:r>
            <a:r>
              <a:rPr lang="en-US" dirty="0" err="1">
                <a:solidFill>
                  <a:schemeClr val="accent2"/>
                </a:solidFill>
              </a:rPr>
              <a:t>AdaQP</a:t>
            </a:r>
            <a:r>
              <a:rPr lang="en-US" dirty="0"/>
              <a:t>]</a:t>
            </a:r>
          </a:p>
          <a:p>
            <a:r>
              <a:rPr lang="en-US" dirty="0"/>
              <a:t>…</a:t>
            </a:r>
          </a:p>
          <a:p>
            <a:pPr lvl="1"/>
            <a:endParaRPr lang="en-US" dirty="0"/>
          </a:p>
        </p:txBody>
      </p:sp>
      <p:sp>
        <p:nvSpPr>
          <p:cNvPr id="4" name="Slide Number Placeholder 3">
            <a:extLst>
              <a:ext uri="{FF2B5EF4-FFF2-40B4-BE49-F238E27FC236}">
                <a16:creationId xmlns:a16="http://schemas.microsoft.com/office/drawing/2014/main" id="{83B9C8BE-F14F-DCD5-1F6F-8ECFB6C34584}"/>
              </a:ext>
            </a:extLst>
          </p:cNvPr>
          <p:cNvSpPr>
            <a:spLocks noGrp="1"/>
          </p:cNvSpPr>
          <p:nvPr>
            <p:ph type="sldNum" sz="quarter" idx="12"/>
          </p:nvPr>
        </p:nvSpPr>
        <p:spPr/>
        <p:txBody>
          <a:bodyPr/>
          <a:lstStyle/>
          <a:p>
            <a:fld id="{7B8E230A-344C-314A-99D7-8592764412A6}" type="slidenum">
              <a:rPr lang="en-US" smtClean="0"/>
              <a:t>12</a:t>
            </a:fld>
            <a:endParaRPr lang="en-US"/>
          </a:p>
        </p:txBody>
      </p:sp>
    </p:spTree>
    <p:extLst>
      <p:ext uri="{BB962C8B-B14F-4D97-AF65-F5344CB8AC3E}">
        <p14:creationId xmlns:p14="http://schemas.microsoft.com/office/powerpoint/2010/main" val="12324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647B-FEB0-B874-EAC2-3A71B4C09A67}"/>
              </a:ext>
            </a:extLst>
          </p:cNvPr>
          <p:cNvSpPr>
            <a:spLocks noGrp="1"/>
          </p:cNvSpPr>
          <p:nvPr>
            <p:ph type="title"/>
          </p:nvPr>
        </p:nvSpPr>
        <p:spPr/>
        <p:txBody>
          <a:bodyPr/>
          <a:lstStyle/>
          <a:p>
            <a:r>
              <a:rPr lang="en-US" dirty="0"/>
              <a:t>Challenges in Dist. GNN Training</a:t>
            </a:r>
          </a:p>
        </p:txBody>
      </p:sp>
      <p:sp>
        <p:nvSpPr>
          <p:cNvPr id="3" name="Content Placeholder 2">
            <a:extLst>
              <a:ext uri="{FF2B5EF4-FFF2-40B4-BE49-F238E27FC236}">
                <a16:creationId xmlns:a16="http://schemas.microsoft.com/office/drawing/2014/main" id="{78B2C518-30CB-2EE5-67BB-B357B34DBD49}"/>
              </a:ext>
            </a:extLst>
          </p:cNvPr>
          <p:cNvSpPr>
            <a:spLocks noGrp="1"/>
          </p:cNvSpPr>
          <p:nvPr>
            <p:ph idx="1"/>
          </p:nvPr>
        </p:nvSpPr>
        <p:spPr/>
        <p:txBody>
          <a:bodyPr>
            <a:normAutofit/>
          </a:bodyPr>
          <a:lstStyle/>
          <a:p>
            <a:pPr marL="0" indent="0">
              <a:buNone/>
            </a:pPr>
            <a:r>
              <a:rPr lang="en-US" sz="3600" dirty="0"/>
              <a:t>Imbalanced workloads, stragglers</a:t>
            </a:r>
          </a:p>
          <a:p>
            <a:r>
              <a:rPr lang="en-US" dirty="0"/>
              <a:t>Heuristic cost model [</a:t>
            </a:r>
            <a:r>
              <a:rPr lang="en-US" dirty="0">
                <a:solidFill>
                  <a:schemeClr val="accent2"/>
                </a:solidFill>
              </a:rPr>
              <a:t>BGL, </a:t>
            </a:r>
            <a:r>
              <a:rPr lang="en-US" dirty="0" err="1">
                <a:solidFill>
                  <a:schemeClr val="accent2"/>
                </a:solidFill>
              </a:rPr>
              <a:t>ByteGNN</a:t>
            </a:r>
            <a:r>
              <a:rPr lang="en-US" dirty="0"/>
              <a:t>]</a:t>
            </a:r>
          </a:p>
          <a:p>
            <a:r>
              <a:rPr lang="en-US" dirty="0"/>
              <a:t>Graph partitioning</a:t>
            </a:r>
          </a:p>
          <a:p>
            <a:pPr lvl="1">
              <a:buFont typeface="Courier New" panose="02070309020205020404" pitchFamily="49" charset="0"/>
              <a:buChar char="o"/>
            </a:pPr>
            <a:r>
              <a:rPr lang="en-US" dirty="0"/>
              <a:t>Vertex-cut [</a:t>
            </a:r>
            <a:r>
              <a:rPr lang="en-US" dirty="0" err="1">
                <a:solidFill>
                  <a:schemeClr val="accent2"/>
                </a:solidFill>
              </a:rPr>
              <a:t>DistGNN</a:t>
            </a:r>
            <a:r>
              <a:rPr lang="en-US" dirty="0"/>
              <a:t>]</a:t>
            </a:r>
          </a:p>
          <a:p>
            <a:pPr lvl="1">
              <a:buFont typeface="Courier New" panose="02070309020205020404" pitchFamily="49" charset="0"/>
              <a:buChar char="o"/>
            </a:pPr>
            <a:r>
              <a:rPr lang="en-US" dirty="0"/>
              <a:t>Edge-cut [</a:t>
            </a:r>
            <a:r>
              <a:rPr lang="en-US" dirty="0" err="1">
                <a:solidFill>
                  <a:schemeClr val="accent2"/>
                </a:solidFill>
              </a:rPr>
              <a:t>NeutronStar</a:t>
            </a:r>
            <a:r>
              <a:rPr lang="en-US" dirty="0"/>
              <a:t>]</a:t>
            </a:r>
          </a:p>
          <a:p>
            <a:pPr lvl="1">
              <a:buFont typeface="Courier New" panose="02070309020205020404" pitchFamily="49" charset="0"/>
              <a:buChar char="o"/>
            </a:pPr>
            <a:r>
              <a:rPr lang="en-US" dirty="0"/>
              <a:t>METIS [</a:t>
            </a:r>
            <a:r>
              <a:rPr lang="en-US" dirty="0">
                <a:solidFill>
                  <a:schemeClr val="accent2"/>
                </a:solidFill>
              </a:rPr>
              <a:t>DGCL</a:t>
            </a:r>
            <a:r>
              <a:rPr lang="en-US" dirty="0"/>
              <a:t>]</a:t>
            </a:r>
          </a:p>
          <a:p>
            <a:r>
              <a:rPr lang="en-US" dirty="0"/>
              <a:t>Adjacency-matrix partitioning [</a:t>
            </a:r>
            <a:r>
              <a:rPr lang="en-US" dirty="0" err="1">
                <a:solidFill>
                  <a:schemeClr val="accent2"/>
                </a:solidFill>
              </a:rPr>
              <a:t>Sancus</a:t>
            </a:r>
            <a:r>
              <a:rPr lang="en-US" dirty="0"/>
              <a:t>]</a:t>
            </a:r>
          </a:p>
          <a:p>
            <a:r>
              <a:rPr lang="en-US" dirty="0"/>
              <a:t>Feature partitioning [</a:t>
            </a:r>
            <a:r>
              <a:rPr lang="en-US" dirty="0">
                <a:solidFill>
                  <a:schemeClr val="accent2"/>
                </a:solidFill>
              </a:rPr>
              <a:t>P3</a:t>
            </a:r>
            <a:r>
              <a:rPr lang="en-US" dirty="0"/>
              <a:t>]</a:t>
            </a:r>
          </a:p>
          <a:p>
            <a:r>
              <a:rPr lang="en-US" dirty="0"/>
              <a:t>…</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2FD5FC0F-444E-0762-00A7-8CE5CFA4594F}"/>
              </a:ext>
            </a:extLst>
          </p:cNvPr>
          <p:cNvSpPr>
            <a:spLocks noGrp="1"/>
          </p:cNvSpPr>
          <p:nvPr>
            <p:ph type="sldNum" sz="quarter" idx="12"/>
          </p:nvPr>
        </p:nvSpPr>
        <p:spPr/>
        <p:txBody>
          <a:bodyPr/>
          <a:lstStyle/>
          <a:p>
            <a:fld id="{7B8E230A-344C-314A-99D7-8592764412A6}" type="slidenum">
              <a:rPr lang="en-US" smtClean="0"/>
              <a:t>13</a:t>
            </a:fld>
            <a:endParaRPr lang="en-US"/>
          </a:p>
        </p:txBody>
      </p:sp>
    </p:spTree>
    <p:extLst>
      <p:ext uri="{BB962C8B-B14F-4D97-AF65-F5344CB8AC3E}">
        <p14:creationId xmlns:p14="http://schemas.microsoft.com/office/powerpoint/2010/main" val="3663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t>Mini-batch GNN training</a:t>
            </a:r>
          </a:p>
          <a:p>
            <a:pPr>
              <a:lnSpc>
                <a:spcPct val="150000"/>
              </a:lnSpc>
            </a:pPr>
            <a:r>
              <a:rPr lang="en-US" dirty="0">
                <a:solidFill>
                  <a:schemeClr val="bg1">
                    <a:lumMod val="85000"/>
                  </a:schemeClr>
                </a:solidFill>
              </a:rPr>
              <a:t>Full-graph GNN training</a:t>
            </a:r>
          </a:p>
          <a:p>
            <a:pPr>
              <a:lnSpc>
                <a:spcPct val="150000"/>
              </a:lnSpc>
            </a:pPr>
            <a:r>
              <a:rPr lang="en-US" dirty="0">
                <a:solidFill>
                  <a:schemeClr val="bg1">
                    <a:lumMod val="85000"/>
                  </a:schemeClr>
                </a:solidFill>
              </a:rPr>
              <a:t>Communication Optimizations</a:t>
            </a:r>
          </a:p>
          <a:p>
            <a:pPr>
              <a:lnSpc>
                <a:spcPct val="150000"/>
              </a:lnSpc>
            </a:pPr>
            <a:r>
              <a:rPr lang="en-US" dirty="0">
                <a:solidFill>
                  <a:schemeClr val="bg1">
                    <a:lumMod val="85000"/>
                  </a:schemeClr>
                </a:solidFill>
              </a:rPr>
              <a:t>Staleness Tolerance</a:t>
            </a:r>
          </a:p>
          <a:p>
            <a:pPr>
              <a:lnSpc>
                <a:spcPct val="150000"/>
              </a:lnSpc>
            </a:pPr>
            <a:r>
              <a:rPr lang="en-US" dirty="0">
                <a:solidFill>
                  <a:schemeClr val="bg1">
                    <a:lumMod val="85000"/>
                  </a:schemeClr>
                </a:solidFill>
              </a:rPr>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14</a:t>
            </a:fld>
            <a:endParaRPr lang="en-US"/>
          </a:p>
        </p:txBody>
      </p:sp>
    </p:spTree>
    <p:extLst>
      <p:ext uri="{BB962C8B-B14F-4D97-AF65-F5344CB8AC3E}">
        <p14:creationId xmlns:p14="http://schemas.microsoft.com/office/powerpoint/2010/main" val="141419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61E7-E891-A7A8-F5FB-A694CAD087E3}"/>
              </a:ext>
            </a:extLst>
          </p:cNvPr>
          <p:cNvSpPr>
            <a:spLocks noGrp="1"/>
          </p:cNvSpPr>
          <p:nvPr>
            <p:ph type="title"/>
          </p:nvPr>
        </p:nvSpPr>
        <p:spPr/>
        <p:txBody>
          <a:bodyPr/>
          <a:lstStyle/>
          <a:p>
            <a:r>
              <a:rPr lang="en-US" dirty="0"/>
              <a:t>Distributed GNN Training Pipelines</a:t>
            </a:r>
          </a:p>
        </p:txBody>
      </p:sp>
      <p:pic>
        <p:nvPicPr>
          <p:cNvPr id="4" name="Content Placeholder 3">
            <a:extLst>
              <a:ext uri="{FF2B5EF4-FFF2-40B4-BE49-F238E27FC236}">
                <a16:creationId xmlns:a16="http://schemas.microsoft.com/office/drawing/2014/main" id="{6055E65D-ABA8-3DA9-6BAD-3DEF16B09B3C}"/>
              </a:ext>
            </a:extLst>
          </p:cNvPr>
          <p:cNvPicPr>
            <a:picLocks noGrp="1" noChangeAspect="1"/>
          </p:cNvPicPr>
          <p:nvPr>
            <p:ph idx="1"/>
          </p:nvPr>
        </p:nvPicPr>
        <p:blipFill>
          <a:blip r:embed="rId3"/>
          <a:stretch>
            <a:fillRect/>
          </a:stretch>
        </p:blipFill>
        <p:spPr>
          <a:xfrm>
            <a:off x="270835" y="1854811"/>
            <a:ext cx="11874274" cy="4232084"/>
          </a:xfrm>
          <a:prstGeom prst="rect">
            <a:avLst/>
          </a:prstGeom>
        </p:spPr>
      </p:pic>
      <p:pic>
        <p:nvPicPr>
          <p:cNvPr id="5" name="Picture 4">
            <a:extLst>
              <a:ext uri="{FF2B5EF4-FFF2-40B4-BE49-F238E27FC236}">
                <a16:creationId xmlns:a16="http://schemas.microsoft.com/office/drawing/2014/main" id="{18AF6BF0-7319-107E-B629-3B337D35B7AA}"/>
              </a:ext>
            </a:extLst>
          </p:cNvPr>
          <p:cNvPicPr>
            <a:picLocks noChangeAspect="1"/>
          </p:cNvPicPr>
          <p:nvPr/>
        </p:nvPicPr>
        <p:blipFill rotWithShape="1">
          <a:blip r:embed="rId4"/>
          <a:srcRect b="26355"/>
          <a:stretch/>
        </p:blipFill>
        <p:spPr>
          <a:xfrm>
            <a:off x="7498774" y="2611811"/>
            <a:ext cx="253456" cy="197876"/>
          </a:xfrm>
          <a:prstGeom prst="rect">
            <a:avLst/>
          </a:prstGeom>
        </p:spPr>
      </p:pic>
      <p:pic>
        <p:nvPicPr>
          <p:cNvPr id="7" name="Picture 6">
            <a:extLst>
              <a:ext uri="{FF2B5EF4-FFF2-40B4-BE49-F238E27FC236}">
                <a16:creationId xmlns:a16="http://schemas.microsoft.com/office/drawing/2014/main" id="{FFEA07FA-53FE-304A-47EF-A06B9429C37A}"/>
              </a:ext>
            </a:extLst>
          </p:cNvPr>
          <p:cNvPicPr>
            <a:picLocks noChangeAspect="1"/>
          </p:cNvPicPr>
          <p:nvPr/>
        </p:nvPicPr>
        <p:blipFill>
          <a:blip r:embed="rId5"/>
          <a:stretch>
            <a:fillRect/>
          </a:stretch>
        </p:blipFill>
        <p:spPr>
          <a:xfrm>
            <a:off x="7168574" y="3148019"/>
            <a:ext cx="277976" cy="181754"/>
          </a:xfrm>
          <a:prstGeom prst="rect">
            <a:avLst/>
          </a:prstGeom>
        </p:spPr>
      </p:pic>
      <p:pic>
        <p:nvPicPr>
          <p:cNvPr id="9" name="Picture 8" descr="A white background with black and white clouds&#10;&#10;Description automatically generated with medium confidence">
            <a:extLst>
              <a:ext uri="{FF2B5EF4-FFF2-40B4-BE49-F238E27FC236}">
                <a16:creationId xmlns:a16="http://schemas.microsoft.com/office/drawing/2014/main" id="{475DC940-EB98-5BB3-DA61-A555B17210AF}"/>
              </a:ext>
            </a:extLst>
          </p:cNvPr>
          <p:cNvPicPr>
            <a:picLocks noChangeAspect="1"/>
          </p:cNvPicPr>
          <p:nvPr/>
        </p:nvPicPr>
        <p:blipFill>
          <a:blip r:embed="rId6"/>
          <a:stretch>
            <a:fillRect/>
          </a:stretch>
        </p:blipFill>
        <p:spPr>
          <a:xfrm>
            <a:off x="3834880" y="2218111"/>
            <a:ext cx="512111" cy="311283"/>
          </a:xfrm>
          <a:prstGeom prst="rect">
            <a:avLst/>
          </a:prstGeom>
        </p:spPr>
      </p:pic>
      <p:pic>
        <p:nvPicPr>
          <p:cNvPr id="10" name="Picture 9">
            <a:extLst>
              <a:ext uri="{FF2B5EF4-FFF2-40B4-BE49-F238E27FC236}">
                <a16:creationId xmlns:a16="http://schemas.microsoft.com/office/drawing/2014/main" id="{75955C94-FBA9-35AC-926D-B751B861D62E}"/>
              </a:ext>
            </a:extLst>
          </p:cNvPr>
          <p:cNvPicPr>
            <a:picLocks noChangeAspect="1"/>
          </p:cNvPicPr>
          <p:nvPr/>
        </p:nvPicPr>
        <p:blipFill rotWithShape="1">
          <a:blip r:embed="rId4"/>
          <a:srcRect b="26355"/>
          <a:stretch/>
        </p:blipFill>
        <p:spPr>
          <a:xfrm>
            <a:off x="7501182" y="3900487"/>
            <a:ext cx="253456" cy="159778"/>
          </a:xfrm>
          <a:prstGeom prst="rect">
            <a:avLst/>
          </a:prstGeom>
        </p:spPr>
      </p:pic>
      <p:pic>
        <p:nvPicPr>
          <p:cNvPr id="11" name="Picture 10">
            <a:extLst>
              <a:ext uri="{FF2B5EF4-FFF2-40B4-BE49-F238E27FC236}">
                <a16:creationId xmlns:a16="http://schemas.microsoft.com/office/drawing/2014/main" id="{DE949223-F2F5-64CA-4134-86B543027B37}"/>
              </a:ext>
            </a:extLst>
          </p:cNvPr>
          <p:cNvPicPr>
            <a:picLocks noChangeAspect="1"/>
          </p:cNvPicPr>
          <p:nvPr/>
        </p:nvPicPr>
        <p:blipFill rotWithShape="1">
          <a:blip r:embed="rId4"/>
          <a:srcRect b="26355"/>
          <a:stretch/>
        </p:blipFill>
        <p:spPr>
          <a:xfrm>
            <a:off x="7498774" y="5112967"/>
            <a:ext cx="253456" cy="197876"/>
          </a:xfrm>
          <a:prstGeom prst="rect">
            <a:avLst/>
          </a:prstGeom>
        </p:spPr>
      </p:pic>
      <p:pic>
        <p:nvPicPr>
          <p:cNvPr id="12" name="Picture 11">
            <a:extLst>
              <a:ext uri="{FF2B5EF4-FFF2-40B4-BE49-F238E27FC236}">
                <a16:creationId xmlns:a16="http://schemas.microsoft.com/office/drawing/2014/main" id="{1EE4CBFE-451E-3FAD-995C-403BE08DD7F0}"/>
              </a:ext>
            </a:extLst>
          </p:cNvPr>
          <p:cNvPicPr>
            <a:picLocks noChangeAspect="1"/>
          </p:cNvPicPr>
          <p:nvPr/>
        </p:nvPicPr>
        <p:blipFill>
          <a:blip r:embed="rId5"/>
          <a:stretch>
            <a:fillRect/>
          </a:stretch>
        </p:blipFill>
        <p:spPr>
          <a:xfrm>
            <a:off x="7168574" y="4429077"/>
            <a:ext cx="277976" cy="181754"/>
          </a:xfrm>
          <a:prstGeom prst="rect">
            <a:avLst/>
          </a:prstGeom>
        </p:spPr>
      </p:pic>
      <p:pic>
        <p:nvPicPr>
          <p:cNvPr id="13" name="Picture 12">
            <a:extLst>
              <a:ext uri="{FF2B5EF4-FFF2-40B4-BE49-F238E27FC236}">
                <a16:creationId xmlns:a16="http://schemas.microsoft.com/office/drawing/2014/main" id="{5291FC2E-07C3-3A8F-B742-D7CEF4B7FDBD}"/>
              </a:ext>
            </a:extLst>
          </p:cNvPr>
          <p:cNvPicPr>
            <a:picLocks noChangeAspect="1"/>
          </p:cNvPicPr>
          <p:nvPr/>
        </p:nvPicPr>
        <p:blipFill>
          <a:blip r:embed="rId5"/>
          <a:stretch>
            <a:fillRect/>
          </a:stretch>
        </p:blipFill>
        <p:spPr>
          <a:xfrm>
            <a:off x="7168574" y="5655594"/>
            <a:ext cx="277976" cy="181754"/>
          </a:xfrm>
          <a:prstGeom prst="rect">
            <a:avLst/>
          </a:prstGeom>
        </p:spPr>
      </p:pic>
      <p:pic>
        <p:nvPicPr>
          <p:cNvPr id="14" name="Picture 13" descr="A white background with black and white clouds&#10;&#10;Description automatically generated with medium confidence">
            <a:extLst>
              <a:ext uri="{FF2B5EF4-FFF2-40B4-BE49-F238E27FC236}">
                <a16:creationId xmlns:a16="http://schemas.microsoft.com/office/drawing/2014/main" id="{E2ECB64B-0DE2-2E42-73FE-10292B037DBF}"/>
              </a:ext>
            </a:extLst>
          </p:cNvPr>
          <p:cNvPicPr>
            <a:picLocks noChangeAspect="1"/>
          </p:cNvPicPr>
          <p:nvPr/>
        </p:nvPicPr>
        <p:blipFill>
          <a:blip r:embed="rId6"/>
          <a:stretch>
            <a:fillRect/>
          </a:stretch>
        </p:blipFill>
        <p:spPr>
          <a:xfrm>
            <a:off x="876101" y="2170236"/>
            <a:ext cx="410921" cy="311283"/>
          </a:xfrm>
          <a:prstGeom prst="rect">
            <a:avLst/>
          </a:prstGeom>
        </p:spPr>
      </p:pic>
      <p:sp>
        <p:nvSpPr>
          <p:cNvPr id="3" name="Rounded Rectangle 2">
            <a:extLst>
              <a:ext uri="{FF2B5EF4-FFF2-40B4-BE49-F238E27FC236}">
                <a16:creationId xmlns:a16="http://schemas.microsoft.com/office/drawing/2014/main" id="{A9FE3891-79DB-AD69-7B94-1F6BED3AC29D}"/>
              </a:ext>
            </a:extLst>
          </p:cNvPr>
          <p:cNvSpPr/>
          <p:nvPr/>
        </p:nvSpPr>
        <p:spPr>
          <a:xfrm>
            <a:off x="307610" y="1854811"/>
            <a:ext cx="2991401" cy="4232084"/>
          </a:xfrm>
          <a:prstGeom prst="roundRect">
            <a:avLst>
              <a:gd name="adj" fmla="val 9774"/>
            </a:avLst>
          </a:prstGeom>
          <a:noFill/>
          <a:ln w="635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73B4BE9-E567-FD1B-E32C-ED5D8B681C6D}"/>
              </a:ext>
            </a:extLst>
          </p:cNvPr>
          <p:cNvSpPr>
            <a:spLocks noGrp="1"/>
          </p:cNvSpPr>
          <p:nvPr>
            <p:ph type="sldNum" sz="quarter" idx="12"/>
          </p:nvPr>
        </p:nvSpPr>
        <p:spPr/>
        <p:txBody>
          <a:bodyPr/>
          <a:lstStyle/>
          <a:p>
            <a:fld id="{7B8E230A-344C-314A-99D7-8592764412A6}" type="slidenum">
              <a:rPr lang="en-US" smtClean="0"/>
              <a:t>15</a:t>
            </a:fld>
            <a:endParaRPr lang="en-US"/>
          </a:p>
        </p:txBody>
      </p:sp>
    </p:spTree>
    <p:extLst>
      <p:ext uri="{BB962C8B-B14F-4D97-AF65-F5344CB8AC3E}">
        <p14:creationId xmlns:p14="http://schemas.microsoft.com/office/powerpoint/2010/main" val="99663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8F3A-927A-63DE-F0AC-EACFDF0ADF02}"/>
              </a:ext>
            </a:extLst>
          </p:cNvPr>
          <p:cNvSpPr>
            <a:spLocks noGrp="1"/>
          </p:cNvSpPr>
          <p:nvPr>
            <p:ph type="title"/>
          </p:nvPr>
        </p:nvSpPr>
        <p:spPr/>
        <p:txBody>
          <a:bodyPr/>
          <a:lstStyle/>
          <a:p>
            <a:r>
              <a:rPr lang="en-US" dirty="0"/>
              <a:t>Graph</a:t>
            </a:r>
            <a:r>
              <a:rPr lang="zh-CN" altLang="en-US" dirty="0"/>
              <a:t> </a:t>
            </a:r>
            <a:r>
              <a:rPr lang="en-US" altLang="zh-CN" dirty="0"/>
              <a:t>Partitioning</a:t>
            </a:r>
            <a:endParaRPr lang="en-US" dirty="0"/>
          </a:p>
        </p:txBody>
      </p:sp>
      <p:sp>
        <p:nvSpPr>
          <p:cNvPr id="3" name="Content Placeholder 2">
            <a:extLst>
              <a:ext uri="{FF2B5EF4-FFF2-40B4-BE49-F238E27FC236}">
                <a16:creationId xmlns:a16="http://schemas.microsoft.com/office/drawing/2014/main" id="{105BE5EB-E5D8-11A4-6D06-51C5253FEBCD}"/>
              </a:ext>
            </a:extLst>
          </p:cNvPr>
          <p:cNvSpPr>
            <a:spLocks noGrp="1"/>
          </p:cNvSpPr>
          <p:nvPr>
            <p:ph idx="1"/>
          </p:nvPr>
        </p:nvSpPr>
        <p:spPr/>
        <p:txBody>
          <a:bodyPr>
            <a:normAutofit/>
          </a:bodyPr>
          <a:lstStyle/>
          <a:p>
            <a:pPr marL="0" indent="0">
              <a:buNone/>
            </a:pPr>
            <a:r>
              <a:rPr lang="en-US" sz="3200" dirty="0"/>
              <a:t>Vertex-cut, edge-cut, METIS are commonly used</a:t>
            </a:r>
          </a:p>
          <a:p>
            <a:pPr marL="0" indent="0">
              <a:buNone/>
            </a:pPr>
            <a:r>
              <a:rPr lang="en-US" sz="3200" dirty="0"/>
              <a:t>Heuristic cost models also help</a:t>
            </a:r>
          </a:p>
        </p:txBody>
      </p:sp>
      <p:pic>
        <p:nvPicPr>
          <p:cNvPr id="4" name="Picture 3">
            <a:extLst>
              <a:ext uri="{FF2B5EF4-FFF2-40B4-BE49-F238E27FC236}">
                <a16:creationId xmlns:a16="http://schemas.microsoft.com/office/drawing/2014/main" id="{570EAF83-43EC-23DC-A3AE-F0063A1ECE58}"/>
              </a:ext>
            </a:extLst>
          </p:cNvPr>
          <p:cNvPicPr>
            <a:picLocks noChangeAspect="1"/>
          </p:cNvPicPr>
          <p:nvPr/>
        </p:nvPicPr>
        <p:blipFill>
          <a:blip r:embed="rId3"/>
          <a:stretch>
            <a:fillRect/>
          </a:stretch>
        </p:blipFill>
        <p:spPr>
          <a:xfrm>
            <a:off x="3289300" y="3222316"/>
            <a:ext cx="5613400" cy="2857500"/>
          </a:xfrm>
          <a:prstGeom prst="rect">
            <a:avLst/>
          </a:prstGeom>
        </p:spPr>
      </p:pic>
      <p:sp>
        <p:nvSpPr>
          <p:cNvPr id="6" name="TextBox 5">
            <a:extLst>
              <a:ext uri="{FF2B5EF4-FFF2-40B4-BE49-F238E27FC236}">
                <a16:creationId xmlns:a16="http://schemas.microsoft.com/office/drawing/2014/main" id="{0F11D156-A000-C4EA-6F52-7BEA17CF131D}"/>
              </a:ext>
            </a:extLst>
          </p:cNvPr>
          <p:cNvSpPr txBox="1"/>
          <p:nvPr/>
        </p:nvSpPr>
        <p:spPr>
          <a:xfrm>
            <a:off x="4327727" y="6079816"/>
            <a:ext cx="3314049"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ByteGNN</a:t>
            </a:r>
            <a:r>
              <a:rPr lang="en-US" dirty="0">
                <a:solidFill>
                  <a:schemeClr val="tx1">
                    <a:lumMod val="50000"/>
                    <a:lumOff val="50000"/>
                  </a:schemeClr>
                </a:solidFill>
              </a:rPr>
              <a:t> [VLDB’22]</a:t>
            </a:r>
          </a:p>
        </p:txBody>
      </p:sp>
      <p:sp>
        <p:nvSpPr>
          <p:cNvPr id="5" name="Oval 4">
            <a:extLst>
              <a:ext uri="{FF2B5EF4-FFF2-40B4-BE49-F238E27FC236}">
                <a16:creationId xmlns:a16="http://schemas.microsoft.com/office/drawing/2014/main" id="{7F4AE815-70A2-8955-4064-DA09544520ED}"/>
              </a:ext>
            </a:extLst>
          </p:cNvPr>
          <p:cNvSpPr/>
          <p:nvPr/>
        </p:nvSpPr>
        <p:spPr>
          <a:xfrm>
            <a:off x="4998763" y="4451651"/>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F8FC58F-FAF8-945B-39E9-DB2C229C6DE6}"/>
              </a:ext>
            </a:extLst>
          </p:cNvPr>
          <p:cNvSpPr/>
          <p:nvPr/>
        </p:nvSpPr>
        <p:spPr>
          <a:xfrm>
            <a:off x="8329792" y="4451650"/>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083F0B8-D245-1F2F-B7BA-0CAF853E0926}"/>
              </a:ext>
            </a:extLst>
          </p:cNvPr>
          <p:cNvGrpSpPr/>
          <p:nvPr/>
        </p:nvGrpSpPr>
        <p:grpSpPr>
          <a:xfrm>
            <a:off x="5965177" y="3727997"/>
            <a:ext cx="1991154" cy="2442595"/>
            <a:chOff x="5965177" y="3489157"/>
            <a:chExt cx="1991154" cy="2442595"/>
          </a:xfrm>
        </p:grpSpPr>
        <p:sp>
          <p:nvSpPr>
            <p:cNvPr id="8" name="Rectangle 7">
              <a:extLst>
                <a:ext uri="{FF2B5EF4-FFF2-40B4-BE49-F238E27FC236}">
                  <a16:creationId xmlns:a16="http://schemas.microsoft.com/office/drawing/2014/main" id="{92EB9A27-0B38-3F77-081C-BE268F844FFB}"/>
                </a:ext>
              </a:extLst>
            </p:cNvPr>
            <p:cNvSpPr/>
            <p:nvPr/>
          </p:nvSpPr>
          <p:spPr>
            <a:xfrm>
              <a:off x="5965177" y="5512536"/>
              <a:ext cx="1991154" cy="2950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68E8A48-AB55-FB3C-927D-FCBE0C2D4A79}"/>
                </a:ext>
              </a:extLst>
            </p:cNvPr>
            <p:cNvPicPr>
              <a:picLocks noChangeAspect="1"/>
            </p:cNvPicPr>
            <p:nvPr/>
          </p:nvPicPr>
          <p:blipFill rotWithShape="1">
            <a:blip r:embed="rId3"/>
            <a:srcRect l="65952" r="33233" b="14520"/>
            <a:stretch/>
          </p:blipFill>
          <p:spPr>
            <a:xfrm rot="10800000">
              <a:off x="6921645" y="3489157"/>
              <a:ext cx="45719" cy="2442595"/>
            </a:xfrm>
            <a:prstGeom prst="rect">
              <a:avLst/>
            </a:prstGeom>
          </p:spPr>
        </p:pic>
      </p:grpSp>
      <p:sp>
        <p:nvSpPr>
          <p:cNvPr id="11" name="Slide Number Placeholder 10">
            <a:extLst>
              <a:ext uri="{FF2B5EF4-FFF2-40B4-BE49-F238E27FC236}">
                <a16:creationId xmlns:a16="http://schemas.microsoft.com/office/drawing/2014/main" id="{B97A4424-CC8E-2184-6FFF-E5C295389420}"/>
              </a:ext>
            </a:extLst>
          </p:cNvPr>
          <p:cNvSpPr>
            <a:spLocks noGrp="1"/>
          </p:cNvSpPr>
          <p:nvPr>
            <p:ph type="sldNum" sz="quarter" idx="12"/>
          </p:nvPr>
        </p:nvSpPr>
        <p:spPr/>
        <p:txBody>
          <a:bodyPr/>
          <a:lstStyle/>
          <a:p>
            <a:fld id="{7B8E230A-344C-314A-99D7-8592764412A6}" type="slidenum">
              <a:rPr lang="en-US" smtClean="0"/>
              <a:t>16</a:t>
            </a:fld>
            <a:endParaRPr lang="en-US"/>
          </a:p>
        </p:txBody>
      </p:sp>
    </p:spTree>
    <p:extLst>
      <p:ext uri="{BB962C8B-B14F-4D97-AF65-F5344CB8AC3E}">
        <p14:creationId xmlns:p14="http://schemas.microsoft.com/office/powerpoint/2010/main" val="15905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52B-7C94-0360-700F-89E4054B4BA2}"/>
              </a:ext>
            </a:extLst>
          </p:cNvPr>
          <p:cNvSpPr>
            <a:spLocks noGrp="1"/>
          </p:cNvSpPr>
          <p:nvPr>
            <p:ph type="title"/>
          </p:nvPr>
        </p:nvSpPr>
        <p:spPr/>
        <p:txBody>
          <a:bodyPr/>
          <a:lstStyle/>
          <a:p>
            <a:r>
              <a:rPr lang="en-US" dirty="0"/>
              <a:t>Graph</a:t>
            </a:r>
            <a:r>
              <a:rPr lang="zh-CN" altLang="en-US" dirty="0"/>
              <a:t> </a:t>
            </a:r>
            <a:r>
              <a:rPr lang="en-US" altLang="zh-CN" dirty="0"/>
              <a:t>Partitioning</a:t>
            </a:r>
            <a:endParaRPr lang="en-US" dirty="0"/>
          </a:p>
        </p:txBody>
      </p:sp>
      <p:sp>
        <p:nvSpPr>
          <p:cNvPr id="3" name="Content Placeholder 2">
            <a:extLst>
              <a:ext uri="{FF2B5EF4-FFF2-40B4-BE49-F238E27FC236}">
                <a16:creationId xmlns:a16="http://schemas.microsoft.com/office/drawing/2014/main" id="{E120CE7E-970D-2ABA-A86E-2E6D2316B5AE}"/>
              </a:ext>
            </a:extLst>
          </p:cNvPr>
          <p:cNvSpPr>
            <a:spLocks noGrp="1"/>
          </p:cNvSpPr>
          <p:nvPr>
            <p:ph idx="1"/>
          </p:nvPr>
        </p:nvSpPr>
        <p:spPr>
          <a:xfrm>
            <a:off x="838200" y="1825625"/>
            <a:ext cx="10515600" cy="812123"/>
          </a:xfrm>
        </p:spPr>
        <p:txBody>
          <a:bodyPr>
            <a:normAutofit/>
          </a:bodyPr>
          <a:lstStyle/>
          <a:p>
            <a:pPr marL="0" indent="0">
              <a:buNone/>
            </a:pPr>
            <a:r>
              <a:rPr lang="en-US" sz="3200" dirty="0"/>
              <a:t>BGL [</a:t>
            </a:r>
            <a:r>
              <a:rPr lang="en-US" sz="3200" dirty="0">
                <a:solidFill>
                  <a:schemeClr val="accent2"/>
                </a:solidFill>
              </a:rPr>
              <a:t>NSDI’23</a:t>
            </a:r>
            <a:r>
              <a:rPr lang="en-US" sz="3200" dirty="0"/>
              <a:t>] introduces a heuristic for vertex assignment</a:t>
            </a:r>
          </a:p>
        </p:txBody>
      </p:sp>
      <p:pic>
        <p:nvPicPr>
          <p:cNvPr id="5" name="Picture 4">
            <a:extLst>
              <a:ext uri="{FF2B5EF4-FFF2-40B4-BE49-F238E27FC236}">
                <a16:creationId xmlns:a16="http://schemas.microsoft.com/office/drawing/2014/main" id="{96F6C047-DAA4-47E7-9AC2-B71ECDB9CBCF}"/>
              </a:ext>
            </a:extLst>
          </p:cNvPr>
          <p:cNvPicPr>
            <a:picLocks noChangeAspect="1"/>
          </p:cNvPicPr>
          <p:nvPr/>
        </p:nvPicPr>
        <p:blipFill>
          <a:blip r:embed="rId3"/>
          <a:stretch>
            <a:fillRect/>
          </a:stretch>
        </p:blipFill>
        <p:spPr>
          <a:xfrm>
            <a:off x="1560871" y="3794410"/>
            <a:ext cx="8628128" cy="1167335"/>
          </a:xfrm>
          <a:prstGeom prst="rect">
            <a:avLst/>
          </a:prstGeom>
        </p:spPr>
      </p:pic>
      <p:sp>
        <p:nvSpPr>
          <p:cNvPr id="6" name="TextBox 5">
            <a:extLst>
              <a:ext uri="{FF2B5EF4-FFF2-40B4-BE49-F238E27FC236}">
                <a16:creationId xmlns:a16="http://schemas.microsoft.com/office/drawing/2014/main" id="{804E37A2-9174-552F-B12A-3F7C5CC9FB5F}"/>
              </a:ext>
            </a:extLst>
          </p:cNvPr>
          <p:cNvSpPr txBox="1"/>
          <p:nvPr/>
        </p:nvSpPr>
        <p:spPr>
          <a:xfrm>
            <a:off x="4021394" y="5591010"/>
            <a:ext cx="1732526" cy="369332"/>
          </a:xfrm>
          <a:prstGeom prst="rect">
            <a:avLst/>
          </a:prstGeom>
          <a:noFill/>
        </p:spPr>
        <p:txBody>
          <a:bodyPr wrap="none" rtlCol="0">
            <a:spAutoFit/>
          </a:bodyPr>
          <a:lstStyle/>
          <a:p>
            <a:r>
              <a:rPr lang="en-US" dirty="0">
                <a:solidFill>
                  <a:srgbClr val="C00000"/>
                </a:solidFill>
              </a:rPr>
              <a:t>j-hop neighbors</a:t>
            </a:r>
          </a:p>
        </p:txBody>
      </p:sp>
      <p:cxnSp>
        <p:nvCxnSpPr>
          <p:cNvPr id="8" name="Straight Arrow Connector 7">
            <a:extLst>
              <a:ext uri="{FF2B5EF4-FFF2-40B4-BE49-F238E27FC236}">
                <a16:creationId xmlns:a16="http://schemas.microsoft.com/office/drawing/2014/main" id="{B4722B6F-9355-8352-45F4-DE22FCDD4B6F}"/>
              </a:ext>
            </a:extLst>
          </p:cNvPr>
          <p:cNvCxnSpPr>
            <a:cxnSpLocks/>
          </p:cNvCxnSpPr>
          <p:nvPr/>
        </p:nvCxnSpPr>
        <p:spPr>
          <a:xfrm flipV="1">
            <a:off x="4729316" y="4696275"/>
            <a:ext cx="0" cy="89473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23DFB14-3C73-0516-6C9E-B316AF2E9E42}"/>
              </a:ext>
            </a:extLst>
          </p:cNvPr>
          <p:cNvCxnSpPr>
            <a:cxnSpLocks/>
          </p:cNvCxnSpPr>
          <p:nvPr/>
        </p:nvCxnSpPr>
        <p:spPr>
          <a:xfrm flipV="1">
            <a:off x="3016457" y="4696275"/>
            <a:ext cx="556447" cy="912253"/>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30A2AC2-F432-7AFC-76C3-2DDFDF8AD72D}"/>
              </a:ext>
            </a:extLst>
          </p:cNvPr>
          <p:cNvSpPr txBox="1"/>
          <p:nvPr/>
        </p:nvSpPr>
        <p:spPr>
          <a:xfrm>
            <a:off x="2089355" y="5608528"/>
            <a:ext cx="1837426" cy="369332"/>
          </a:xfrm>
          <a:prstGeom prst="rect">
            <a:avLst/>
          </a:prstGeom>
          <a:noFill/>
        </p:spPr>
        <p:txBody>
          <a:bodyPr wrap="none" rtlCol="0">
            <a:spAutoFit/>
          </a:bodyPr>
          <a:lstStyle/>
          <a:p>
            <a:r>
              <a:rPr lang="en-US" dirty="0">
                <a:solidFill>
                  <a:srgbClr val="0070C0"/>
                </a:solidFill>
              </a:rPr>
              <a:t>Current partition</a:t>
            </a:r>
          </a:p>
        </p:txBody>
      </p:sp>
      <p:cxnSp>
        <p:nvCxnSpPr>
          <p:cNvPr id="11" name="Straight Arrow Connector 10">
            <a:extLst>
              <a:ext uri="{FF2B5EF4-FFF2-40B4-BE49-F238E27FC236}">
                <a16:creationId xmlns:a16="http://schemas.microsoft.com/office/drawing/2014/main" id="{D46DB7B7-0E12-D2B1-67A1-D7BD5BABDD28}"/>
              </a:ext>
            </a:extLst>
          </p:cNvPr>
          <p:cNvCxnSpPr>
            <a:cxnSpLocks/>
          </p:cNvCxnSpPr>
          <p:nvPr/>
        </p:nvCxnSpPr>
        <p:spPr>
          <a:xfrm flipH="1" flipV="1">
            <a:off x="7128387" y="4870486"/>
            <a:ext cx="137652" cy="59270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8D1459E-2E79-0C00-D5F2-935FC867362F}"/>
              </a:ext>
            </a:extLst>
          </p:cNvPr>
          <p:cNvSpPr txBox="1"/>
          <p:nvPr/>
        </p:nvSpPr>
        <p:spPr>
          <a:xfrm>
            <a:off x="8941861" y="5443310"/>
            <a:ext cx="1609030" cy="646331"/>
          </a:xfrm>
          <a:prstGeom prst="rect">
            <a:avLst/>
          </a:prstGeom>
          <a:noFill/>
        </p:spPr>
        <p:txBody>
          <a:bodyPr wrap="none" rtlCol="0">
            <a:spAutoFit/>
          </a:bodyPr>
          <a:lstStyle/>
          <a:p>
            <a:pPr algn="ctr"/>
            <a:r>
              <a:rPr lang="en-US" dirty="0">
                <a:solidFill>
                  <a:schemeClr val="accent6"/>
                </a:solidFill>
              </a:rPr>
              <a:t>Avg # of nodes</a:t>
            </a:r>
          </a:p>
          <a:p>
            <a:pPr algn="ctr"/>
            <a:r>
              <a:rPr lang="en-US" dirty="0">
                <a:solidFill>
                  <a:schemeClr val="accent6"/>
                </a:solidFill>
              </a:rPr>
              <a:t>per partition</a:t>
            </a:r>
          </a:p>
        </p:txBody>
      </p:sp>
      <p:cxnSp>
        <p:nvCxnSpPr>
          <p:cNvPr id="15" name="Straight Arrow Connector 14">
            <a:extLst>
              <a:ext uri="{FF2B5EF4-FFF2-40B4-BE49-F238E27FC236}">
                <a16:creationId xmlns:a16="http://schemas.microsoft.com/office/drawing/2014/main" id="{0FA6725E-EB47-405F-2EC2-322871D0F81D}"/>
              </a:ext>
            </a:extLst>
          </p:cNvPr>
          <p:cNvCxnSpPr>
            <a:cxnSpLocks/>
          </p:cNvCxnSpPr>
          <p:nvPr/>
        </p:nvCxnSpPr>
        <p:spPr>
          <a:xfrm flipH="1" flipV="1">
            <a:off x="9207909" y="4847289"/>
            <a:ext cx="457201" cy="59270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F689689-D96B-4573-3E4F-F10D1F26A4F0}"/>
              </a:ext>
            </a:extLst>
          </p:cNvPr>
          <p:cNvCxnSpPr>
            <a:cxnSpLocks/>
            <a:stCxn id="21" idx="2"/>
          </p:cNvCxnSpPr>
          <p:nvPr/>
        </p:nvCxnSpPr>
        <p:spPr>
          <a:xfrm>
            <a:off x="6838080" y="3124515"/>
            <a:ext cx="290307" cy="598336"/>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8F1E27A-2B81-6461-F861-EB0841032F14}"/>
              </a:ext>
            </a:extLst>
          </p:cNvPr>
          <p:cNvCxnSpPr>
            <a:cxnSpLocks/>
            <a:stCxn id="20" idx="2"/>
          </p:cNvCxnSpPr>
          <p:nvPr/>
        </p:nvCxnSpPr>
        <p:spPr>
          <a:xfrm flipH="1">
            <a:off x="9207908" y="3124515"/>
            <a:ext cx="285210" cy="605426"/>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7A1DE8F-3E68-FA7E-FE01-5562823C12A2}"/>
              </a:ext>
            </a:extLst>
          </p:cNvPr>
          <p:cNvSpPr txBox="1"/>
          <p:nvPr/>
        </p:nvSpPr>
        <p:spPr>
          <a:xfrm>
            <a:off x="5385732" y="2478184"/>
            <a:ext cx="2904695" cy="646331"/>
          </a:xfrm>
          <a:prstGeom prst="rect">
            <a:avLst/>
          </a:prstGeom>
          <a:noFill/>
        </p:spPr>
        <p:txBody>
          <a:bodyPr wrap="square" rtlCol="0">
            <a:spAutoFit/>
          </a:bodyPr>
          <a:lstStyle/>
          <a:p>
            <a:pPr algn="ctr"/>
            <a:r>
              <a:rPr lang="en-US" dirty="0">
                <a:solidFill>
                  <a:srgbClr val="7030A0"/>
                </a:solidFill>
              </a:rPr>
              <a:t># of training nodes</a:t>
            </a:r>
          </a:p>
          <a:p>
            <a:pPr algn="ctr"/>
            <a:r>
              <a:rPr lang="en-US" dirty="0">
                <a:solidFill>
                  <a:srgbClr val="7030A0"/>
                </a:solidFill>
              </a:rPr>
              <a:t>assigned to partition </a:t>
            </a:r>
            <a:r>
              <a:rPr lang="en-US" dirty="0" err="1">
                <a:solidFill>
                  <a:srgbClr val="7030A0"/>
                </a:solidFill>
              </a:rPr>
              <a:t>i</a:t>
            </a:r>
            <a:r>
              <a:rPr lang="en-US" dirty="0">
                <a:solidFill>
                  <a:srgbClr val="7030A0"/>
                </a:solidFill>
              </a:rPr>
              <a:t> so far</a:t>
            </a:r>
          </a:p>
        </p:txBody>
      </p:sp>
      <p:sp>
        <p:nvSpPr>
          <p:cNvPr id="7" name="TextBox 6">
            <a:extLst>
              <a:ext uri="{FF2B5EF4-FFF2-40B4-BE49-F238E27FC236}">
                <a16:creationId xmlns:a16="http://schemas.microsoft.com/office/drawing/2014/main" id="{4AAAF5A4-CB93-A739-29DB-F22AD638C0BC}"/>
              </a:ext>
            </a:extLst>
          </p:cNvPr>
          <p:cNvSpPr txBox="1"/>
          <p:nvPr/>
        </p:nvSpPr>
        <p:spPr>
          <a:xfrm>
            <a:off x="994114" y="6092765"/>
            <a:ext cx="5843965" cy="400110"/>
          </a:xfrm>
          <a:prstGeom prst="rect">
            <a:avLst/>
          </a:prstGeom>
          <a:noFill/>
        </p:spPr>
        <p:txBody>
          <a:bodyPr wrap="square">
            <a:spAutoFit/>
          </a:bodyPr>
          <a:lstStyle/>
          <a:p>
            <a:r>
              <a:rPr lang="en-US" sz="2000" dirty="0"/>
              <a:t>* </a:t>
            </a:r>
            <a:r>
              <a:rPr lang="en-US" sz="2000" i="1" dirty="0"/>
              <a:t>B</a:t>
            </a:r>
            <a:r>
              <a:rPr lang="en-US" sz="2000" dirty="0"/>
              <a:t> is a vertex block to be assigned to a worker</a:t>
            </a:r>
          </a:p>
        </p:txBody>
      </p:sp>
      <p:sp>
        <p:nvSpPr>
          <p:cNvPr id="12" name="TextBox 11">
            <a:extLst>
              <a:ext uri="{FF2B5EF4-FFF2-40B4-BE49-F238E27FC236}">
                <a16:creationId xmlns:a16="http://schemas.microsoft.com/office/drawing/2014/main" id="{C5D529C8-2C32-E565-7E67-0A09FD3F098F}"/>
              </a:ext>
            </a:extLst>
          </p:cNvPr>
          <p:cNvSpPr txBox="1"/>
          <p:nvPr/>
        </p:nvSpPr>
        <p:spPr>
          <a:xfrm>
            <a:off x="6210799" y="5463191"/>
            <a:ext cx="2398862" cy="646331"/>
          </a:xfrm>
          <a:prstGeom prst="rect">
            <a:avLst/>
          </a:prstGeom>
          <a:noFill/>
        </p:spPr>
        <p:txBody>
          <a:bodyPr wrap="none" rtlCol="0">
            <a:spAutoFit/>
          </a:bodyPr>
          <a:lstStyle/>
          <a:p>
            <a:pPr algn="ctr"/>
            <a:r>
              <a:rPr lang="en-US" dirty="0">
                <a:solidFill>
                  <a:schemeClr val="accent6"/>
                </a:solidFill>
              </a:rPr>
              <a:t>Avg # of training nodes</a:t>
            </a:r>
          </a:p>
          <a:p>
            <a:pPr algn="ctr"/>
            <a:r>
              <a:rPr lang="en-US" dirty="0">
                <a:solidFill>
                  <a:schemeClr val="accent6"/>
                </a:solidFill>
              </a:rPr>
              <a:t>per partition</a:t>
            </a:r>
          </a:p>
        </p:txBody>
      </p:sp>
      <p:sp>
        <p:nvSpPr>
          <p:cNvPr id="20" name="TextBox 19">
            <a:extLst>
              <a:ext uri="{FF2B5EF4-FFF2-40B4-BE49-F238E27FC236}">
                <a16:creationId xmlns:a16="http://schemas.microsoft.com/office/drawing/2014/main" id="{33F69CCD-4429-F33C-DB6B-47BC204CBF70}"/>
              </a:ext>
            </a:extLst>
          </p:cNvPr>
          <p:cNvSpPr txBox="1"/>
          <p:nvPr/>
        </p:nvSpPr>
        <p:spPr>
          <a:xfrm>
            <a:off x="8290272" y="2478184"/>
            <a:ext cx="2405691" cy="646331"/>
          </a:xfrm>
          <a:prstGeom prst="rect">
            <a:avLst/>
          </a:prstGeom>
          <a:noFill/>
        </p:spPr>
        <p:txBody>
          <a:bodyPr wrap="square" rtlCol="0">
            <a:spAutoFit/>
          </a:bodyPr>
          <a:lstStyle/>
          <a:p>
            <a:pPr algn="ctr"/>
            <a:r>
              <a:rPr lang="en-US" dirty="0">
                <a:solidFill>
                  <a:srgbClr val="7030A0"/>
                </a:solidFill>
              </a:rPr>
              <a:t># of nodes assigned to</a:t>
            </a:r>
          </a:p>
          <a:p>
            <a:pPr algn="ctr"/>
            <a:r>
              <a:rPr lang="en-US" dirty="0">
                <a:solidFill>
                  <a:srgbClr val="7030A0"/>
                </a:solidFill>
              </a:rPr>
              <a:t>partition </a:t>
            </a:r>
            <a:r>
              <a:rPr lang="en-US" dirty="0" err="1">
                <a:solidFill>
                  <a:srgbClr val="7030A0"/>
                </a:solidFill>
              </a:rPr>
              <a:t>i</a:t>
            </a:r>
            <a:r>
              <a:rPr lang="en-US" dirty="0">
                <a:solidFill>
                  <a:srgbClr val="7030A0"/>
                </a:solidFill>
              </a:rPr>
              <a:t> so far</a:t>
            </a:r>
          </a:p>
        </p:txBody>
      </p:sp>
      <p:sp>
        <p:nvSpPr>
          <p:cNvPr id="30" name="Slide Number Placeholder 29">
            <a:extLst>
              <a:ext uri="{FF2B5EF4-FFF2-40B4-BE49-F238E27FC236}">
                <a16:creationId xmlns:a16="http://schemas.microsoft.com/office/drawing/2014/main" id="{AB649C49-333B-C669-CA92-08AD90673D52}"/>
              </a:ext>
            </a:extLst>
          </p:cNvPr>
          <p:cNvSpPr>
            <a:spLocks noGrp="1"/>
          </p:cNvSpPr>
          <p:nvPr>
            <p:ph type="sldNum" sz="quarter" idx="12"/>
          </p:nvPr>
        </p:nvSpPr>
        <p:spPr/>
        <p:txBody>
          <a:bodyPr/>
          <a:lstStyle/>
          <a:p>
            <a:fld id="{7B8E230A-344C-314A-99D7-8592764412A6}" type="slidenum">
              <a:rPr lang="en-US" smtClean="0"/>
              <a:t>17</a:t>
            </a:fld>
            <a:endParaRPr lang="en-US"/>
          </a:p>
        </p:txBody>
      </p:sp>
    </p:spTree>
    <p:extLst>
      <p:ext uri="{BB962C8B-B14F-4D97-AF65-F5344CB8AC3E}">
        <p14:creationId xmlns:p14="http://schemas.microsoft.com/office/powerpoint/2010/main" val="131445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21" grpId="0"/>
      <p:bldP spid="12"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61E7-E891-A7A8-F5FB-A694CAD087E3}"/>
              </a:ext>
            </a:extLst>
          </p:cNvPr>
          <p:cNvSpPr>
            <a:spLocks noGrp="1"/>
          </p:cNvSpPr>
          <p:nvPr>
            <p:ph type="title"/>
          </p:nvPr>
        </p:nvSpPr>
        <p:spPr/>
        <p:txBody>
          <a:bodyPr/>
          <a:lstStyle/>
          <a:p>
            <a:r>
              <a:rPr lang="en-US" dirty="0"/>
              <a:t>Distributed GNN Training Pipelines</a:t>
            </a:r>
          </a:p>
        </p:txBody>
      </p:sp>
      <p:pic>
        <p:nvPicPr>
          <p:cNvPr id="4" name="Content Placeholder 3">
            <a:extLst>
              <a:ext uri="{FF2B5EF4-FFF2-40B4-BE49-F238E27FC236}">
                <a16:creationId xmlns:a16="http://schemas.microsoft.com/office/drawing/2014/main" id="{6055E65D-ABA8-3DA9-6BAD-3DEF16B09B3C}"/>
              </a:ext>
            </a:extLst>
          </p:cNvPr>
          <p:cNvPicPr>
            <a:picLocks noGrp="1" noChangeAspect="1"/>
          </p:cNvPicPr>
          <p:nvPr>
            <p:ph idx="1"/>
          </p:nvPr>
        </p:nvPicPr>
        <p:blipFill>
          <a:blip r:embed="rId3"/>
          <a:stretch>
            <a:fillRect/>
          </a:stretch>
        </p:blipFill>
        <p:spPr>
          <a:xfrm>
            <a:off x="270835" y="1854811"/>
            <a:ext cx="11874274" cy="4232084"/>
          </a:xfrm>
          <a:prstGeom prst="rect">
            <a:avLst/>
          </a:prstGeom>
        </p:spPr>
      </p:pic>
      <p:pic>
        <p:nvPicPr>
          <p:cNvPr id="5" name="Picture 4">
            <a:extLst>
              <a:ext uri="{FF2B5EF4-FFF2-40B4-BE49-F238E27FC236}">
                <a16:creationId xmlns:a16="http://schemas.microsoft.com/office/drawing/2014/main" id="{18AF6BF0-7319-107E-B629-3B337D35B7AA}"/>
              </a:ext>
            </a:extLst>
          </p:cNvPr>
          <p:cNvPicPr>
            <a:picLocks noChangeAspect="1"/>
          </p:cNvPicPr>
          <p:nvPr/>
        </p:nvPicPr>
        <p:blipFill rotWithShape="1">
          <a:blip r:embed="rId4"/>
          <a:srcRect b="26355"/>
          <a:stretch/>
        </p:blipFill>
        <p:spPr>
          <a:xfrm>
            <a:off x="7498774" y="2611811"/>
            <a:ext cx="253456" cy="197876"/>
          </a:xfrm>
          <a:prstGeom prst="rect">
            <a:avLst/>
          </a:prstGeom>
        </p:spPr>
      </p:pic>
      <p:pic>
        <p:nvPicPr>
          <p:cNvPr id="7" name="Picture 6">
            <a:extLst>
              <a:ext uri="{FF2B5EF4-FFF2-40B4-BE49-F238E27FC236}">
                <a16:creationId xmlns:a16="http://schemas.microsoft.com/office/drawing/2014/main" id="{FFEA07FA-53FE-304A-47EF-A06B9429C37A}"/>
              </a:ext>
            </a:extLst>
          </p:cNvPr>
          <p:cNvPicPr>
            <a:picLocks noChangeAspect="1"/>
          </p:cNvPicPr>
          <p:nvPr/>
        </p:nvPicPr>
        <p:blipFill>
          <a:blip r:embed="rId5"/>
          <a:stretch>
            <a:fillRect/>
          </a:stretch>
        </p:blipFill>
        <p:spPr>
          <a:xfrm>
            <a:off x="7168574" y="3148019"/>
            <a:ext cx="277976" cy="181754"/>
          </a:xfrm>
          <a:prstGeom prst="rect">
            <a:avLst/>
          </a:prstGeom>
        </p:spPr>
      </p:pic>
      <p:pic>
        <p:nvPicPr>
          <p:cNvPr id="9" name="Picture 8" descr="A white background with black and white clouds&#10;&#10;Description automatically generated with medium confidence">
            <a:extLst>
              <a:ext uri="{FF2B5EF4-FFF2-40B4-BE49-F238E27FC236}">
                <a16:creationId xmlns:a16="http://schemas.microsoft.com/office/drawing/2014/main" id="{475DC940-EB98-5BB3-DA61-A555B17210AF}"/>
              </a:ext>
            </a:extLst>
          </p:cNvPr>
          <p:cNvPicPr>
            <a:picLocks noChangeAspect="1"/>
          </p:cNvPicPr>
          <p:nvPr/>
        </p:nvPicPr>
        <p:blipFill>
          <a:blip r:embed="rId6"/>
          <a:stretch>
            <a:fillRect/>
          </a:stretch>
        </p:blipFill>
        <p:spPr>
          <a:xfrm>
            <a:off x="3834880" y="2218111"/>
            <a:ext cx="512111" cy="311283"/>
          </a:xfrm>
          <a:prstGeom prst="rect">
            <a:avLst/>
          </a:prstGeom>
        </p:spPr>
      </p:pic>
      <p:pic>
        <p:nvPicPr>
          <p:cNvPr id="10" name="Picture 9">
            <a:extLst>
              <a:ext uri="{FF2B5EF4-FFF2-40B4-BE49-F238E27FC236}">
                <a16:creationId xmlns:a16="http://schemas.microsoft.com/office/drawing/2014/main" id="{75955C94-FBA9-35AC-926D-B751B861D62E}"/>
              </a:ext>
            </a:extLst>
          </p:cNvPr>
          <p:cNvPicPr>
            <a:picLocks noChangeAspect="1"/>
          </p:cNvPicPr>
          <p:nvPr/>
        </p:nvPicPr>
        <p:blipFill rotWithShape="1">
          <a:blip r:embed="rId4"/>
          <a:srcRect b="26355"/>
          <a:stretch/>
        </p:blipFill>
        <p:spPr>
          <a:xfrm>
            <a:off x="7501182" y="3900487"/>
            <a:ext cx="253456" cy="159778"/>
          </a:xfrm>
          <a:prstGeom prst="rect">
            <a:avLst/>
          </a:prstGeom>
        </p:spPr>
      </p:pic>
      <p:pic>
        <p:nvPicPr>
          <p:cNvPr id="11" name="Picture 10">
            <a:extLst>
              <a:ext uri="{FF2B5EF4-FFF2-40B4-BE49-F238E27FC236}">
                <a16:creationId xmlns:a16="http://schemas.microsoft.com/office/drawing/2014/main" id="{DE949223-F2F5-64CA-4134-86B543027B37}"/>
              </a:ext>
            </a:extLst>
          </p:cNvPr>
          <p:cNvPicPr>
            <a:picLocks noChangeAspect="1"/>
          </p:cNvPicPr>
          <p:nvPr/>
        </p:nvPicPr>
        <p:blipFill rotWithShape="1">
          <a:blip r:embed="rId4"/>
          <a:srcRect b="26355"/>
          <a:stretch/>
        </p:blipFill>
        <p:spPr>
          <a:xfrm>
            <a:off x="7498774" y="5112967"/>
            <a:ext cx="253456" cy="197876"/>
          </a:xfrm>
          <a:prstGeom prst="rect">
            <a:avLst/>
          </a:prstGeom>
        </p:spPr>
      </p:pic>
      <p:pic>
        <p:nvPicPr>
          <p:cNvPr id="12" name="Picture 11">
            <a:extLst>
              <a:ext uri="{FF2B5EF4-FFF2-40B4-BE49-F238E27FC236}">
                <a16:creationId xmlns:a16="http://schemas.microsoft.com/office/drawing/2014/main" id="{1EE4CBFE-451E-3FAD-995C-403BE08DD7F0}"/>
              </a:ext>
            </a:extLst>
          </p:cNvPr>
          <p:cNvPicPr>
            <a:picLocks noChangeAspect="1"/>
          </p:cNvPicPr>
          <p:nvPr/>
        </p:nvPicPr>
        <p:blipFill>
          <a:blip r:embed="rId5"/>
          <a:stretch>
            <a:fillRect/>
          </a:stretch>
        </p:blipFill>
        <p:spPr>
          <a:xfrm>
            <a:off x="7168574" y="4429077"/>
            <a:ext cx="277976" cy="181754"/>
          </a:xfrm>
          <a:prstGeom prst="rect">
            <a:avLst/>
          </a:prstGeom>
        </p:spPr>
      </p:pic>
      <p:pic>
        <p:nvPicPr>
          <p:cNvPr id="13" name="Picture 12">
            <a:extLst>
              <a:ext uri="{FF2B5EF4-FFF2-40B4-BE49-F238E27FC236}">
                <a16:creationId xmlns:a16="http://schemas.microsoft.com/office/drawing/2014/main" id="{5291FC2E-07C3-3A8F-B742-D7CEF4B7FDBD}"/>
              </a:ext>
            </a:extLst>
          </p:cNvPr>
          <p:cNvPicPr>
            <a:picLocks noChangeAspect="1"/>
          </p:cNvPicPr>
          <p:nvPr/>
        </p:nvPicPr>
        <p:blipFill>
          <a:blip r:embed="rId5"/>
          <a:stretch>
            <a:fillRect/>
          </a:stretch>
        </p:blipFill>
        <p:spPr>
          <a:xfrm>
            <a:off x="7168574" y="5655594"/>
            <a:ext cx="277976" cy="181754"/>
          </a:xfrm>
          <a:prstGeom prst="rect">
            <a:avLst/>
          </a:prstGeom>
        </p:spPr>
      </p:pic>
      <p:pic>
        <p:nvPicPr>
          <p:cNvPr id="14" name="Picture 13" descr="A white background with black and white clouds&#10;&#10;Description automatically generated with medium confidence">
            <a:extLst>
              <a:ext uri="{FF2B5EF4-FFF2-40B4-BE49-F238E27FC236}">
                <a16:creationId xmlns:a16="http://schemas.microsoft.com/office/drawing/2014/main" id="{E2ECB64B-0DE2-2E42-73FE-10292B037DBF}"/>
              </a:ext>
            </a:extLst>
          </p:cNvPr>
          <p:cNvPicPr>
            <a:picLocks noChangeAspect="1"/>
          </p:cNvPicPr>
          <p:nvPr/>
        </p:nvPicPr>
        <p:blipFill>
          <a:blip r:embed="rId6"/>
          <a:stretch>
            <a:fillRect/>
          </a:stretch>
        </p:blipFill>
        <p:spPr>
          <a:xfrm>
            <a:off x="876101" y="2170236"/>
            <a:ext cx="410921" cy="311283"/>
          </a:xfrm>
          <a:prstGeom prst="rect">
            <a:avLst/>
          </a:prstGeom>
        </p:spPr>
      </p:pic>
      <p:sp>
        <p:nvSpPr>
          <p:cNvPr id="3" name="Rounded Rectangle 2">
            <a:extLst>
              <a:ext uri="{FF2B5EF4-FFF2-40B4-BE49-F238E27FC236}">
                <a16:creationId xmlns:a16="http://schemas.microsoft.com/office/drawing/2014/main" id="{A9FE3891-79DB-AD69-7B94-1F6BED3AC29D}"/>
              </a:ext>
            </a:extLst>
          </p:cNvPr>
          <p:cNvSpPr/>
          <p:nvPr/>
        </p:nvSpPr>
        <p:spPr>
          <a:xfrm>
            <a:off x="3559810" y="1854811"/>
            <a:ext cx="2760779" cy="4232084"/>
          </a:xfrm>
          <a:prstGeom prst="roundRect">
            <a:avLst>
              <a:gd name="adj" fmla="val 9774"/>
            </a:avLst>
          </a:prstGeom>
          <a:noFill/>
          <a:ln w="635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C326542-ACA9-BCD6-2F82-42728C2F046E}"/>
              </a:ext>
            </a:extLst>
          </p:cNvPr>
          <p:cNvSpPr>
            <a:spLocks noGrp="1"/>
          </p:cNvSpPr>
          <p:nvPr>
            <p:ph type="sldNum" sz="quarter" idx="12"/>
          </p:nvPr>
        </p:nvSpPr>
        <p:spPr/>
        <p:txBody>
          <a:bodyPr/>
          <a:lstStyle/>
          <a:p>
            <a:fld id="{7B8E230A-344C-314A-99D7-8592764412A6}" type="slidenum">
              <a:rPr lang="en-US" smtClean="0"/>
              <a:t>18</a:t>
            </a:fld>
            <a:endParaRPr lang="en-US"/>
          </a:p>
        </p:txBody>
      </p:sp>
    </p:spTree>
    <p:extLst>
      <p:ext uri="{BB962C8B-B14F-4D97-AF65-F5344CB8AC3E}">
        <p14:creationId xmlns:p14="http://schemas.microsoft.com/office/powerpoint/2010/main" val="340303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B5A9B3-C128-EDD2-A99E-99A671D2BF7B}"/>
              </a:ext>
            </a:extLst>
          </p:cNvPr>
          <p:cNvPicPr>
            <a:picLocks noChangeAspect="1"/>
          </p:cNvPicPr>
          <p:nvPr/>
        </p:nvPicPr>
        <p:blipFill>
          <a:blip r:embed="rId3"/>
          <a:stretch>
            <a:fillRect/>
          </a:stretch>
        </p:blipFill>
        <p:spPr>
          <a:xfrm>
            <a:off x="3064486" y="2172723"/>
            <a:ext cx="6063028" cy="4152456"/>
          </a:xfrm>
          <a:prstGeom prst="rect">
            <a:avLst/>
          </a:prstGeom>
        </p:spPr>
      </p:pic>
      <p:sp>
        <p:nvSpPr>
          <p:cNvPr id="2" name="Title 1">
            <a:extLst>
              <a:ext uri="{FF2B5EF4-FFF2-40B4-BE49-F238E27FC236}">
                <a16:creationId xmlns:a16="http://schemas.microsoft.com/office/drawing/2014/main" id="{4247D91C-A2E3-2896-2CF3-D6866D5F7232}"/>
              </a:ext>
            </a:extLst>
          </p:cNvPr>
          <p:cNvSpPr>
            <a:spLocks noGrp="1"/>
          </p:cNvSpPr>
          <p:nvPr>
            <p:ph type="title"/>
          </p:nvPr>
        </p:nvSpPr>
        <p:spPr/>
        <p:txBody>
          <a:bodyPr/>
          <a:lstStyle/>
          <a:p>
            <a:r>
              <a:rPr lang="en-US" dirty="0"/>
              <a:t>GNN Batch Generation </a:t>
            </a:r>
          </a:p>
        </p:txBody>
      </p:sp>
      <p:sp>
        <p:nvSpPr>
          <p:cNvPr id="3" name="Content Placeholder 2">
            <a:extLst>
              <a:ext uri="{FF2B5EF4-FFF2-40B4-BE49-F238E27FC236}">
                <a16:creationId xmlns:a16="http://schemas.microsoft.com/office/drawing/2014/main" id="{057C60B5-8418-D856-AB41-5D358C7C41BE}"/>
              </a:ext>
            </a:extLst>
          </p:cNvPr>
          <p:cNvSpPr>
            <a:spLocks noGrp="1"/>
          </p:cNvSpPr>
          <p:nvPr>
            <p:ph idx="1"/>
          </p:nvPr>
        </p:nvSpPr>
        <p:spPr/>
        <p:txBody>
          <a:bodyPr>
            <a:normAutofit/>
          </a:bodyPr>
          <a:lstStyle/>
          <a:p>
            <a:pPr marL="0" indent="0">
              <a:buNone/>
            </a:pPr>
            <a:r>
              <a:rPr lang="en-US" sz="3200" dirty="0"/>
              <a:t>Mini-batch Neighborhood Sampling</a:t>
            </a:r>
          </a:p>
        </p:txBody>
      </p:sp>
      <p:sp>
        <p:nvSpPr>
          <p:cNvPr id="8" name="Title 1">
            <a:extLst>
              <a:ext uri="{FF2B5EF4-FFF2-40B4-BE49-F238E27FC236}">
                <a16:creationId xmlns:a16="http://schemas.microsoft.com/office/drawing/2014/main" id="{6675D2C8-3D70-FF05-76F7-1D8797971F8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Title 1">
            <a:extLst>
              <a:ext uri="{FF2B5EF4-FFF2-40B4-BE49-F238E27FC236}">
                <a16:creationId xmlns:a16="http://schemas.microsoft.com/office/drawing/2014/main" id="{B26E49FC-D6C0-B74D-E4AC-38C92FB0B42D}"/>
              </a:ext>
            </a:extLst>
          </p:cNvPr>
          <p:cNvSpPr txBox="1">
            <a:spLocks/>
          </p:cNvSpPr>
          <p:nvPr/>
        </p:nvSpPr>
        <p:spPr>
          <a:xfrm>
            <a:off x="1143000" y="669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2" name="TextBox 11">
            <a:extLst>
              <a:ext uri="{FF2B5EF4-FFF2-40B4-BE49-F238E27FC236}">
                <a16:creationId xmlns:a16="http://schemas.microsoft.com/office/drawing/2014/main" id="{A28D3DD6-000D-C8AB-B586-0ED678A47C56}"/>
              </a:ext>
            </a:extLst>
          </p:cNvPr>
          <p:cNvSpPr txBox="1"/>
          <p:nvPr/>
        </p:nvSpPr>
        <p:spPr>
          <a:xfrm>
            <a:off x="4591375" y="6297288"/>
            <a:ext cx="3314049"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ByteGNN</a:t>
            </a:r>
            <a:r>
              <a:rPr lang="en-US" dirty="0">
                <a:solidFill>
                  <a:schemeClr val="tx1">
                    <a:lumMod val="50000"/>
                    <a:lumOff val="50000"/>
                  </a:schemeClr>
                </a:solidFill>
              </a:rPr>
              <a:t> [VLDB’22]</a:t>
            </a:r>
          </a:p>
        </p:txBody>
      </p:sp>
      <p:cxnSp>
        <p:nvCxnSpPr>
          <p:cNvPr id="14" name="Straight Arrow Connector 13">
            <a:extLst>
              <a:ext uri="{FF2B5EF4-FFF2-40B4-BE49-F238E27FC236}">
                <a16:creationId xmlns:a16="http://schemas.microsoft.com/office/drawing/2014/main" id="{3CDB0A2E-1B44-FAA1-B78E-D046E9B3A1EE}"/>
              </a:ext>
            </a:extLst>
          </p:cNvPr>
          <p:cNvCxnSpPr/>
          <p:nvPr/>
        </p:nvCxnSpPr>
        <p:spPr>
          <a:xfrm flipV="1">
            <a:off x="2834640" y="5068466"/>
            <a:ext cx="804672" cy="64008"/>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A076BF6-0F8B-03B6-06EA-3EEC930C65C0}"/>
              </a:ext>
            </a:extLst>
          </p:cNvPr>
          <p:cNvCxnSpPr>
            <a:cxnSpLocks/>
          </p:cNvCxnSpPr>
          <p:nvPr/>
        </p:nvCxnSpPr>
        <p:spPr>
          <a:xfrm>
            <a:off x="2834640" y="5233058"/>
            <a:ext cx="1783080" cy="13716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030D19F-520C-427C-1F33-F24BD3C393C6}"/>
              </a:ext>
            </a:extLst>
          </p:cNvPr>
          <p:cNvSpPr txBox="1"/>
          <p:nvPr/>
        </p:nvSpPr>
        <p:spPr>
          <a:xfrm>
            <a:off x="1504276" y="5000886"/>
            <a:ext cx="1330364" cy="369332"/>
          </a:xfrm>
          <a:prstGeom prst="rect">
            <a:avLst/>
          </a:prstGeom>
          <a:noFill/>
        </p:spPr>
        <p:txBody>
          <a:bodyPr wrap="none" rtlCol="0">
            <a:spAutoFit/>
          </a:bodyPr>
          <a:lstStyle/>
          <a:p>
            <a:r>
              <a:rPr lang="en-US" dirty="0">
                <a:solidFill>
                  <a:srgbClr val="C00000"/>
                </a:solidFill>
              </a:rPr>
              <a:t>Seed vertex</a:t>
            </a:r>
          </a:p>
        </p:txBody>
      </p:sp>
      <p:sp>
        <p:nvSpPr>
          <p:cNvPr id="19" name="Down Arrow 18">
            <a:extLst>
              <a:ext uri="{FF2B5EF4-FFF2-40B4-BE49-F238E27FC236}">
                <a16:creationId xmlns:a16="http://schemas.microsoft.com/office/drawing/2014/main" id="{A413C9C3-A276-FCB8-873A-F1E2EE795EA0}"/>
              </a:ext>
            </a:extLst>
          </p:cNvPr>
          <p:cNvSpPr/>
          <p:nvPr/>
        </p:nvSpPr>
        <p:spPr>
          <a:xfrm>
            <a:off x="7644384" y="2052398"/>
            <a:ext cx="320040" cy="240649"/>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307FC0A-0F86-841D-C5F1-25D0DEA5AB80}"/>
              </a:ext>
            </a:extLst>
          </p:cNvPr>
          <p:cNvSpPr txBox="1"/>
          <p:nvPr/>
        </p:nvSpPr>
        <p:spPr>
          <a:xfrm>
            <a:off x="7143806" y="1310377"/>
            <a:ext cx="1321196" cy="646331"/>
          </a:xfrm>
          <a:prstGeom prst="rect">
            <a:avLst/>
          </a:prstGeom>
          <a:noFill/>
        </p:spPr>
        <p:txBody>
          <a:bodyPr wrap="none" rtlCol="0">
            <a:spAutoFit/>
          </a:bodyPr>
          <a:lstStyle/>
          <a:p>
            <a:r>
              <a:rPr lang="en-US" dirty="0">
                <a:solidFill>
                  <a:srgbClr val="C00000"/>
                </a:solidFill>
              </a:rPr>
              <a:t>Sample D</a:t>
            </a:r>
            <a:r>
              <a:rPr lang="en-US" baseline="-25000" dirty="0">
                <a:solidFill>
                  <a:srgbClr val="C00000"/>
                </a:solidFill>
              </a:rPr>
              <a:t>1</a:t>
            </a:r>
            <a:r>
              <a:rPr lang="en-US" dirty="0">
                <a:solidFill>
                  <a:srgbClr val="C00000"/>
                </a:solidFill>
              </a:rPr>
              <a:t> </a:t>
            </a:r>
          </a:p>
          <a:p>
            <a:r>
              <a:rPr lang="en-US" dirty="0">
                <a:solidFill>
                  <a:srgbClr val="C00000"/>
                </a:solidFill>
              </a:rPr>
              <a:t>neighbors</a:t>
            </a:r>
          </a:p>
        </p:txBody>
      </p:sp>
      <p:sp>
        <p:nvSpPr>
          <p:cNvPr id="21" name="Down Arrow 20">
            <a:extLst>
              <a:ext uri="{FF2B5EF4-FFF2-40B4-BE49-F238E27FC236}">
                <a16:creationId xmlns:a16="http://schemas.microsoft.com/office/drawing/2014/main" id="{21A438C4-A214-70CF-AB83-9BF62C0DBA7C}"/>
              </a:ext>
            </a:extLst>
          </p:cNvPr>
          <p:cNvSpPr/>
          <p:nvPr/>
        </p:nvSpPr>
        <p:spPr>
          <a:xfrm>
            <a:off x="8548199" y="1894489"/>
            <a:ext cx="320040" cy="240649"/>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89A468-6394-429E-B66B-DB3779B42A62}"/>
              </a:ext>
            </a:extLst>
          </p:cNvPr>
          <p:cNvSpPr txBox="1"/>
          <p:nvPr/>
        </p:nvSpPr>
        <p:spPr>
          <a:xfrm>
            <a:off x="8375476" y="1195279"/>
            <a:ext cx="1321196" cy="646331"/>
          </a:xfrm>
          <a:prstGeom prst="rect">
            <a:avLst/>
          </a:prstGeom>
          <a:noFill/>
        </p:spPr>
        <p:txBody>
          <a:bodyPr wrap="none" rtlCol="0">
            <a:spAutoFit/>
          </a:bodyPr>
          <a:lstStyle/>
          <a:p>
            <a:r>
              <a:rPr lang="en-US" dirty="0">
                <a:solidFill>
                  <a:srgbClr val="C00000"/>
                </a:solidFill>
              </a:rPr>
              <a:t>Sample D</a:t>
            </a:r>
            <a:r>
              <a:rPr lang="en-US" baseline="-25000" dirty="0">
                <a:solidFill>
                  <a:srgbClr val="C00000"/>
                </a:solidFill>
              </a:rPr>
              <a:t>2</a:t>
            </a:r>
            <a:r>
              <a:rPr lang="en-US" dirty="0">
                <a:solidFill>
                  <a:srgbClr val="C00000"/>
                </a:solidFill>
              </a:rPr>
              <a:t> </a:t>
            </a:r>
          </a:p>
          <a:p>
            <a:r>
              <a:rPr lang="en-US" dirty="0">
                <a:solidFill>
                  <a:srgbClr val="C00000"/>
                </a:solidFill>
              </a:rPr>
              <a:t>neighbors</a:t>
            </a:r>
          </a:p>
        </p:txBody>
      </p:sp>
      <p:sp>
        <p:nvSpPr>
          <p:cNvPr id="23" name="TextBox 22">
            <a:extLst>
              <a:ext uri="{FF2B5EF4-FFF2-40B4-BE49-F238E27FC236}">
                <a16:creationId xmlns:a16="http://schemas.microsoft.com/office/drawing/2014/main" id="{C3C34F85-2958-D5F3-9165-B314F317A04D}"/>
              </a:ext>
            </a:extLst>
          </p:cNvPr>
          <p:cNvSpPr txBox="1"/>
          <p:nvPr/>
        </p:nvSpPr>
        <p:spPr>
          <a:xfrm>
            <a:off x="7070439" y="288440"/>
            <a:ext cx="4039632" cy="707886"/>
          </a:xfrm>
          <a:prstGeom prst="rect">
            <a:avLst/>
          </a:prstGeom>
          <a:noFill/>
        </p:spPr>
        <p:txBody>
          <a:bodyPr wrap="none" rtlCol="0">
            <a:spAutoFit/>
          </a:bodyPr>
          <a:lstStyle/>
          <a:p>
            <a:pPr marL="342900" indent="-342900">
              <a:buFont typeface="Wingdings" pitchFamily="2" charset="2"/>
              <a:buChar char="ü"/>
            </a:pPr>
            <a:r>
              <a:rPr lang="en-US" sz="2000" dirty="0">
                <a:solidFill>
                  <a:srgbClr val="C00000"/>
                </a:solidFill>
              </a:rPr>
              <a:t>From </a:t>
            </a:r>
            <a:r>
              <a:rPr lang="en-US" sz="2000" dirty="0" err="1">
                <a:solidFill>
                  <a:srgbClr val="C00000"/>
                </a:solidFill>
              </a:rPr>
              <a:t>ByteGNN</a:t>
            </a:r>
            <a:r>
              <a:rPr lang="en-US" sz="2000" dirty="0">
                <a:solidFill>
                  <a:srgbClr val="C00000"/>
                </a:solidFill>
              </a:rPr>
              <a:t>:</a:t>
            </a:r>
          </a:p>
          <a:p>
            <a:r>
              <a:rPr lang="en-US" sz="2000" dirty="0">
                <a:solidFill>
                  <a:srgbClr val="C00000"/>
                </a:solidFill>
              </a:rPr>
              <a:t>       D</a:t>
            </a:r>
            <a:r>
              <a:rPr lang="en-US" sz="2000" baseline="-25000" dirty="0">
                <a:solidFill>
                  <a:srgbClr val="C00000"/>
                </a:solidFill>
              </a:rPr>
              <a:t>1</a:t>
            </a:r>
            <a:r>
              <a:rPr lang="en-US" sz="2000" dirty="0">
                <a:solidFill>
                  <a:srgbClr val="C00000"/>
                </a:solidFill>
              </a:rPr>
              <a:t> = 25, D</a:t>
            </a:r>
            <a:r>
              <a:rPr lang="en-US" sz="2000" baseline="-25000" dirty="0">
                <a:solidFill>
                  <a:srgbClr val="C00000"/>
                </a:solidFill>
              </a:rPr>
              <a:t>2</a:t>
            </a:r>
            <a:r>
              <a:rPr lang="en-US" sz="2000" dirty="0">
                <a:solidFill>
                  <a:srgbClr val="C00000"/>
                </a:solidFill>
              </a:rPr>
              <a:t> = 10 is good enough.</a:t>
            </a:r>
          </a:p>
        </p:txBody>
      </p:sp>
      <p:sp>
        <p:nvSpPr>
          <p:cNvPr id="4" name="Slide Number Placeholder 3">
            <a:extLst>
              <a:ext uri="{FF2B5EF4-FFF2-40B4-BE49-F238E27FC236}">
                <a16:creationId xmlns:a16="http://schemas.microsoft.com/office/drawing/2014/main" id="{1192C648-25F0-0A00-7733-27B1D954BBBC}"/>
              </a:ext>
            </a:extLst>
          </p:cNvPr>
          <p:cNvSpPr>
            <a:spLocks noGrp="1"/>
          </p:cNvSpPr>
          <p:nvPr>
            <p:ph type="sldNum" sz="quarter" idx="12"/>
          </p:nvPr>
        </p:nvSpPr>
        <p:spPr/>
        <p:txBody>
          <a:bodyPr/>
          <a:lstStyle/>
          <a:p>
            <a:fld id="{7B8E230A-344C-314A-99D7-8592764412A6}" type="slidenum">
              <a:rPr lang="en-US" smtClean="0"/>
              <a:t>19</a:t>
            </a:fld>
            <a:endParaRPr lang="en-US"/>
          </a:p>
        </p:txBody>
      </p:sp>
    </p:spTree>
    <p:extLst>
      <p:ext uri="{BB962C8B-B14F-4D97-AF65-F5344CB8AC3E}">
        <p14:creationId xmlns:p14="http://schemas.microsoft.com/office/powerpoint/2010/main" val="7918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21" grpId="0" animBg="1"/>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73" y="385846"/>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Tutorial Outline</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506505"/>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sp>
        <p:nvSpPr>
          <p:cNvPr id="11" name="Content Placeholder 2">
            <a:extLst>
              <a:ext uri="{FF2B5EF4-FFF2-40B4-BE49-F238E27FC236}">
                <a16:creationId xmlns:a16="http://schemas.microsoft.com/office/drawing/2014/main" id="{B3175E88-1E18-5F0A-7179-945896C5F77E}"/>
              </a:ext>
            </a:extLst>
          </p:cNvPr>
          <p:cNvSpPr txBox="1">
            <a:spLocks/>
          </p:cNvSpPr>
          <p:nvPr/>
        </p:nvSpPr>
        <p:spPr>
          <a:xfrm>
            <a:off x="703422" y="1773074"/>
            <a:ext cx="8515350" cy="1921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mj-lt"/>
              </a:rPr>
              <a:t>Structure Analytics (2 </a:t>
            </a:r>
            <a:r>
              <a:rPr lang="en-US" altLang="zh-CN" sz="3200" dirty="0" err="1">
                <a:latin typeface="+mj-lt"/>
              </a:rPr>
              <a:t>hrs</a:t>
            </a:r>
            <a:r>
              <a:rPr lang="en-US" altLang="zh-CN" sz="3200" dirty="0">
                <a:latin typeface="+mj-lt"/>
              </a:rPr>
              <a:t>)</a:t>
            </a:r>
          </a:p>
          <a:p>
            <a:r>
              <a:rPr lang="en-US" altLang="zh-CN" sz="3200" dirty="0">
                <a:latin typeface="+mj-lt"/>
              </a:rPr>
              <a:t>Graph Neural Networks (1.5 </a:t>
            </a:r>
            <a:r>
              <a:rPr lang="en-US" altLang="zh-CN" sz="3200" dirty="0" err="1">
                <a:latin typeface="+mj-lt"/>
              </a:rPr>
              <a:t>hrs</a:t>
            </a:r>
            <a:r>
              <a:rPr lang="en-US" altLang="zh-CN" sz="3200" dirty="0">
                <a:latin typeface="+mj-lt"/>
              </a:rPr>
              <a:t>)</a:t>
            </a:r>
          </a:p>
        </p:txBody>
      </p:sp>
      <p:pic>
        <p:nvPicPr>
          <p:cNvPr id="5" name="Picture 4">
            <a:extLst>
              <a:ext uri="{FF2B5EF4-FFF2-40B4-BE49-F238E27FC236}">
                <a16:creationId xmlns:a16="http://schemas.microsoft.com/office/drawing/2014/main" id="{8FEEDA15-D591-718B-887F-518A831FA6AD}"/>
              </a:ext>
            </a:extLst>
          </p:cNvPr>
          <p:cNvPicPr>
            <a:picLocks noChangeAspect="1"/>
          </p:cNvPicPr>
          <p:nvPr/>
        </p:nvPicPr>
        <p:blipFill>
          <a:blip r:embed="rId3"/>
          <a:stretch>
            <a:fillRect/>
          </a:stretch>
        </p:blipFill>
        <p:spPr>
          <a:xfrm>
            <a:off x="566973" y="4158550"/>
            <a:ext cx="11058054" cy="2027948"/>
          </a:xfrm>
          <a:prstGeom prst="rect">
            <a:avLst/>
          </a:prstGeom>
        </p:spPr>
      </p:pic>
      <p:sp>
        <p:nvSpPr>
          <p:cNvPr id="3" name="TextBox 2">
            <a:extLst>
              <a:ext uri="{FF2B5EF4-FFF2-40B4-BE49-F238E27FC236}">
                <a16:creationId xmlns:a16="http://schemas.microsoft.com/office/drawing/2014/main" id="{CF08E6E2-0CAB-A040-A942-0B0CBBEE2FAE}"/>
              </a:ext>
            </a:extLst>
          </p:cNvPr>
          <p:cNvSpPr txBox="1"/>
          <p:nvPr/>
        </p:nvSpPr>
        <p:spPr>
          <a:xfrm>
            <a:off x="5580555" y="1732777"/>
            <a:ext cx="5502018" cy="584775"/>
          </a:xfrm>
          <a:prstGeom prst="rect">
            <a:avLst/>
          </a:prstGeom>
          <a:noFill/>
        </p:spPr>
        <p:txBody>
          <a:bodyPr wrap="square">
            <a:spAutoFit/>
          </a:bodyPr>
          <a:lstStyle/>
          <a:p>
            <a:pPr algn="ctr"/>
            <a:r>
              <a:rPr lang="en-US" sz="3200" dirty="0">
                <a:solidFill>
                  <a:srgbClr val="EF3E42"/>
                </a:solidFill>
              </a:rPr>
              <a:t>Subgraph Mining &amp; Querying</a:t>
            </a:r>
          </a:p>
        </p:txBody>
      </p:sp>
      <p:sp>
        <p:nvSpPr>
          <p:cNvPr id="4" name="TextBox 3">
            <a:extLst>
              <a:ext uri="{FF2B5EF4-FFF2-40B4-BE49-F238E27FC236}">
                <a16:creationId xmlns:a16="http://schemas.microsoft.com/office/drawing/2014/main" id="{B1C132F4-1C07-5E3D-0280-EE1E8D21C23A}"/>
              </a:ext>
            </a:extLst>
          </p:cNvPr>
          <p:cNvSpPr txBox="1"/>
          <p:nvPr/>
        </p:nvSpPr>
        <p:spPr>
          <a:xfrm>
            <a:off x="6039362" y="2292888"/>
            <a:ext cx="5449216" cy="584775"/>
          </a:xfrm>
          <a:prstGeom prst="rect">
            <a:avLst/>
          </a:prstGeom>
          <a:noFill/>
        </p:spPr>
        <p:txBody>
          <a:bodyPr wrap="square">
            <a:spAutoFit/>
          </a:bodyPr>
          <a:lstStyle/>
          <a:p>
            <a:pPr algn="ctr"/>
            <a:r>
              <a:rPr lang="en-US" sz="3200" dirty="0">
                <a:solidFill>
                  <a:srgbClr val="EF3E42"/>
                </a:solidFill>
              </a:rPr>
              <a:t>Graph Deep Learning</a:t>
            </a:r>
          </a:p>
        </p:txBody>
      </p:sp>
      <p:cxnSp>
        <p:nvCxnSpPr>
          <p:cNvPr id="10" name="Straight Connector 9">
            <a:extLst>
              <a:ext uri="{FF2B5EF4-FFF2-40B4-BE49-F238E27FC236}">
                <a16:creationId xmlns:a16="http://schemas.microsoft.com/office/drawing/2014/main" id="{68F4EEBE-8649-F260-7654-2F46715E329E}"/>
              </a:ext>
            </a:extLst>
          </p:cNvPr>
          <p:cNvCxnSpPr/>
          <p:nvPr/>
        </p:nvCxnSpPr>
        <p:spPr>
          <a:xfrm>
            <a:off x="5175964" y="2033708"/>
            <a:ext cx="555171"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8669353-1C33-25B8-515E-4CEDABBF01AA}"/>
              </a:ext>
            </a:extLst>
          </p:cNvPr>
          <p:cNvCxnSpPr/>
          <p:nvPr/>
        </p:nvCxnSpPr>
        <p:spPr>
          <a:xfrm>
            <a:off x="6200595" y="2585213"/>
            <a:ext cx="555171"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8" name="Rounded Rectangle 7">
            <a:extLst>
              <a:ext uri="{FF2B5EF4-FFF2-40B4-BE49-F238E27FC236}">
                <a16:creationId xmlns:a16="http://schemas.microsoft.com/office/drawing/2014/main" id="{50E9ADA6-C0E5-8403-6212-D9C5CDEE1E21}"/>
              </a:ext>
            </a:extLst>
          </p:cNvPr>
          <p:cNvSpPr/>
          <p:nvPr/>
        </p:nvSpPr>
        <p:spPr>
          <a:xfrm rot="20838826">
            <a:off x="1958784" y="3498125"/>
            <a:ext cx="5725454" cy="764419"/>
          </a:xfrm>
          <a:prstGeom prst="roundRect">
            <a:avLst/>
          </a:prstGeom>
          <a:solidFill>
            <a:srgbClr val="EF3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From the </a:t>
            </a:r>
            <a:r>
              <a:rPr lang="en-US" sz="2800" b="1" dirty="0"/>
              <a:t>Systems</a:t>
            </a:r>
            <a:r>
              <a:rPr lang="en-US" sz="2800" dirty="0"/>
              <a:t> Perspective!</a:t>
            </a:r>
          </a:p>
        </p:txBody>
      </p:sp>
    </p:spTree>
    <p:extLst>
      <p:ext uri="{BB962C8B-B14F-4D97-AF65-F5344CB8AC3E}">
        <p14:creationId xmlns:p14="http://schemas.microsoft.com/office/powerpoint/2010/main" val="5161109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F14F-8B09-57F9-3396-D74F8A9B2139}"/>
              </a:ext>
            </a:extLst>
          </p:cNvPr>
          <p:cNvSpPr>
            <a:spLocks noGrp="1"/>
          </p:cNvSpPr>
          <p:nvPr>
            <p:ph type="title"/>
          </p:nvPr>
        </p:nvSpPr>
        <p:spPr/>
        <p:txBody>
          <a:bodyPr/>
          <a:lstStyle/>
          <a:p>
            <a:r>
              <a:rPr lang="en-US" dirty="0"/>
              <a:t>GNN Batch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99ADF-AA58-B0D2-3545-D73C8E61B4CD}"/>
                  </a:ext>
                </a:extLst>
              </p:cNvPr>
              <p:cNvSpPr>
                <a:spLocks noGrp="1"/>
              </p:cNvSpPr>
              <p:nvPr>
                <p:ph idx="1"/>
              </p:nvPr>
            </p:nvSpPr>
            <p:spPr>
              <a:xfrm>
                <a:off x="838199" y="1825625"/>
                <a:ext cx="10887635" cy="4763434"/>
              </a:xfrm>
            </p:spPr>
            <p:txBody>
              <a:bodyPr>
                <a:normAutofit/>
              </a:bodyPr>
              <a:lstStyle/>
              <a:p>
                <a:pPr marL="0" indent="0">
                  <a:buNone/>
                </a:pPr>
                <a:r>
                  <a:rPr lang="en-US" sz="3200" dirty="0"/>
                  <a:t>Caching </a:t>
                </a:r>
                <a:r>
                  <a:rPr lang="en-US" sz="3200" dirty="0">
                    <a:solidFill>
                      <a:srgbClr val="C00000"/>
                    </a:solidFill>
                  </a:rPr>
                  <a:t>important</a:t>
                </a:r>
                <a:r>
                  <a:rPr lang="en-US" sz="3200" dirty="0"/>
                  <a:t> vertices [</a:t>
                </a:r>
                <a:r>
                  <a:rPr lang="en-US" sz="3200" dirty="0" err="1">
                    <a:solidFill>
                      <a:schemeClr val="accent2"/>
                    </a:solidFill>
                  </a:rPr>
                  <a:t>AliGraph</a:t>
                </a:r>
                <a:r>
                  <a:rPr lang="en-US" sz="3200" dirty="0">
                    <a:solidFill>
                      <a:schemeClr val="accent2"/>
                    </a:solidFill>
                  </a:rPr>
                  <a:t>, VLDB’19</a:t>
                </a:r>
                <a:r>
                  <a:rPr lang="en-US" sz="3200" dirty="0"/>
                  <a:t>]</a:t>
                </a:r>
              </a:p>
              <a:p>
                <a:r>
                  <a:rPr lang="en-US" sz="2400" dirty="0"/>
                  <a:t>Intuition: If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 </m:t>
                    </m:r>
                  </m:oMath>
                </a14:m>
                <a:r>
                  <a:rPr lang="en-US" sz="2400" dirty="0"/>
                  <a:t>is frequently accessed, then cache </a:t>
                </a:r>
                <a14:m>
                  <m:oMath xmlns:m="http://schemas.openxmlformats.org/officeDocument/2006/math">
                    <m:r>
                      <a:rPr lang="en-US" sz="2400" b="0" i="1" smtClean="0">
                        <a:latin typeface="Cambria Math" panose="02040503050406030204" pitchFamily="18" charset="0"/>
                      </a:rPr>
                      <m:t>𝑣</m:t>
                    </m:r>
                  </m:oMath>
                </a14:m>
                <a:r>
                  <a:rPr lang="en-US" sz="2400" dirty="0"/>
                  <a:t>’s out-neighbor list</a:t>
                </a:r>
              </a:p>
              <a:p>
                <a:r>
                  <a:rPr lang="en-US" sz="2400" dirty="0"/>
                  <a:t>Visiting cost of other vertices to their neighbors via </a:t>
                </a:r>
                <a14:m>
                  <m:oMath xmlns:m="http://schemas.openxmlformats.org/officeDocument/2006/math">
                    <m:r>
                      <a:rPr lang="en-US" sz="2400" i="1">
                        <a:latin typeface="Cambria Math" panose="02040503050406030204" pitchFamily="18" charset="0"/>
                      </a:rPr>
                      <m:t>𝑣</m:t>
                    </m:r>
                  </m:oMath>
                </a14:m>
                <a:r>
                  <a:rPr lang="en-US" sz="2400" dirty="0"/>
                  <a:t> greatly reduced</a:t>
                </a:r>
              </a:p>
              <a:p>
                <a:pPr marL="0" indent="0">
                  <a:buNone/>
                </a:pPr>
                <a:r>
                  <a:rPr lang="en-US" dirty="0"/>
                  <a:t>	</a:t>
                </a:r>
              </a:p>
              <a:p>
                <a:pPr marL="0" indent="0">
                  <a:buNone/>
                </a:pPr>
                <a:endParaRPr lang="en-US" dirty="0"/>
              </a:p>
              <a:p>
                <a:pPr marL="0" indent="0">
                  <a:buNone/>
                </a:pPr>
                <a:endParaRPr lang="en-US" sz="800" dirty="0"/>
              </a:p>
              <a:p>
                <a:pPr>
                  <a:buFont typeface="Wingdings" pitchFamily="2" charset="2"/>
                  <a:buChar char="ü"/>
                </a:pPr>
                <a:r>
                  <a:rPr lang="en-US" dirty="0"/>
                  <a:t> </a:t>
                </a:r>
                <a:r>
                  <a:rPr lang="en-US" sz="2400" dirty="0"/>
                  <a:t>If </a:t>
                </a:r>
                <a14:m>
                  <m:oMath xmlns:m="http://schemas.openxmlformats.org/officeDocument/2006/math">
                    <m:r>
                      <a:rPr lang="en-US" sz="2400" b="0" i="1" smtClean="0">
                        <a:latin typeface="Cambria Math" panose="02040503050406030204" pitchFamily="18" charset="0"/>
                      </a:rPr>
                      <m:t>𝑣</m:t>
                    </m:r>
                  </m:oMath>
                </a14:m>
                <a:r>
                  <a:rPr lang="en-US" sz="2400" dirty="0"/>
                  <a:t> has a high in-degree and a low out-degree, </a:t>
                </a:r>
                <a14:m>
                  <m:oMath xmlns:m="http://schemas.openxmlformats.org/officeDocument/2006/math">
                    <m:r>
                      <a:rPr lang="en-US" sz="2400" b="0" i="1" smtClean="0">
                        <a:latin typeface="Cambria Math" panose="02040503050406030204" pitchFamily="18" charset="0"/>
                      </a:rPr>
                      <m:t>𝑣</m:t>
                    </m:r>
                  </m:oMath>
                </a14:m>
                <a:r>
                  <a:rPr lang="en-US" sz="2400" dirty="0"/>
                  <a:t> is cached in each partition</a:t>
                </a:r>
              </a:p>
              <a:p>
                <a:pPr>
                  <a:buFont typeface="Wingdings" pitchFamily="2" charset="2"/>
                  <a:buChar char="ü"/>
                </a:pPr>
                <a:r>
                  <a:rPr lang="en-US" sz="2400" dirty="0"/>
                  <a:t> Cached vertices are only a small part of the graph</a:t>
                </a:r>
              </a:p>
              <a:p>
                <a:pPr>
                  <a:buFont typeface="Wingdings" pitchFamily="2" charset="2"/>
                  <a:buChar char="ü"/>
                </a:pPr>
                <a:r>
                  <a:rPr lang="en-US" sz="2400" dirty="0"/>
                  <a:t> Other static caching strategies, such as PageRank, also help</a:t>
                </a:r>
              </a:p>
            </p:txBody>
          </p:sp>
        </mc:Choice>
        <mc:Fallback xmlns="">
          <p:sp>
            <p:nvSpPr>
              <p:cNvPr id="3" name="Content Placeholder 2">
                <a:extLst>
                  <a:ext uri="{FF2B5EF4-FFF2-40B4-BE49-F238E27FC236}">
                    <a16:creationId xmlns:a16="http://schemas.microsoft.com/office/drawing/2014/main" id="{C9C99ADF-AA58-B0D2-3545-D73C8E61B4CD}"/>
                  </a:ext>
                </a:extLst>
              </p:cNvPr>
              <p:cNvSpPr>
                <a:spLocks noGrp="1" noRot="1" noChangeAspect="1" noMove="1" noResize="1" noEditPoints="1" noAdjustHandles="1" noChangeArrowheads="1" noChangeShapeType="1" noTextEdit="1"/>
              </p:cNvSpPr>
              <p:nvPr>
                <p:ph idx="1"/>
              </p:nvPr>
            </p:nvSpPr>
            <p:spPr>
              <a:xfrm>
                <a:off x="838199" y="1825625"/>
                <a:ext cx="10887635" cy="4763434"/>
              </a:xfrm>
              <a:blipFill>
                <a:blip r:embed="rId3"/>
                <a:stretch>
                  <a:fillRect l="-1397" t="-26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62394E9-4C1B-7B20-66A4-BB4EB75AF932}"/>
              </a:ext>
            </a:extLst>
          </p:cNvPr>
          <p:cNvSpPr>
            <a:spLocks noGrp="1"/>
          </p:cNvSpPr>
          <p:nvPr>
            <p:ph type="sldNum" sz="quarter" idx="12"/>
          </p:nvPr>
        </p:nvSpPr>
        <p:spPr/>
        <p:txBody>
          <a:bodyPr/>
          <a:lstStyle/>
          <a:p>
            <a:fld id="{7B8E230A-344C-314A-99D7-8592764412A6}" type="slidenum">
              <a:rPr lang="en-US" smtClean="0"/>
              <a:t>20</a:t>
            </a:fld>
            <a:endParaRPr lang="en-US"/>
          </a:p>
        </p:txBody>
      </p:sp>
      <p:pic>
        <p:nvPicPr>
          <p:cNvPr id="6" name="Picture 5">
            <a:extLst>
              <a:ext uri="{FF2B5EF4-FFF2-40B4-BE49-F238E27FC236}">
                <a16:creationId xmlns:a16="http://schemas.microsoft.com/office/drawing/2014/main" id="{F3BD7E67-FB2D-8635-C6BC-AA18058721D0}"/>
              </a:ext>
            </a:extLst>
          </p:cNvPr>
          <p:cNvPicPr>
            <a:picLocks noChangeAspect="1"/>
          </p:cNvPicPr>
          <p:nvPr/>
        </p:nvPicPr>
        <p:blipFill>
          <a:blip r:embed="rId4"/>
          <a:stretch>
            <a:fillRect/>
          </a:stretch>
        </p:blipFill>
        <p:spPr>
          <a:xfrm>
            <a:off x="4044203" y="3334871"/>
            <a:ext cx="3513044" cy="1131981"/>
          </a:xfrm>
          <a:prstGeom prst="rect">
            <a:avLst/>
          </a:prstGeom>
        </p:spPr>
      </p:pic>
    </p:spTree>
    <p:extLst>
      <p:ext uri="{BB962C8B-B14F-4D97-AF65-F5344CB8AC3E}">
        <p14:creationId xmlns:p14="http://schemas.microsoft.com/office/powerpoint/2010/main" val="45357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52AF-6E39-261B-833C-57EB82E8F6F3}"/>
              </a:ext>
            </a:extLst>
          </p:cNvPr>
          <p:cNvSpPr>
            <a:spLocks noGrp="1"/>
          </p:cNvSpPr>
          <p:nvPr>
            <p:ph type="title"/>
          </p:nvPr>
        </p:nvSpPr>
        <p:spPr/>
        <p:txBody>
          <a:bodyPr/>
          <a:lstStyle/>
          <a:p>
            <a:r>
              <a:rPr lang="en-US" dirty="0"/>
              <a:t>GNN Batch Generation </a:t>
            </a:r>
          </a:p>
        </p:txBody>
      </p:sp>
      <p:sp>
        <p:nvSpPr>
          <p:cNvPr id="3" name="Content Placeholder 2">
            <a:extLst>
              <a:ext uri="{FF2B5EF4-FFF2-40B4-BE49-F238E27FC236}">
                <a16:creationId xmlns:a16="http://schemas.microsoft.com/office/drawing/2014/main" id="{FF3837D0-F7C3-B90E-6712-872B4335D61D}"/>
              </a:ext>
            </a:extLst>
          </p:cNvPr>
          <p:cNvSpPr>
            <a:spLocks noGrp="1"/>
          </p:cNvSpPr>
          <p:nvPr>
            <p:ph idx="1"/>
          </p:nvPr>
        </p:nvSpPr>
        <p:spPr/>
        <p:txBody>
          <a:bodyPr/>
          <a:lstStyle/>
          <a:p>
            <a:pPr marL="0" indent="0">
              <a:buNone/>
            </a:pPr>
            <a:r>
              <a:rPr lang="en-US" sz="3200" dirty="0"/>
              <a:t>What about dynamic caching?</a:t>
            </a:r>
          </a:p>
          <a:p>
            <a:pPr marL="0" indent="0">
              <a:buNone/>
            </a:pPr>
            <a:r>
              <a:rPr lang="en-US" sz="3200" dirty="0"/>
              <a:t>BGL [</a:t>
            </a:r>
            <a:r>
              <a:rPr lang="en-US" sz="3200" dirty="0">
                <a:solidFill>
                  <a:schemeClr val="accent2"/>
                </a:solidFill>
              </a:rPr>
              <a:t>NSDI’23</a:t>
            </a:r>
            <a:r>
              <a:rPr lang="en-US" sz="3200" dirty="0"/>
              <a:t>] applies FIFO policy</a:t>
            </a:r>
          </a:p>
          <a:p>
            <a:endParaRPr lang="en-US" dirty="0"/>
          </a:p>
        </p:txBody>
      </p:sp>
      <p:pic>
        <p:nvPicPr>
          <p:cNvPr id="4" name="Picture 3">
            <a:extLst>
              <a:ext uri="{FF2B5EF4-FFF2-40B4-BE49-F238E27FC236}">
                <a16:creationId xmlns:a16="http://schemas.microsoft.com/office/drawing/2014/main" id="{71A8048F-7E5D-414B-2CD8-0BB52681F43E}"/>
              </a:ext>
            </a:extLst>
          </p:cNvPr>
          <p:cNvPicPr>
            <a:picLocks noChangeAspect="1"/>
          </p:cNvPicPr>
          <p:nvPr/>
        </p:nvPicPr>
        <p:blipFill rotWithShape="1">
          <a:blip r:embed="rId3"/>
          <a:srcRect t="1269"/>
          <a:stretch/>
        </p:blipFill>
        <p:spPr>
          <a:xfrm>
            <a:off x="2727983" y="3143922"/>
            <a:ext cx="6650736" cy="3379739"/>
          </a:xfrm>
          <a:prstGeom prst="rect">
            <a:avLst/>
          </a:prstGeom>
        </p:spPr>
      </p:pic>
      <p:sp>
        <p:nvSpPr>
          <p:cNvPr id="5" name="Left Arrow 4">
            <a:extLst>
              <a:ext uri="{FF2B5EF4-FFF2-40B4-BE49-F238E27FC236}">
                <a16:creationId xmlns:a16="http://schemas.microsoft.com/office/drawing/2014/main" id="{56AD230A-DE87-AF2B-8811-78CFB0F54FEA}"/>
              </a:ext>
            </a:extLst>
          </p:cNvPr>
          <p:cNvSpPr/>
          <p:nvPr/>
        </p:nvSpPr>
        <p:spPr>
          <a:xfrm>
            <a:off x="9305567" y="6125501"/>
            <a:ext cx="621792" cy="384048"/>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9B14B46-BFF1-7D12-EF59-865A59B0C39F}"/>
              </a:ext>
            </a:extLst>
          </p:cNvPr>
          <p:cNvSpPr/>
          <p:nvPr/>
        </p:nvSpPr>
        <p:spPr>
          <a:xfrm>
            <a:off x="4737545" y="3577274"/>
            <a:ext cx="475488" cy="466344"/>
          </a:xfrm>
          <a:prstGeom prst="ellipse">
            <a:avLst/>
          </a:prstGeom>
          <a:noFill/>
          <a:ln w="412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1866A-25DD-2A3E-D61F-126D29A2A32B}"/>
              </a:ext>
            </a:extLst>
          </p:cNvPr>
          <p:cNvSpPr/>
          <p:nvPr/>
        </p:nvSpPr>
        <p:spPr>
          <a:xfrm>
            <a:off x="3368063" y="4156652"/>
            <a:ext cx="475488" cy="466344"/>
          </a:xfrm>
          <a:prstGeom prst="ellipse">
            <a:avLst/>
          </a:prstGeom>
          <a:noFill/>
          <a:ln w="412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7F4C9B5-F8BC-D145-6633-2A4A13822C9F}"/>
              </a:ext>
            </a:extLst>
          </p:cNvPr>
          <p:cNvCxnSpPr>
            <a:cxnSpLocks/>
          </p:cNvCxnSpPr>
          <p:nvPr/>
        </p:nvCxnSpPr>
        <p:spPr>
          <a:xfrm flipV="1">
            <a:off x="2337839" y="3756570"/>
            <a:ext cx="2404872" cy="633254"/>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0655601-3D2D-1E4D-D6FF-15C57B124624}"/>
              </a:ext>
            </a:extLst>
          </p:cNvPr>
          <p:cNvCxnSpPr/>
          <p:nvPr/>
        </p:nvCxnSpPr>
        <p:spPr>
          <a:xfrm flipV="1">
            <a:off x="2356127" y="4431797"/>
            <a:ext cx="1011936" cy="76169"/>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6254186-745C-A510-C149-56C255D8D811}"/>
              </a:ext>
            </a:extLst>
          </p:cNvPr>
          <p:cNvSpPr txBox="1"/>
          <p:nvPr/>
        </p:nvSpPr>
        <p:spPr>
          <a:xfrm>
            <a:off x="354562" y="4156352"/>
            <a:ext cx="2031319" cy="646331"/>
          </a:xfrm>
          <a:prstGeom prst="rect">
            <a:avLst/>
          </a:prstGeom>
          <a:noFill/>
        </p:spPr>
        <p:txBody>
          <a:bodyPr wrap="square" rtlCol="0">
            <a:spAutoFit/>
          </a:bodyPr>
          <a:lstStyle/>
          <a:p>
            <a:r>
              <a:rPr lang="en-US" dirty="0">
                <a:solidFill>
                  <a:schemeClr val="accent2"/>
                </a:solidFill>
              </a:rPr>
              <a:t>17, 7 and11 are far from each other!</a:t>
            </a:r>
          </a:p>
        </p:txBody>
      </p:sp>
      <p:sp>
        <p:nvSpPr>
          <p:cNvPr id="14" name="TextBox 13">
            <a:extLst>
              <a:ext uri="{FF2B5EF4-FFF2-40B4-BE49-F238E27FC236}">
                <a16:creationId xmlns:a16="http://schemas.microsoft.com/office/drawing/2014/main" id="{897F41B7-F5C3-4AFA-D935-EF9F8AF11DAF}"/>
              </a:ext>
            </a:extLst>
          </p:cNvPr>
          <p:cNvSpPr txBox="1"/>
          <p:nvPr/>
        </p:nvSpPr>
        <p:spPr>
          <a:xfrm>
            <a:off x="9795352" y="3896227"/>
            <a:ext cx="2265300" cy="400110"/>
          </a:xfrm>
          <a:prstGeom prst="rect">
            <a:avLst/>
          </a:prstGeom>
          <a:noFill/>
        </p:spPr>
        <p:txBody>
          <a:bodyPr wrap="none" rtlCol="0">
            <a:spAutoFit/>
          </a:bodyPr>
          <a:lstStyle/>
          <a:p>
            <a:r>
              <a:rPr lang="en-US" sz="2000" dirty="0">
                <a:solidFill>
                  <a:srgbClr val="C00000"/>
                </a:solidFill>
              </a:rPr>
              <a:t>Low cache hit rate!</a:t>
            </a:r>
          </a:p>
        </p:txBody>
      </p:sp>
      <p:pic>
        <p:nvPicPr>
          <p:cNvPr id="16" name="Graphic 15" descr="Warning outline">
            <a:extLst>
              <a:ext uri="{FF2B5EF4-FFF2-40B4-BE49-F238E27FC236}">
                <a16:creationId xmlns:a16="http://schemas.microsoft.com/office/drawing/2014/main" id="{0A9FFD81-2072-9EE5-9D09-28F4DC0169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7645" y="3849067"/>
            <a:ext cx="484886" cy="484886"/>
          </a:xfrm>
          <a:prstGeom prst="rect">
            <a:avLst/>
          </a:prstGeom>
        </p:spPr>
      </p:pic>
      <p:sp>
        <p:nvSpPr>
          <p:cNvPr id="8" name="Oval 7">
            <a:extLst>
              <a:ext uri="{FF2B5EF4-FFF2-40B4-BE49-F238E27FC236}">
                <a16:creationId xmlns:a16="http://schemas.microsoft.com/office/drawing/2014/main" id="{16D77CAD-1170-998C-7DFA-3844A0E496D1}"/>
              </a:ext>
            </a:extLst>
          </p:cNvPr>
          <p:cNvSpPr/>
          <p:nvPr/>
        </p:nvSpPr>
        <p:spPr>
          <a:xfrm>
            <a:off x="5097193" y="4626795"/>
            <a:ext cx="475488" cy="466344"/>
          </a:xfrm>
          <a:prstGeom prst="ellipse">
            <a:avLst/>
          </a:prstGeom>
          <a:noFill/>
          <a:ln w="412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39C3FC03-81D2-6EE0-40C2-32E0F56D5C16}"/>
              </a:ext>
            </a:extLst>
          </p:cNvPr>
          <p:cNvCxnSpPr>
            <a:cxnSpLocks/>
          </p:cNvCxnSpPr>
          <p:nvPr/>
        </p:nvCxnSpPr>
        <p:spPr>
          <a:xfrm>
            <a:off x="2389235" y="4630495"/>
            <a:ext cx="2730167" cy="295456"/>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1" name="Slide Number Placeholder 10">
            <a:extLst>
              <a:ext uri="{FF2B5EF4-FFF2-40B4-BE49-F238E27FC236}">
                <a16:creationId xmlns:a16="http://schemas.microsoft.com/office/drawing/2014/main" id="{616B1AEB-C638-9268-F622-6DF62C7517FF}"/>
              </a:ext>
            </a:extLst>
          </p:cNvPr>
          <p:cNvSpPr>
            <a:spLocks noGrp="1"/>
          </p:cNvSpPr>
          <p:nvPr>
            <p:ph type="sldNum" sz="quarter" idx="12"/>
          </p:nvPr>
        </p:nvSpPr>
        <p:spPr/>
        <p:txBody>
          <a:bodyPr/>
          <a:lstStyle/>
          <a:p>
            <a:fld id="{7B8E230A-344C-314A-99D7-8592764412A6}" type="slidenum">
              <a:rPr lang="en-US" smtClean="0"/>
              <a:t>21</a:t>
            </a:fld>
            <a:endParaRPr lang="en-US"/>
          </a:p>
        </p:txBody>
      </p:sp>
      <p:sp>
        <p:nvSpPr>
          <p:cNvPr id="15" name="Rounded Rectangle 14">
            <a:extLst>
              <a:ext uri="{FF2B5EF4-FFF2-40B4-BE49-F238E27FC236}">
                <a16:creationId xmlns:a16="http://schemas.microsoft.com/office/drawing/2014/main" id="{006BB054-C6E7-BFD3-0B34-5791442C0218}"/>
              </a:ext>
            </a:extLst>
          </p:cNvPr>
          <p:cNvSpPr/>
          <p:nvPr/>
        </p:nvSpPr>
        <p:spPr>
          <a:xfrm>
            <a:off x="6255797" y="3455894"/>
            <a:ext cx="2928544" cy="378774"/>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C215D78-7050-42C3-A4D3-550CD8797E91}"/>
              </a:ext>
            </a:extLst>
          </p:cNvPr>
          <p:cNvSpPr/>
          <p:nvPr/>
        </p:nvSpPr>
        <p:spPr>
          <a:xfrm>
            <a:off x="6255797" y="3870815"/>
            <a:ext cx="2928544" cy="378774"/>
          </a:xfrm>
          <a:prstGeom prst="roundRect">
            <a:avLst>
              <a:gd name="adj" fmla="val 9774"/>
            </a:avLst>
          </a:prstGeom>
          <a:noFill/>
          <a:ln w="3810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8" name="Rounded Rectangle 17">
            <a:extLst>
              <a:ext uri="{FF2B5EF4-FFF2-40B4-BE49-F238E27FC236}">
                <a16:creationId xmlns:a16="http://schemas.microsoft.com/office/drawing/2014/main" id="{25D26DB8-3EC3-026A-5A93-FB13FE94AA6E}"/>
              </a:ext>
            </a:extLst>
          </p:cNvPr>
          <p:cNvSpPr/>
          <p:nvPr/>
        </p:nvSpPr>
        <p:spPr>
          <a:xfrm>
            <a:off x="6255797" y="4276619"/>
            <a:ext cx="2928544" cy="378774"/>
          </a:xfrm>
          <a:prstGeom prst="roundRect">
            <a:avLst>
              <a:gd name="adj" fmla="val 9774"/>
            </a:avLst>
          </a:prstGeom>
          <a:noFill/>
          <a:ln w="381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07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4" grpId="0"/>
      <p:bldP spid="8" grpId="0" animBg="1"/>
      <p:bldP spid="15"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62FF-1B50-D480-242A-EEBC95BEAEB2}"/>
              </a:ext>
            </a:extLst>
          </p:cNvPr>
          <p:cNvSpPr>
            <a:spLocks noGrp="1"/>
          </p:cNvSpPr>
          <p:nvPr>
            <p:ph type="title"/>
          </p:nvPr>
        </p:nvSpPr>
        <p:spPr/>
        <p:txBody>
          <a:bodyPr/>
          <a:lstStyle/>
          <a:p>
            <a:r>
              <a:rPr lang="en-US" dirty="0"/>
              <a:t>GNN Batch Generation </a:t>
            </a:r>
          </a:p>
        </p:txBody>
      </p:sp>
      <p:sp>
        <p:nvSpPr>
          <p:cNvPr id="3" name="Content Placeholder 2">
            <a:extLst>
              <a:ext uri="{FF2B5EF4-FFF2-40B4-BE49-F238E27FC236}">
                <a16:creationId xmlns:a16="http://schemas.microsoft.com/office/drawing/2014/main" id="{B32C7ED7-01F8-5F65-EA5D-1930013C4845}"/>
              </a:ext>
            </a:extLst>
          </p:cNvPr>
          <p:cNvSpPr>
            <a:spLocks noGrp="1"/>
          </p:cNvSpPr>
          <p:nvPr>
            <p:ph idx="1"/>
          </p:nvPr>
        </p:nvSpPr>
        <p:spPr/>
        <p:txBody>
          <a:bodyPr/>
          <a:lstStyle/>
          <a:p>
            <a:pPr marL="0" indent="0">
              <a:buNone/>
            </a:pPr>
            <a:r>
              <a:rPr lang="en-US" sz="3200" dirty="0"/>
              <a:t>BGL [</a:t>
            </a:r>
            <a:r>
              <a:rPr lang="en-US" sz="3200" dirty="0">
                <a:solidFill>
                  <a:schemeClr val="accent2"/>
                </a:solidFill>
              </a:rPr>
              <a:t>NSDI’23</a:t>
            </a:r>
            <a:r>
              <a:rPr lang="en-US" sz="3200" dirty="0"/>
              <a:t>] proposes </a:t>
            </a:r>
            <a:r>
              <a:rPr lang="en-US" sz="3200" dirty="0">
                <a:solidFill>
                  <a:srgbClr val="C00000"/>
                </a:solidFill>
              </a:rPr>
              <a:t>Proximity-Aware Ordering</a:t>
            </a:r>
            <a:r>
              <a:rPr lang="en-US" sz="3200" dirty="0"/>
              <a:t> (PO)</a:t>
            </a:r>
          </a:p>
          <a:p>
            <a:endParaRPr lang="en-US" dirty="0"/>
          </a:p>
        </p:txBody>
      </p:sp>
      <p:pic>
        <p:nvPicPr>
          <p:cNvPr id="4" name="Picture 3">
            <a:extLst>
              <a:ext uri="{FF2B5EF4-FFF2-40B4-BE49-F238E27FC236}">
                <a16:creationId xmlns:a16="http://schemas.microsoft.com/office/drawing/2014/main" id="{87214B1F-3920-21CA-96E7-5244B0B283D2}"/>
              </a:ext>
            </a:extLst>
          </p:cNvPr>
          <p:cNvPicPr>
            <a:picLocks noChangeAspect="1"/>
          </p:cNvPicPr>
          <p:nvPr/>
        </p:nvPicPr>
        <p:blipFill>
          <a:blip r:embed="rId3"/>
          <a:stretch>
            <a:fillRect/>
          </a:stretch>
        </p:blipFill>
        <p:spPr>
          <a:xfrm>
            <a:off x="755904" y="2633472"/>
            <a:ext cx="10167074" cy="3433763"/>
          </a:xfrm>
          <a:prstGeom prst="rect">
            <a:avLst/>
          </a:prstGeom>
        </p:spPr>
      </p:pic>
      <p:sp>
        <p:nvSpPr>
          <p:cNvPr id="5" name="Oval 4">
            <a:extLst>
              <a:ext uri="{FF2B5EF4-FFF2-40B4-BE49-F238E27FC236}">
                <a16:creationId xmlns:a16="http://schemas.microsoft.com/office/drawing/2014/main" id="{145AAA3F-16B9-36F1-99AB-9A17FD065964}"/>
              </a:ext>
            </a:extLst>
          </p:cNvPr>
          <p:cNvSpPr/>
          <p:nvPr/>
        </p:nvSpPr>
        <p:spPr>
          <a:xfrm>
            <a:off x="2814762" y="3073973"/>
            <a:ext cx="475488" cy="466344"/>
          </a:xfrm>
          <a:prstGeom prst="ellipse">
            <a:avLst/>
          </a:prstGeom>
          <a:noFill/>
          <a:ln w="412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2F85054-23FC-6C9A-1AC2-81F476EF6D64}"/>
              </a:ext>
            </a:extLst>
          </p:cNvPr>
          <p:cNvSpPr/>
          <p:nvPr/>
        </p:nvSpPr>
        <p:spPr>
          <a:xfrm>
            <a:off x="2337882" y="3336962"/>
            <a:ext cx="475488" cy="466344"/>
          </a:xfrm>
          <a:prstGeom prst="ellipse">
            <a:avLst/>
          </a:prstGeom>
          <a:noFill/>
          <a:ln w="412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8E28042-40CB-AECB-9AE9-CABDEA24CF53}"/>
              </a:ext>
            </a:extLst>
          </p:cNvPr>
          <p:cNvSpPr/>
          <p:nvPr/>
        </p:nvSpPr>
        <p:spPr>
          <a:xfrm>
            <a:off x="2318004" y="3905440"/>
            <a:ext cx="475488" cy="466344"/>
          </a:xfrm>
          <a:prstGeom prst="ellipse">
            <a:avLst/>
          </a:prstGeom>
          <a:noFill/>
          <a:ln w="412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012A118-E1BF-4797-B90D-C00EC2FA1F0C}"/>
              </a:ext>
            </a:extLst>
          </p:cNvPr>
          <p:cNvSpPr/>
          <p:nvPr/>
        </p:nvSpPr>
        <p:spPr>
          <a:xfrm>
            <a:off x="1417856" y="3670997"/>
            <a:ext cx="475488" cy="466344"/>
          </a:xfrm>
          <a:prstGeom prst="ellipse">
            <a:avLst/>
          </a:prstGeom>
          <a:noFill/>
          <a:ln w="412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EF63E27-E330-0B56-7E5A-0B3AA5D2CE54}"/>
              </a:ext>
            </a:extLst>
          </p:cNvPr>
          <p:cNvSpPr/>
          <p:nvPr/>
        </p:nvSpPr>
        <p:spPr>
          <a:xfrm>
            <a:off x="2100138" y="4709159"/>
            <a:ext cx="475488" cy="466344"/>
          </a:xfrm>
          <a:prstGeom prst="ellipse">
            <a:avLst/>
          </a:prstGeom>
          <a:noFill/>
          <a:ln w="412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C38F59-99C8-DB4B-0DA8-C87CD57E96D8}"/>
              </a:ext>
            </a:extLst>
          </p:cNvPr>
          <p:cNvSpPr txBox="1"/>
          <p:nvPr/>
        </p:nvSpPr>
        <p:spPr>
          <a:xfrm>
            <a:off x="8842248" y="6348317"/>
            <a:ext cx="1444691" cy="369332"/>
          </a:xfrm>
          <a:prstGeom prst="rect">
            <a:avLst/>
          </a:prstGeom>
          <a:noFill/>
        </p:spPr>
        <p:txBody>
          <a:bodyPr wrap="none" rtlCol="0">
            <a:spAutoFit/>
          </a:bodyPr>
          <a:lstStyle/>
          <a:p>
            <a:r>
              <a:rPr lang="en-US" dirty="0">
                <a:solidFill>
                  <a:srgbClr val="C00000"/>
                </a:solidFill>
              </a:rPr>
              <a:t>BFS ordering</a:t>
            </a:r>
          </a:p>
        </p:txBody>
      </p:sp>
      <p:sp>
        <p:nvSpPr>
          <p:cNvPr id="13" name="Oval 12">
            <a:extLst>
              <a:ext uri="{FF2B5EF4-FFF2-40B4-BE49-F238E27FC236}">
                <a16:creationId xmlns:a16="http://schemas.microsoft.com/office/drawing/2014/main" id="{569DB8A3-8A02-DCFE-4012-BF98B66B510B}"/>
              </a:ext>
            </a:extLst>
          </p:cNvPr>
          <p:cNvSpPr/>
          <p:nvPr/>
        </p:nvSpPr>
        <p:spPr>
          <a:xfrm>
            <a:off x="3186148" y="4149184"/>
            <a:ext cx="475488" cy="466344"/>
          </a:xfrm>
          <a:prstGeom prst="ellipse">
            <a:avLst/>
          </a:prstGeom>
          <a:noFill/>
          <a:ln w="412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Up Arrow 13">
            <a:extLst>
              <a:ext uri="{FF2B5EF4-FFF2-40B4-BE49-F238E27FC236}">
                <a16:creationId xmlns:a16="http://schemas.microsoft.com/office/drawing/2014/main" id="{6967C9AB-6131-82F3-AAE3-CF7E777EF89F}"/>
              </a:ext>
            </a:extLst>
          </p:cNvPr>
          <p:cNvSpPr/>
          <p:nvPr/>
        </p:nvSpPr>
        <p:spPr>
          <a:xfrm>
            <a:off x="9253728" y="6097048"/>
            <a:ext cx="475488" cy="251269"/>
          </a:xfrm>
          <a:prstGeom prst="up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Smiling face outline with solid fill">
            <a:extLst>
              <a:ext uri="{FF2B5EF4-FFF2-40B4-BE49-F238E27FC236}">
                <a16:creationId xmlns:a16="http://schemas.microsoft.com/office/drawing/2014/main" id="{6B0A02AB-792B-87E4-F66A-375A4F8EE4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3920" y="2410387"/>
            <a:ext cx="483838" cy="483838"/>
          </a:xfrm>
          <a:prstGeom prst="rect">
            <a:avLst/>
          </a:prstGeom>
        </p:spPr>
      </p:pic>
      <p:sp>
        <p:nvSpPr>
          <p:cNvPr id="18" name="TextBox 17">
            <a:extLst>
              <a:ext uri="{FF2B5EF4-FFF2-40B4-BE49-F238E27FC236}">
                <a16:creationId xmlns:a16="http://schemas.microsoft.com/office/drawing/2014/main" id="{EDE924BE-D1BE-C143-F08D-4D86987318E0}"/>
              </a:ext>
            </a:extLst>
          </p:cNvPr>
          <p:cNvSpPr txBox="1"/>
          <p:nvPr/>
        </p:nvSpPr>
        <p:spPr>
          <a:xfrm>
            <a:off x="8752141" y="2467640"/>
            <a:ext cx="2106474" cy="369332"/>
          </a:xfrm>
          <a:prstGeom prst="rect">
            <a:avLst/>
          </a:prstGeom>
          <a:noFill/>
        </p:spPr>
        <p:txBody>
          <a:bodyPr wrap="none" rtlCol="0">
            <a:spAutoFit/>
          </a:bodyPr>
          <a:lstStyle/>
          <a:p>
            <a:r>
              <a:rPr lang="en-US" dirty="0">
                <a:solidFill>
                  <a:srgbClr val="C00000"/>
                </a:solidFill>
              </a:rPr>
              <a:t>High cache hit rate!</a:t>
            </a:r>
          </a:p>
        </p:txBody>
      </p:sp>
      <p:sp>
        <p:nvSpPr>
          <p:cNvPr id="11" name="Slide Number Placeholder 10">
            <a:extLst>
              <a:ext uri="{FF2B5EF4-FFF2-40B4-BE49-F238E27FC236}">
                <a16:creationId xmlns:a16="http://schemas.microsoft.com/office/drawing/2014/main" id="{5A0295C5-078D-870E-02DD-0A0116481061}"/>
              </a:ext>
            </a:extLst>
          </p:cNvPr>
          <p:cNvSpPr>
            <a:spLocks noGrp="1"/>
          </p:cNvSpPr>
          <p:nvPr>
            <p:ph type="sldNum" sz="quarter" idx="12"/>
          </p:nvPr>
        </p:nvSpPr>
        <p:spPr/>
        <p:txBody>
          <a:bodyPr/>
          <a:lstStyle/>
          <a:p>
            <a:fld id="{7B8E230A-344C-314A-99D7-8592764412A6}" type="slidenum">
              <a:rPr lang="en-US" smtClean="0"/>
              <a:t>22</a:t>
            </a:fld>
            <a:endParaRPr lang="en-US"/>
          </a:p>
        </p:txBody>
      </p:sp>
      <p:cxnSp>
        <p:nvCxnSpPr>
          <p:cNvPr id="15" name="Straight Connector 14">
            <a:extLst>
              <a:ext uri="{FF2B5EF4-FFF2-40B4-BE49-F238E27FC236}">
                <a16:creationId xmlns:a16="http://schemas.microsoft.com/office/drawing/2014/main" id="{A1DCC66C-C07F-FC61-3757-FBFFA08CB263}"/>
              </a:ext>
            </a:extLst>
          </p:cNvPr>
          <p:cNvCxnSpPr/>
          <p:nvPr/>
        </p:nvCxnSpPr>
        <p:spPr>
          <a:xfrm>
            <a:off x="8346332" y="3763550"/>
            <a:ext cx="739302" cy="0"/>
          </a:xfrm>
          <a:prstGeom prst="line">
            <a:avLst/>
          </a:prstGeom>
          <a:ln w="38100"/>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C7DF67EC-4D9B-1C0E-2531-EF888E33EE35}"/>
              </a:ext>
            </a:extLst>
          </p:cNvPr>
          <p:cNvGrpSpPr/>
          <p:nvPr/>
        </p:nvGrpSpPr>
        <p:grpSpPr>
          <a:xfrm>
            <a:off x="8602287" y="4162220"/>
            <a:ext cx="1439488" cy="714"/>
            <a:chOff x="8602287" y="4162220"/>
            <a:chExt cx="1439488" cy="714"/>
          </a:xfrm>
        </p:grpSpPr>
        <p:cxnSp>
          <p:nvCxnSpPr>
            <p:cNvPr id="19" name="Straight Connector 18">
              <a:extLst>
                <a:ext uri="{FF2B5EF4-FFF2-40B4-BE49-F238E27FC236}">
                  <a16:creationId xmlns:a16="http://schemas.microsoft.com/office/drawing/2014/main" id="{5F8A5B62-17B1-BC87-A99D-6A2F7B29EA38}"/>
                </a:ext>
              </a:extLst>
            </p:cNvPr>
            <p:cNvCxnSpPr>
              <a:cxnSpLocks/>
            </p:cNvCxnSpPr>
            <p:nvPr/>
          </p:nvCxnSpPr>
          <p:spPr>
            <a:xfrm>
              <a:off x="8602287" y="4162934"/>
              <a:ext cx="483347"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7886CB8-0E37-C3CA-9059-3576E877B9E5}"/>
                </a:ext>
              </a:extLst>
            </p:cNvPr>
            <p:cNvCxnSpPr>
              <a:cxnSpLocks/>
            </p:cNvCxnSpPr>
            <p:nvPr/>
          </p:nvCxnSpPr>
          <p:spPr>
            <a:xfrm>
              <a:off x="9319952" y="4162220"/>
              <a:ext cx="24799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5A4952C-382C-7B0F-F26A-CC5C03E8B01F}"/>
                </a:ext>
              </a:extLst>
            </p:cNvPr>
            <p:cNvCxnSpPr>
              <a:cxnSpLocks/>
            </p:cNvCxnSpPr>
            <p:nvPr/>
          </p:nvCxnSpPr>
          <p:spPr>
            <a:xfrm>
              <a:off x="9787406" y="4162220"/>
              <a:ext cx="254369" cy="0"/>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590114BB-5813-73E1-0C94-520E3DF99CE7}"/>
              </a:ext>
            </a:extLst>
          </p:cNvPr>
          <p:cNvGrpSpPr/>
          <p:nvPr/>
        </p:nvGrpSpPr>
        <p:grpSpPr>
          <a:xfrm>
            <a:off x="8591985" y="4569917"/>
            <a:ext cx="1213393" cy="0"/>
            <a:chOff x="8828382" y="4162220"/>
            <a:chExt cx="1213393" cy="0"/>
          </a:xfrm>
        </p:grpSpPr>
        <p:cxnSp>
          <p:nvCxnSpPr>
            <p:cNvPr id="28" name="Straight Connector 27">
              <a:extLst>
                <a:ext uri="{FF2B5EF4-FFF2-40B4-BE49-F238E27FC236}">
                  <a16:creationId xmlns:a16="http://schemas.microsoft.com/office/drawing/2014/main" id="{D5C06F09-43A9-6A5C-0FE1-15867038C9AD}"/>
                </a:ext>
              </a:extLst>
            </p:cNvPr>
            <p:cNvCxnSpPr>
              <a:cxnSpLocks/>
            </p:cNvCxnSpPr>
            <p:nvPr/>
          </p:nvCxnSpPr>
          <p:spPr>
            <a:xfrm>
              <a:off x="8828382" y="4162220"/>
              <a:ext cx="24799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4927F67-8643-B138-81C5-F1A3E772709D}"/>
                </a:ext>
              </a:extLst>
            </p:cNvPr>
            <p:cNvCxnSpPr>
              <a:cxnSpLocks/>
            </p:cNvCxnSpPr>
            <p:nvPr/>
          </p:nvCxnSpPr>
          <p:spPr>
            <a:xfrm>
              <a:off x="9787406" y="4162220"/>
              <a:ext cx="254369" cy="0"/>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D5AC2C26-D9F8-E3F3-3152-7B77B7A38CC7}"/>
              </a:ext>
            </a:extLst>
          </p:cNvPr>
          <p:cNvGrpSpPr/>
          <p:nvPr/>
        </p:nvGrpSpPr>
        <p:grpSpPr>
          <a:xfrm>
            <a:off x="8347918" y="4978381"/>
            <a:ext cx="965661" cy="714"/>
            <a:chOff x="8602287" y="4162220"/>
            <a:chExt cx="965661" cy="714"/>
          </a:xfrm>
        </p:grpSpPr>
        <p:cxnSp>
          <p:nvCxnSpPr>
            <p:cNvPr id="31" name="Straight Connector 30">
              <a:extLst>
                <a:ext uri="{FF2B5EF4-FFF2-40B4-BE49-F238E27FC236}">
                  <a16:creationId xmlns:a16="http://schemas.microsoft.com/office/drawing/2014/main" id="{9C26561A-8EAD-A8DD-AC9F-B9277574E9C6}"/>
                </a:ext>
              </a:extLst>
            </p:cNvPr>
            <p:cNvCxnSpPr>
              <a:cxnSpLocks/>
            </p:cNvCxnSpPr>
            <p:nvPr/>
          </p:nvCxnSpPr>
          <p:spPr>
            <a:xfrm>
              <a:off x="8602287" y="4162934"/>
              <a:ext cx="483347"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5AC1B91-7151-7DDF-3033-709B207C155D}"/>
                </a:ext>
              </a:extLst>
            </p:cNvPr>
            <p:cNvCxnSpPr>
              <a:cxnSpLocks/>
            </p:cNvCxnSpPr>
            <p:nvPr/>
          </p:nvCxnSpPr>
          <p:spPr>
            <a:xfrm>
              <a:off x="9319952" y="4162220"/>
              <a:ext cx="247996" cy="0"/>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8F1490C4-2646-7F52-3FAE-88544CA99D96}"/>
              </a:ext>
            </a:extLst>
          </p:cNvPr>
          <p:cNvGrpSpPr/>
          <p:nvPr/>
        </p:nvGrpSpPr>
        <p:grpSpPr>
          <a:xfrm>
            <a:off x="8831265" y="5365758"/>
            <a:ext cx="733328" cy="0"/>
            <a:chOff x="9308447" y="4162220"/>
            <a:chExt cx="733328" cy="0"/>
          </a:xfrm>
        </p:grpSpPr>
        <p:cxnSp>
          <p:nvCxnSpPr>
            <p:cNvPr id="35" name="Straight Connector 34">
              <a:extLst>
                <a:ext uri="{FF2B5EF4-FFF2-40B4-BE49-F238E27FC236}">
                  <a16:creationId xmlns:a16="http://schemas.microsoft.com/office/drawing/2014/main" id="{BC1F7D7D-9881-AC43-A8E2-813350953567}"/>
                </a:ext>
              </a:extLst>
            </p:cNvPr>
            <p:cNvCxnSpPr>
              <a:cxnSpLocks/>
            </p:cNvCxnSpPr>
            <p:nvPr/>
          </p:nvCxnSpPr>
          <p:spPr>
            <a:xfrm>
              <a:off x="9308447" y="4162220"/>
              <a:ext cx="24799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56A27FF-0567-B4ED-975E-1A6CFE12780A}"/>
                </a:ext>
              </a:extLst>
            </p:cNvPr>
            <p:cNvCxnSpPr>
              <a:cxnSpLocks/>
            </p:cNvCxnSpPr>
            <p:nvPr/>
          </p:nvCxnSpPr>
          <p:spPr>
            <a:xfrm>
              <a:off x="9787406" y="4162220"/>
              <a:ext cx="254369" cy="0"/>
            </a:xfrm>
            <a:prstGeom prst="line">
              <a:avLst/>
            </a:prstGeom>
            <a:ln w="38100"/>
          </p:spPr>
          <p:style>
            <a:lnRef idx="2">
              <a:schemeClr val="accent1"/>
            </a:lnRef>
            <a:fillRef idx="0">
              <a:schemeClr val="accent1"/>
            </a:fillRef>
            <a:effectRef idx="1">
              <a:schemeClr val="accent1"/>
            </a:effectRef>
            <a:fontRef idx="minor">
              <a:schemeClr val="tx1"/>
            </a:fontRef>
          </p:style>
        </p:cxnSp>
      </p:grpSp>
      <p:pic>
        <p:nvPicPr>
          <p:cNvPr id="37" name="Picture 36">
            <a:extLst>
              <a:ext uri="{FF2B5EF4-FFF2-40B4-BE49-F238E27FC236}">
                <a16:creationId xmlns:a16="http://schemas.microsoft.com/office/drawing/2014/main" id="{27989700-6BCB-B985-65D2-137FA839A146}"/>
              </a:ext>
            </a:extLst>
          </p:cNvPr>
          <p:cNvPicPr>
            <a:picLocks noChangeAspect="1"/>
          </p:cNvPicPr>
          <p:nvPr/>
        </p:nvPicPr>
        <p:blipFill rotWithShape="1">
          <a:blip r:embed="rId3"/>
          <a:srcRect l="47728" t="69340" r="49376" b="20781"/>
          <a:stretch/>
        </p:blipFill>
        <p:spPr>
          <a:xfrm>
            <a:off x="8821714" y="5017648"/>
            <a:ext cx="294468" cy="339203"/>
          </a:xfrm>
          <a:prstGeom prst="rect">
            <a:avLst/>
          </a:prstGeom>
        </p:spPr>
      </p:pic>
      <p:pic>
        <p:nvPicPr>
          <p:cNvPr id="38" name="Picture 37">
            <a:extLst>
              <a:ext uri="{FF2B5EF4-FFF2-40B4-BE49-F238E27FC236}">
                <a16:creationId xmlns:a16="http://schemas.microsoft.com/office/drawing/2014/main" id="{3F5F1CA8-6969-D275-05A9-86B4CB29A4FA}"/>
              </a:ext>
            </a:extLst>
          </p:cNvPr>
          <p:cNvPicPr>
            <a:picLocks noChangeAspect="1"/>
          </p:cNvPicPr>
          <p:nvPr/>
        </p:nvPicPr>
        <p:blipFill rotWithShape="1">
          <a:blip r:embed="rId3"/>
          <a:srcRect l="40434" t="57744" r="56361" b="32289"/>
          <a:stretch/>
        </p:blipFill>
        <p:spPr>
          <a:xfrm>
            <a:off x="8316937" y="5017648"/>
            <a:ext cx="325880" cy="342235"/>
          </a:xfrm>
          <a:prstGeom prst="rect">
            <a:avLst/>
          </a:prstGeom>
        </p:spPr>
      </p:pic>
    </p:spTree>
    <p:extLst>
      <p:ext uri="{BB962C8B-B14F-4D97-AF65-F5344CB8AC3E}">
        <p14:creationId xmlns:p14="http://schemas.microsoft.com/office/powerpoint/2010/main" val="114817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3" grpId="0" animBg="1"/>
      <p:bldP spid="14" grpId="0" animBg="1"/>
      <p:bldP spid="1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20F1-E32C-CB30-0BD4-B2A7C52DA7EC}"/>
              </a:ext>
            </a:extLst>
          </p:cNvPr>
          <p:cNvSpPr>
            <a:spLocks noGrp="1"/>
          </p:cNvSpPr>
          <p:nvPr>
            <p:ph type="title"/>
          </p:nvPr>
        </p:nvSpPr>
        <p:spPr/>
        <p:txBody>
          <a:bodyPr/>
          <a:lstStyle/>
          <a:p>
            <a:r>
              <a:rPr lang="en-US" dirty="0"/>
              <a:t>GNN Batch Generation </a:t>
            </a:r>
          </a:p>
        </p:txBody>
      </p:sp>
      <p:sp>
        <p:nvSpPr>
          <p:cNvPr id="3" name="Content Placeholder 2">
            <a:extLst>
              <a:ext uri="{FF2B5EF4-FFF2-40B4-BE49-F238E27FC236}">
                <a16:creationId xmlns:a16="http://schemas.microsoft.com/office/drawing/2014/main" id="{BD4D9F62-779C-15F9-8326-C01EA1DB5C06}"/>
              </a:ext>
            </a:extLst>
          </p:cNvPr>
          <p:cNvSpPr>
            <a:spLocks noGrp="1"/>
          </p:cNvSpPr>
          <p:nvPr>
            <p:ph idx="1"/>
          </p:nvPr>
        </p:nvSpPr>
        <p:spPr/>
        <p:txBody>
          <a:bodyPr/>
          <a:lstStyle/>
          <a:p>
            <a:pPr marL="0" indent="0">
              <a:buNone/>
            </a:pPr>
            <a:r>
              <a:rPr lang="en-US" sz="3200" dirty="0"/>
              <a:t>But PO violates the </a:t>
            </a:r>
            <a:r>
              <a:rPr lang="en-US" sz="3200" dirty="0" err="1"/>
              <a:t>i.i.d.</a:t>
            </a:r>
            <a:r>
              <a:rPr lang="en-US" sz="3200" dirty="0"/>
              <a:t> requirement of SGD</a:t>
            </a:r>
          </a:p>
          <a:p>
            <a:pPr marL="0" indent="0">
              <a:buNone/>
            </a:pPr>
            <a:r>
              <a:rPr lang="en-US" sz="3200" dirty="0"/>
              <a:t>BGL [</a:t>
            </a:r>
            <a:r>
              <a:rPr lang="en-US" sz="3200" dirty="0">
                <a:solidFill>
                  <a:schemeClr val="accent2"/>
                </a:solidFill>
              </a:rPr>
              <a:t>NSDI’23</a:t>
            </a:r>
            <a:r>
              <a:rPr lang="en-US" sz="3200" dirty="0"/>
              <a:t>] also introduces </a:t>
            </a:r>
            <a:r>
              <a:rPr lang="en-US" sz="3200" dirty="0">
                <a:solidFill>
                  <a:srgbClr val="C00000"/>
                </a:solidFill>
              </a:rPr>
              <a:t>randomness</a:t>
            </a:r>
            <a:endParaRPr lang="en-US" sz="3200" dirty="0"/>
          </a:p>
          <a:p>
            <a:pPr marL="0" indent="0">
              <a:buNone/>
            </a:pPr>
            <a:r>
              <a:rPr lang="en-US" sz="3200" dirty="0"/>
              <a:t>Select BFS sequence in a round-robin fashion</a:t>
            </a:r>
          </a:p>
          <a:p>
            <a:endParaRPr lang="en-US" dirty="0"/>
          </a:p>
        </p:txBody>
      </p:sp>
      <p:cxnSp>
        <p:nvCxnSpPr>
          <p:cNvPr id="5" name="Straight Arrow Connector 4">
            <a:extLst>
              <a:ext uri="{FF2B5EF4-FFF2-40B4-BE49-F238E27FC236}">
                <a16:creationId xmlns:a16="http://schemas.microsoft.com/office/drawing/2014/main" id="{FCEF3188-8457-C737-2CF1-5B93450FE367}"/>
              </a:ext>
            </a:extLst>
          </p:cNvPr>
          <p:cNvCxnSpPr/>
          <p:nvPr/>
        </p:nvCxnSpPr>
        <p:spPr>
          <a:xfrm>
            <a:off x="4301530" y="3870878"/>
            <a:ext cx="0" cy="208483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9F46A15-61A0-040E-1114-3D3A19043DB2}"/>
              </a:ext>
            </a:extLst>
          </p:cNvPr>
          <p:cNvCxnSpPr>
            <a:cxnSpLocks/>
          </p:cNvCxnSpPr>
          <p:nvPr/>
        </p:nvCxnSpPr>
        <p:spPr>
          <a:xfrm>
            <a:off x="5859813" y="3870878"/>
            <a:ext cx="0" cy="2084832"/>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B49889F-B2EB-ACF4-6316-9670BD3889F3}"/>
              </a:ext>
            </a:extLst>
          </p:cNvPr>
          <p:cNvCxnSpPr>
            <a:cxnSpLocks/>
          </p:cNvCxnSpPr>
          <p:nvPr/>
        </p:nvCxnSpPr>
        <p:spPr>
          <a:xfrm>
            <a:off x="7423437" y="3870878"/>
            <a:ext cx="0" cy="2084832"/>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9F7BB4F-2C2A-3AAC-336E-57A5EFB9DDE2}"/>
              </a:ext>
            </a:extLst>
          </p:cNvPr>
          <p:cNvSpPr txBox="1"/>
          <p:nvPr/>
        </p:nvSpPr>
        <p:spPr>
          <a:xfrm>
            <a:off x="3714670" y="6183905"/>
            <a:ext cx="1297150" cy="369332"/>
          </a:xfrm>
          <a:prstGeom prst="rect">
            <a:avLst/>
          </a:prstGeom>
          <a:noFill/>
        </p:spPr>
        <p:txBody>
          <a:bodyPr wrap="none" rtlCol="0">
            <a:spAutoFit/>
          </a:bodyPr>
          <a:lstStyle/>
          <a:p>
            <a:r>
              <a:rPr lang="en-US" dirty="0">
                <a:solidFill>
                  <a:srgbClr val="C00000"/>
                </a:solidFill>
              </a:rPr>
              <a:t>BFS Seq #1</a:t>
            </a:r>
          </a:p>
        </p:txBody>
      </p:sp>
      <p:sp>
        <p:nvSpPr>
          <p:cNvPr id="11" name="TextBox 10">
            <a:extLst>
              <a:ext uri="{FF2B5EF4-FFF2-40B4-BE49-F238E27FC236}">
                <a16:creationId xmlns:a16="http://schemas.microsoft.com/office/drawing/2014/main" id="{96E1FEDB-D9C9-FD22-D566-503E0FE2F8D6}"/>
              </a:ext>
            </a:extLst>
          </p:cNvPr>
          <p:cNvSpPr txBox="1"/>
          <p:nvPr/>
        </p:nvSpPr>
        <p:spPr>
          <a:xfrm>
            <a:off x="5211238" y="6207765"/>
            <a:ext cx="1297150" cy="369332"/>
          </a:xfrm>
          <a:prstGeom prst="rect">
            <a:avLst/>
          </a:prstGeom>
          <a:noFill/>
        </p:spPr>
        <p:txBody>
          <a:bodyPr wrap="none" rtlCol="0">
            <a:spAutoFit/>
          </a:bodyPr>
          <a:lstStyle/>
          <a:p>
            <a:r>
              <a:rPr lang="en-US" dirty="0">
                <a:solidFill>
                  <a:srgbClr val="0070C0"/>
                </a:solidFill>
              </a:rPr>
              <a:t>BFS Seq #2</a:t>
            </a:r>
          </a:p>
        </p:txBody>
      </p:sp>
      <p:sp>
        <p:nvSpPr>
          <p:cNvPr id="12" name="TextBox 11">
            <a:extLst>
              <a:ext uri="{FF2B5EF4-FFF2-40B4-BE49-F238E27FC236}">
                <a16:creationId xmlns:a16="http://schemas.microsoft.com/office/drawing/2014/main" id="{3D231A12-4407-DFAF-26AE-48E24ACD6B17}"/>
              </a:ext>
            </a:extLst>
          </p:cNvPr>
          <p:cNvSpPr txBox="1"/>
          <p:nvPr/>
        </p:nvSpPr>
        <p:spPr>
          <a:xfrm>
            <a:off x="6707806" y="6207765"/>
            <a:ext cx="1297150" cy="369332"/>
          </a:xfrm>
          <a:prstGeom prst="rect">
            <a:avLst/>
          </a:prstGeom>
          <a:noFill/>
        </p:spPr>
        <p:txBody>
          <a:bodyPr wrap="none" rtlCol="0">
            <a:spAutoFit/>
          </a:bodyPr>
          <a:lstStyle/>
          <a:p>
            <a:r>
              <a:rPr lang="en-US" dirty="0">
                <a:solidFill>
                  <a:srgbClr val="7030A0"/>
                </a:solidFill>
              </a:rPr>
              <a:t>BFS Seq #3</a:t>
            </a:r>
          </a:p>
        </p:txBody>
      </p:sp>
      <p:sp>
        <p:nvSpPr>
          <p:cNvPr id="13" name="Rectangle 12">
            <a:extLst>
              <a:ext uri="{FF2B5EF4-FFF2-40B4-BE49-F238E27FC236}">
                <a16:creationId xmlns:a16="http://schemas.microsoft.com/office/drawing/2014/main" id="{B6ED5F20-BBCE-8032-331E-462B2198375A}"/>
              </a:ext>
            </a:extLst>
          </p:cNvPr>
          <p:cNvSpPr/>
          <p:nvPr/>
        </p:nvSpPr>
        <p:spPr>
          <a:xfrm>
            <a:off x="4194850" y="3870877"/>
            <a:ext cx="214130" cy="597979"/>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CC047042-089D-80B3-E5DC-DE34DBFE72D6}"/>
              </a:ext>
            </a:extLst>
          </p:cNvPr>
          <p:cNvCxnSpPr>
            <a:cxnSpLocks/>
          </p:cNvCxnSpPr>
          <p:nvPr/>
        </p:nvCxnSpPr>
        <p:spPr>
          <a:xfrm>
            <a:off x="4491803" y="4181009"/>
            <a:ext cx="1167399"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F3FC8B8-B71E-D5E3-3A34-BD470F525765}"/>
              </a:ext>
            </a:extLst>
          </p:cNvPr>
          <p:cNvCxnSpPr>
            <a:cxnSpLocks/>
          </p:cNvCxnSpPr>
          <p:nvPr/>
        </p:nvCxnSpPr>
        <p:spPr>
          <a:xfrm>
            <a:off x="6069875" y="4181009"/>
            <a:ext cx="1154394"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CDA42FF-9D95-AD58-34AA-58B00EB0DFD8}"/>
              </a:ext>
            </a:extLst>
          </p:cNvPr>
          <p:cNvCxnSpPr>
            <a:cxnSpLocks/>
          </p:cNvCxnSpPr>
          <p:nvPr/>
        </p:nvCxnSpPr>
        <p:spPr>
          <a:xfrm flipH="1">
            <a:off x="4509935" y="4301800"/>
            <a:ext cx="2714334" cy="50997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9A8FCE12-EFF2-DBAC-9F1F-C37319907912}"/>
              </a:ext>
            </a:extLst>
          </p:cNvPr>
          <p:cNvSpPr/>
          <p:nvPr/>
        </p:nvSpPr>
        <p:spPr>
          <a:xfrm>
            <a:off x="5752748" y="3870877"/>
            <a:ext cx="214130" cy="597979"/>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E30296-1AE6-081F-F83E-3B286744560F}"/>
              </a:ext>
            </a:extLst>
          </p:cNvPr>
          <p:cNvSpPr/>
          <p:nvPr/>
        </p:nvSpPr>
        <p:spPr>
          <a:xfrm>
            <a:off x="7323054" y="3870877"/>
            <a:ext cx="214130" cy="597979"/>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334DB87-892D-838A-9D50-B531145E4EF0}"/>
              </a:ext>
            </a:extLst>
          </p:cNvPr>
          <p:cNvSpPr/>
          <p:nvPr/>
        </p:nvSpPr>
        <p:spPr>
          <a:xfrm>
            <a:off x="4198361" y="4512785"/>
            <a:ext cx="214130" cy="597979"/>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7400D5B7-A9D2-2596-9627-1F2826BF805B}"/>
              </a:ext>
            </a:extLst>
          </p:cNvPr>
          <p:cNvSpPr>
            <a:spLocks noGrp="1"/>
          </p:cNvSpPr>
          <p:nvPr>
            <p:ph type="sldNum" sz="quarter" idx="12"/>
          </p:nvPr>
        </p:nvSpPr>
        <p:spPr/>
        <p:txBody>
          <a:bodyPr/>
          <a:lstStyle/>
          <a:p>
            <a:fld id="{7B8E230A-344C-314A-99D7-8592764412A6}" type="slidenum">
              <a:rPr lang="en-US" smtClean="0"/>
              <a:t>23</a:t>
            </a:fld>
            <a:endParaRPr lang="en-US"/>
          </a:p>
        </p:txBody>
      </p:sp>
    </p:spTree>
    <p:extLst>
      <p:ext uri="{BB962C8B-B14F-4D97-AF65-F5344CB8AC3E}">
        <p14:creationId xmlns:p14="http://schemas.microsoft.com/office/powerpoint/2010/main" val="58181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8" grpId="0" animBg="1"/>
      <p:bldP spid="9"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61E7-E891-A7A8-F5FB-A694CAD087E3}"/>
              </a:ext>
            </a:extLst>
          </p:cNvPr>
          <p:cNvSpPr>
            <a:spLocks noGrp="1"/>
          </p:cNvSpPr>
          <p:nvPr>
            <p:ph type="title"/>
          </p:nvPr>
        </p:nvSpPr>
        <p:spPr/>
        <p:txBody>
          <a:bodyPr/>
          <a:lstStyle/>
          <a:p>
            <a:r>
              <a:rPr lang="en-US" dirty="0"/>
              <a:t>Distributed GNN Training Pipelines</a:t>
            </a:r>
          </a:p>
        </p:txBody>
      </p:sp>
      <p:pic>
        <p:nvPicPr>
          <p:cNvPr id="4" name="Content Placeholder 3">
            <a:extLst>
              <a:ext uri="{FF2B5EF4-FFF2-40B4-BE49-F238E27FC236}">
                <a16:creationId xmlns:a16="http://schemas.microsoft.com/office/drawing/2014/main" id="{6055E65D-ABA8-3DA9-6BAD-3DEF16B09B3C}"/>
              </a:ext>
            </a:extLst>
          </p:cNvPr>
          <p:cNvPicPr>
            <a:picLocks noGrp="1" noChangeAspect="1"/>
          </p:cNvPicPr>
          <p:nvPr>
            <p:ph idx="1"/>
          </p:nvPr>
        </p:nvPicPr>
        <p:blipFill>
          <a:blip r:embed="rId3"/>
          <a:stretch>
            <a:fillRect/>
          </a:stretch>
        </p:blipFill>
        <p:spPr>
          <a:xfrm>
            <a:off x="270835" y="1854811"/>
            <a:ext cx="11874274" cy="4232084"/>
          </a:xfrm>
          <a:prstGeom prst="rect">
            <a:avLst/>
          </a:prstGeom>
        </p:spPr>
      </p:pic>
      <p:pic>
        <p:nvPicPr>
          <p:cNvPr id="5" name="Picture 4">
            <a:extLst>
              <a:ext uri="{FF2B5EF4-FFF2-40B4-BE49-F238E27FC236}">
                <a16:creationId xmlns:a16="http://schemas.microsoft.com/office/drawing/2014/main" id="{18AF6BF0-7319-107E-B629-3B337D35B7AA}"/>
              </a:ext>
            </a:extLst>
          </p:cNvPr>
          <p:cNvPicPr>
            <a:picLocks noChangeAspect="1"/>
          </p:cNvPicPr>
          <p:nvPr/>
        </p:nvPicPr>
        <p:blipFill rotWithShape="1">
          <a:blip r:embed="rId4"/>
          <a:srcRect b="26355"/>
          <a:stretch/>
        </p:blipFill>
        <p:spPr>
          <a:xfrm>
            <a:off x="7498774" y="2611811"/>
            <a:ext cx="253456" cy="197876"/>
          </a:xfrm>
          <a:prstGeom prst="rect">
            <a:avLst/>
          </a:prstGeom>
        </p:spPr>
      </p:pic>
      <p:pic>
        <p:nvPicPr>
          <p:cNvPr id="7" name="Picture 6">
            <a:extLst>
              <a:ext uri="{FF2B5EF4-FFF2-40B4-BE49-F238E27FC236}">
                <a16:creationId xmlns:a16="http://schemas.microsoft.com/office/drawing/2014/main" id="{FFEA07FA-53FE-304A-47EF-A06B9429C37A}"/>
              </a:ext>
            </a:extLst>
          </p:cNvPr>
          <p:cNvPicPr>
            <a:picLocks noChangeAspect="1"/>
          </p:cNvPicPr>
          <p:nvPr/>
        </p:nvPicPr>
        <p:blipFill>
          <a:blip r:embed="rId5"/>
          <a:stretch>
            <a:fillRect/>
          </a:stretch>
        </p:blipFill>
        <p:spPr>
          <a:xfrm>
            <a:off x="7168574" y="3148019"/>
            <a:ext cx="277976" cy="181754"/>
          </a:xfrm>
          <a:prstGeom prst="rect">
            <a:avLst/>
          </a:prstGeom>
        </p:spPr>
      </p:pic>
      <p:pic>
        <p:nvPicPr>
          <p:cNvPr id="9" name="Picture 8" descr="A white background with black and white clouds&#10;&#10;Description automatically generated with medium confidence">
            <a:extLst>
              <a:ext uri="{FF2B5EF4-FFF2-40B4-BE49-F238E27FC236}">
                <a16:creationId xmlns:a16="http://schemas.microsoft.com/office/drawing/2014/main" id="{475DC940-EB98-5BB3-DA61-A555B17210AF}"/>
              </a:ext>
            </a:extLst>
          </p:cNvPr>
          <p:cNvPicPr>
            <a:picLocks noChangeAspect="1"/>
          </p:cNvPicPr>
          <p:nvPr/>
        </p:nvPicPr>
        <p:blipFill>
          <a:blip r:embed="rId6"/>
          <a:stretch>
            <a:fillRect/>
          </a:stretch>
        </p:blipFill>
        <p:spPr>
          <a:xfrm>
            <a:off x="3834880" y="2218111"/>
            <a:ext cx="512111" cy="311283"/>
          </a:xfrm>
          <a:prstGeom prst="rect">
            <a:avLst/>
          </a:prstGeom>
        </p:spPr>
      </p:pic>
      <p:pic>
        <p:nvPicPr>
          <p:cNvPr id="10" name="Picture 9">
            <a:extLst>
              <a:ext uri="{FF2B5EF4-FFF2-40B4-BE49-F238E27FC236}">
                <a16:creationId xmlns:a16="http://schemas.microsoft.com/office/drawing/2014/main" id="{75955C94-FBA9-35AC-926D-B751B861D62E}"/>
              </a:ext>
            </a:extLst>
          </p:cNvPr>
          <p:cNvPicPr>
            <a:picLocks noChangeAspect="1"/>
          </p:cNvPicPr>
          <p:nvPr/>
        </p:nvPicPr>
        <p:blipFill rotWithShape="1">
          <a:blip r:embed="rId4"/>
          <a:srcRect b="26355"/>
          <a:stretch/>
        </p:blipFill>
        <p:spPr>
          <a:xfrm>
            <a:off x="7501182" y="3900487"/>
            <a:ext cx="253456" cy="159778"/>
          </a:xfrm>
          <a:prstGeom prst="rect">
            <a:avLst/>
          </a:prstGeom>
        </p:spPr>
      </p:pic>
      <p:pic>
        <p:nvPicPr>
          <p:cNvPr id="11" name="Picture 10">
            <a:extLst>
              <a:ext uri="{FF2B5EF4-FFF2-40B4-BE49-F238E27FC236}">
                <a16:creationId xmlns:a16="http://schemas.microsoft.com/office/drawing/2014/main" id="{DE949223-F2F5-64CA-4134-86B543027B37}"/>
              </a:ext>
            </a:extLst>
          </p:cNvPr>
          <p:cNvPicPr>
            <a:picLocks noChangeAspect="1"/>
          </p:cNvPicPr>
          <p:nvPr/>
        </p:nvPicPr>
        <p:blipFill rotWithShape="1">
          <a:blip r:embed="rId4"/>
          <a:srcRect b="26355"/>
          <a:stretch/>
        </p:blipFill>
        <p:spPr>
          <a:xfrm>
            <a:off x="7498774" y="5112967"/>
            <a:ext cx="253456" cy="197876"/>
          </a:xfrm>
          <a:prstGeom prst="rect">
            <a:avLst/>
          </a:prstGeom>
        </p:spPr>
      </p:pic>
      <p:pic>
        <p:nvPicPr>
          <p:cNvPr id="12" name="Picture 11">
            <a:extLst>
              <a:ext uri="{FF2B5EF4-FFF2-40B4-BE49-F238E27FC236}">
                <a16:creationId xmlns:a16="http://schemas.microsoft.com/office/drawing/2014/main" id="{1EE4CBFE-451E-3FAD-995C-403BE08DD7F0}"/>
              </a:ext>
            </a:extLst>
          </p:cNvPr>
          <p:cNvPicPr>
            <a:picLocks noChangeAspect="1"/>
          </p:cNvPicPr>
          <p:nvPr/>
        </p:nvPicPr>
        <p:blipFill>
          <a:blip r:embed="rId5"/>
          <a:stretch>
            <a:fillRect/>
          </a:stretch>
        </p:blipFill>
        <p:spPr>
          <a:xfrm>
            <a:off x="7168574" y="4429077"/>
            <a:ext cx="277976" cy="181754"/>
          </a:xfrm>
          <a:prstGeom prst="rect">
            <a:avLst/>
          </a:prstGeom>
        </p:spPr>
      </p:pic>
      <p:pic>
        <p:nvPicPr>
          <p:cNvPr id="13" name="Picture 12">
            <a:extLst>
              <a:ext uri="{FF2B5EF4-FFF2-40B4-BE49-F238E27FC236}">
                <a16:creationId xmlns:a16="http://schemas.microsoft.com/office/drawing/2014/main" id="{5291FC2E-07C3-3A8F-B742-D7CEF4B7FDBD}"/>
              </a:ext>
            </a:extLst>
          </p:cNvPr>
          <p:cNvPicPr>
            <a:picLocks noChangeAspect="1"/>
          </p:cNvPicPr>
          <p:nvPr/>
        </p:nvPicPr>
        <p:blipFill>
          <a:blip r:embed="rId5"/>
          <a:stretch>
            <a:fillRect/>
          </a:stretch>
        </p:blipFill>
        <p:spPr>
          <a:xfrm>
            <a:off x="7168574" y="5655594"/>
            <a:ext cx="277976" cy="181754"/>
          </a:xfrm>
          <a:prstGeom prst="rect">
            <a:avLst/>
          </a:prstGeom>
        </p:spPr>
      </p:pic>
      <p:pic>
        <p:nvPicPr>
          <p:cNvPr id="14" name="Picture 13" descr="A white background with black and white clouds&#10;&#10;Description automatically generated with medium confidence">
            <a:extLst>
              <a:ext uri="{FF2B5EF4-FFF2-40B4-BE49-F238E27FC236}">
                <a16:creationId xmlns:a16="http://schemas.microsoft.com/office/drawing/2014/main" id="{E2ECB64B-0DE2-2E42-73FE-10292B037DBF}"/>
              </a:ext>
            </a:extLst>
          </p:cNvPr>
          <p:cNvPicPr>
            <a:picLocks noChangeAspect="1"/>
          </p:cNvPicPr>
          <p:nvPr/>
        </p:nvPicPr>
        <p:blipFill>
          <a:blip r:embed="rId6"/>
          <a:stretch>
            <a:fillRect/>
          </a:stretch>
        </p:blipFill>
        <p:spPr>
          <a:xfrm>
            <a:off x="876101" y="2170236"/>
            <a:ext cx="410921" cy="311283"/>
          </a:xfrm>
          <a:prstGeom prst="rect">
            <a:avLst/>
          </a:prstGeom>
        </p:spPr>
      </p:pic>
      <p:sp>
        <p:nvSpPr>
          <p:cNvPr id="3" name="Rounded Rectangle 2">
            <a:extLst>
              <a:ext uri="{FF2B5EF4-FFF2-40B4-BE49-F238E27FC236}">
                <a16:creationId xmlns:a16="http://schemas.microsoft.com/office/drawing/2014/main" id="{A9FE3891-79DB-AD69-7B94-1F6BED3AC29D}"/>
              </a:ext>
            </a:extLst>
          </p:cNvPr>
          <p:cNvSpPr/>
          <p:nvPr/>
        </p:nvSpPr>
        <p:spPr>
          <a:xfrm>
            <a:off x="6564031" y="1886895"/>
            <a:ext cx="5357134" cy="4232084"/>
          </a:xfrm>
          <a:prstGeom prst="roundRect">
            <a:avLst>
              <a:gd name="adj" fmla="val 9774"/>
            </a:avLst>
          </a:prstGeom>
          <a:noFill/>
          <a:ln w="635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0FFFA52-C99E-7A94-1A50-99B5B78BC33A}"/>
              </a:ext>
            </a:extLst>
          </p:cNvPr>
          <p:cNvSpPr>
            <a:spLocks noGrp="1"/>
          </p:cNvSpPr>
          <p:nvPr>
            <p:ph type="sldNum" sz="quarter" idx="12"/>
          </p:nvPr>
        </p:nvSpPr>
        <p:spPr/>
        <p:txBody>
          <a:bodyPr/>
          <a:lstStyle/>
          <a:p>
            <a:fld id="{7B8E230A-344C-314A-99D7-8592764412A6}" type="slidenum">
              <a:rPr lang="en-US" smtClean="0"/>
              <a:t>24</a:t>
            </a:fld>
            <a:endParaRPr lang="en-US"/>
          </a:p>
        </p:txBody>
      </p:sp>
    </p:spTree>
    <p:extLst>
      <p:ext uri="{BB962C8B-B14F-4D97-AF65-F5344CB8AC3E}">
        <p14:creationId xmlns:p14="http://schemas.microsoft.com/office/powerpoint/2010/main" val="5091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8FF2-1AB8-1BA4-C07B-B83FA0F1A1C2}"/>
              </a:ext>
            </a:extLst>
          </p:cNvPr>
          <p:cNvSpPr>
            <a:spLocks noGrp="1"/>
          </p:cNvSpPr>
          <p:nvPr>
            <p:ph type="title"/>
          </p:nvPr>
        </p:nvSpPr>
        <p:spPr/>
        <p:txBody>
          <a:bodyPr/>
          <a:lstStyle/>
          <a:p>
            <a:r>
              <a:rPr lang="en-US" dirty="0"/>
              <a:t>Mini-Batch GNN Execution Model</a:t>
            </a:r>
          </a:p>
        </p:txBody>
      </p:sp>
      <p:pic>
        <p:nvPicPr>
          <p:cNvPr id="4" name="Picture 3">
            <a:extLst>
              <a:ext uri="{FF2B5EF4-FFF2-40B4-BE49-F238E27FC236}">
                <a16:creationId xmlns:a16="http://schemas.microsoft.com/office/drawing/2014/main" id="{0EED3180-B4F3-65EE-7F88-96270A2C4E17}"/>
              </a:ext>
            </a:extLst>
          </p:cNvPr>
          <p:cNvPicPr>
            <a:picLocks noChangeAspect="1"/>
          </p:cNvPicPr>
          <p:nvPr/>
        </p:nvPicPr>
        <p:blipFill>
          <a:blip r:embed="rId3"/>
          <a:stretch>
            <a:fillRect/>
          </a:stretch>
        </p:blipFill>
        <p:spPr>
          <a:xfrm>
            <a:off x="5236199" y="1468325"/>
            <a:ext cx="6035127" cy="5110389"/>
          </a:xfrm>
          <a:prstGeom prst="rect">
            <a:avLst/>
          </a:prstGeom>
        </p:spPr>
      </p:pic>
      <p:sp>
        <p:nvSpPr>
          <p:cNvPr id="5" name="Rectangle 4">
            <a:extLst>
              <a:ext uri="{FF2B5EF4-FFF2-40B4-BE49-F238E27FC236}">
                <a16:creationId xmlns:a16="http://schemas.microsoft.com/office/drawing/2014/main" id="{408502C7-C63F-FD7F-4051-39196E87416F}"/>
              </a:ext>
            </a:extLst>
          </p:cNvPr>
          <p:cNvSpPr/>
          <p:nvPr/>
        </p:nvSpPr>
        <p:spPr>
          <a:xfrm>
            <a:off x="3575083" y="2417559"/>
            <a:ext cx="804672" cy="429768"/>
          </a:xfrm>
          <a:prstGeom prst="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BB5447-5E30-9208-8AFE-BB8673D3409D}"/>
              </a:ext>
            </a:extLst>
          </p:cNvPr>
          <p:cNvSpPr/>
          <p:nvPr/>
        </p:nvSpPr>
        <p:spPr>
          <a:xfrm>
            <a:off x="3575083" y="3012871"/>
            <a:ext cx="804672" cy="429768"/>
          </a:xfrm>
          <a:prstGeom prst="rect">
            <a:avLst/>
          </a:prstGeom>
          <a:noFill/>
          <a:ln w="317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AE93F9-10EE-EC41-E043-64AC4AB1351C}"/>
              </a:ext>
            </a:extLst>
          </p:cNvPr>
          <p:cNvSpPr/>
          <p:nvPr/>
        </p:nvSpPr>
        <p:spPr>
          <a:xfrm>
            <a:off x="3575083" y="3600943"/>
            <a:ext cx="804672" cy="429768"/>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2EEB382-F8F9-0A56-9232-D5677DB9142B}"/>
              </a:ext>
            </a:extLst>
          </p:cNvPr>
          <p:cNvSpPr/>
          <p:nvPr/>
        </p:nvSpPr>
        <p:spPr>
          <a:xfrm>
            <a:off x="3575083" y="4189015"/>
            <a:ext cx="804672" cy="429768"/>
          </a:xfrm>
          <a:prstGeom prst="rect">
            <a:avLst/>
          </a:prstGeom>
          <a:noFill/>
          <a:ln w="317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8058888-32DC-FEFF-A1FE-6AADF578C09F}"/>
              </a:ext>
            </a:extLst>
          </p:cNvPr>
          <p:cNvSpPr txBox="1"/>
          <p:nvPr/>
        </p:nvSpPr>
        <p:spPr>
          <a:xfrm>
            <a:off x="3731999" y="2447777"/>
            <a:ext cx="490840" cy="369332"/>
          </a:xfrm>
          <a:prstGeom prst="rect">
            <a:avLst/>
          </a:prstGeom>
          <a:noFill/>
        </p:spPr>
        <p:txBody>
          <a:bodyPr wrap="none" rtlCol="0">
            <a:spAutoFit/>
          </a:bodyPr>
          <a:lstStyle/>
          <a:p>
            <a:r>
              <a:rPr lang="en-US" dirty="0">
                <a:solidFill>
                  <a:srgbClr val="0070C0"/>
                </a:solidFill>
              </a:rPr>
              <a:t>M1</a:t>
            </a:r>
          </a:p>
        </p:txBody>
      </p:sp>
      <p:sp>
        <p:nvSpPr>
          <p:cNvPr id="10" name="TextBox 9">
            <a:extLst>
              <a:ext uri="{FF2B5EF4-FFF2-40B4-BE49-F238E27FC236}">
                <a16:creationId xmlns:a16="http://schemas.microsoft.com/office/drawing/2014/main" id="{2AB7D693-10D9-9B20-6E81-BCAB6F9CCA00}"/>
              </a:ext>
            </a:extLst>
          </p:cNvPr>
          <p:cNvSpPr txBox="1"/>
          <p:nvPr/>
        </p:nvSpPr>
        <p:spPr>
          <a:xfrm>
            <a:off x="3731999" y="3043089"/>
            <a:ext cx="490840" cy="369332"/>
          </a:xfrm>
          <a:prstGeom prst="rect">
            <a:avLst/>
          </a:prstGeom>
          <a:noFill/>
        </p:spPr>
        <p:txBody>
          <a:bodyPr wrap="none" rtlCol="0">
            <a:spAutoFit/>
          </a:bodyPr>
          <a:lstStyle/>
          <a:p>
            <a:r>
              <a:rPr lang="en-US" dirty="0">
                <a:solidFill>
                  <a:schemeClr val="accent2"/>
                </a:solidFill>
              </a:rPr>
              <a:t>M2</a:t>
            </a:r>
          </a:p>
        </p:txBody>
      </p:sp>
      <p:sp>
        <p:nvSpPr>
          <p:cNvPr id="11" name="TextBox 10">
            <a:extLst>
              <a:ext uri="{FF2B5EF4-FFF2-40B4-BE49-F238E27FC236}">
                <a16:creationId xmlns:a16="http://schemas.microsoft.com/office/drawing/2014/main" id="{C7BD907F-8A84-F6FB-6CD6-2BA32AB4A673}"/>
              </a:ext>
            </a:extLst>
          </p:cNvPr>
          <p:cNvSpPr txBox="1"/>
          <p:nvPr/>
        </p:nvSpPr>
        <p:spPr>
          <a:xfrm>
            <a:off x="3731999" y="3654187"/>
            <a:ext cx="490840" cy="369332"/>
          </a:xfrm>
          <a:prstGeom prst="rect">
            <a:avLst/>
          </a:prstGeom>
          <a:noFill/>
        </p:spPr>
        <p:txBody>
          <a:bodyPr wrap="none" rtlCol="0">
            <a:spAutoFit/>
          </a:bodyPr>
          <a:lstStyle/>
          <a:p>
            <a:r>
              <a:rPr lang="en-US" dirty="0">
                <a:solidFill>
                  <a:schemeClr val="accent6"/>
                </a:solidFill>
              </a:rPr>
              <a:t>M3</a:t>
            </a:r>
          </a:p>
        </p:txBody>
      </p:sp>
      <p:sp>
        <p:nvSpPr>
          <p:cNvPr id="12" name="TextBox 11">
            <a:extLst>
              <a:ext uri="{FF2B5EF4-FFF2-40B4-BE49-F238E27FC236}">
                <a16:creationId xmlns:a16="http://schemas.microsoft.com/office/drawing/2014/main" id="{EDC38427-B898-6A45-701E-B3364EB2FECA}"/>
              </a:ext>
            </a:extLst>
          </p:cNvPr>
          <p:cNvSpPr txBox="1"/>
          <p:nvPr/>
        </p:nvSpPr>
        <p:spPr>
          <a:xfrm>
            <a:off x="3731999" y="4219233"/>
            <a:ext cx="490840" cy="369332"/>
          </a:xfrm>
          <a:prstGeom prst="rect">
            <a:avLst/>
          </a:prstGeom>
          <a:noFill/>
        </p:spPr>
        <p:txBody>
          <a:bodyPr wrap="none" rtlCol="0">
            <a:spAutoFit/>
          </a:bodyPr>
          <a:lstStyle/>
          <a:p>
            <a:r>
              <a:rPr lang="en-US" dirty="0">
                <a:solidFill>
                  <a:srgbClr val="7030A0"/>
                </a:solidFill>
              </a:rPr>
              <a:t>M4</a:t>
            </a:r>
          </a:p>
        </p:txBody>
      </p:sp>
      <p:cxnSp>
        <p:nvCxnSpPr>
          <p:cNvPr id="14" name="Straight Arrow Connector 13">
            <a:extLst>
              <a:ext uri="{FF2B5EF4-FFF2-40B4-BE49-F238E27FC236}">
                <a16:creationId xmlns:a16="http://schemas.microsoft.com/office/drawing/2014/main" id="{B52CE661-DC7B-12A0-8EA9-986BE692D04F}"/>
              </a:ext>
            </a:extLst>
          </p:cNvPr>
          <p:cNvCxnSpPr>
            <a:stCxn id="5" idx="3"/>
          </p:cNvCxnSpPr>
          <p:nvPr/>
        </p:nvCxnSpPr>
        <p:spPr>
          <a:xfrm>
            <a:off x="4379755" y="2632443"/>
            <a:ext cx="1170432" cy="50292"/>
          </a:xfrm>
          <a:prstGeom prst="straightConnector1">
            <a:avLst/>
          </a:prstGeom>
          <a:ln w="254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E49DA48-BD70-E472-4005-B6C364CD2478}"/>
              </a:ext>
            </a:extLst>
          </p:cNvPr>
          <p:cNvCxnSpPr>
            <a:cxnSpLocks/>
          </p:cNvCxnSpPr>
          <p:nvPr/>
        </p:nvCxnSpPr>
        <p:spPr>
          <a:xfrm>
            <a:off x="4379755" y="2682735"/>
            <a:ext cx="1170432" cy="545020"/>
          </a:xfrm>
          <a:prstGeom prst="straightConnector1">
            <a:avLst/>
          </a:prstGeom>
          <a:ln w="254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356812B-D8CF-DF45-D7DE-1E66F6B425EB}"/>
              </a:ext>
            </a:extLst>
          </p:cNvPr>
          <p:cNvCxnSpPr>
            <a:cxnSpLocks/>
          </p:cNvCxnSpPr>
          <p:nvPr/>
        </p:nvCxnSpPr>
        <p:spPr>
          <a:xfrm>
            <a:off x="4379755" y="2717025"/>
            <a:ext cx="1152144" cy="1008126"/>
          </a:xfrm>
          <a:prstGeom prst="straightConnector1">
            <a:avLst/>
          </a:prstGeom>
          <a:ln w="254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6B95D64-9EAA-B992-4F09-3C73934295C1}"/>
              </a:ext>
            </a:extLst>
          </p:cNvPr>
          <p:cNvCxnSpPr>
            <a:cxnSpLocks/>
          </p:cNvCxnSpPr>
          <p:nvPr/>
        </p:nvCxnSpPr>
        <p:spPr>
          <a:xfrm>
            <a:off x="4394951" y="2766817"/>
            <a:ext cx="1155236" cy="1497830"/>
          </a:xfrm>
          <a:prstGeom prst="straightConnector1">
            <a:avLst/>
          </a:prstGeom>
          <a:ln w="254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6EBDCD9-510A-8A9C-28E9-5EF53960C91F}"/>
              </a:ext>
            </a:extLst>
          </p:cNvPr>
          <p:cNvCxnSpPr>
            <a:cxnSpLocks/>
          </p:cNvCxnSpPr>
          <p:nvPr/>
        </p:nvCxnSpPr>
        <p:spPr>
          <a:xfrm flipV="1">
            <a:off x="4387353" y="2752966"/>
            <a:ext cx="1144546" cy="485358"/>
          </a:xfrm>
          <a:prstGeom prst="straightConnector1">
            <a:avLst/>
          </a:prstGeom>
          <a:ln w="254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30C9EF3-2F9C-A86E-868D-A3DFBD01DD72}"/>
              </a:ext>
            </a:extLst>
          </p:cNvPr>
          <p:cNvCxnSpPr>
            <a:cxnSpLocks/>
          </p:cNvCxnSpPr>
          <p:nvPr/>
        </p:nvCxnSpPr>
        <p:spPr>
          <a:xfrm flipV="1">
            <a:off x="4392698" y="3262045"/>
            <a:ext cx="1139201" cy="10569"/>
          </a:xfrm>
          <a:prstGeom prst="straightConnector1">
            <a:avLst/>
          </a:prstGeom>
          <a:ln w="254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03B7D27-494D-AF01-CFCF-8F8F213DF8FF}"/>
              </a:ext>
            </a:extLst>
          </p:cNvPr>
          <p:cNvCxnSpPr>
            <a:cxnSpLocks/>
          </p:cNvCxnSpPr>
          <p:nvPr/>
        </p:nvCxnSpPr>
        <p:spPr>
          <a:xfrm>
            <a:off x="4387353" y="3306904"/>
            <a:ext cx="1144546" cy="468039"/>
          </a:xfrm>
          <a:prstGeom prst="straightConnector1">
            <a:avLst/>
          </a:prstGeom>
          <a:ln w="254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C8BFCA2-4BB1-F0DA-5E25-62BDDD8CF140}"/>
              </a:ext>
            </a:extLst>
          </p:cNvPr>
          <p:cNvCxnSpPr>
            <a:cxnSpLocks/>
          </p:cNvCxnSpPr>
          <p:nvPr/>
        </p:nvCxnSpPr>
        <p:spPr>
          <a:xfrm>
            <a:off x="4387353" y="3341194"/>
            <a:ext cx="1144546" cy="957743"/>
          </a:xfrm>
          <a:prstGeom prst="straightConnector1">
            <a:avLst/>
          </a:prstGeom>
          <a:ln w="254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CEEDC0E-8CDD-BE86-0E7F-6D1E0FF87DC7}"/>
              </a:ext>
            </a:extLst>
          </p:cNvPr>
          <p:cNvSpPr txBox="1"/>
          <p:nvPr/>
        </p:nvSpPr>
        <p:spPr>
          <a:xfrm>
            <a:off x="4135058" y="4973136"/>
            <a:ext cx="1584088" cy="369332"/>
          </a:xfrm>
          <a:prstGeom prst="rect">
            <a:avLst/>
          </a:prstGeom>
          <a:noFill/>
        </p:spPr>
        <p:txBody>
          <a:bodyPr wrap="none" rtlCol="0">
            <a:spAutoFit/>
          </a:bodyPr>
          <a:lstStyle/>
          <a:p>
            <a:r>
              <a:rPr lang="en-US" dirty="0">
                <a:solidFill>
                  <a:srgbClr val="C00000"/>
                </a:solidFill>
              </a:rPr>
              <a:t>Data Shuffling</a:t>
            </a:r>
          </a:p>
        </p:txBody>
      </p:sp>
      <p:pic>
        <p:nvPicPr>
          <p:cNvPr id="33" name="Graphic 32" descr="Clock with solid fill">
            <a:extLst>
              <a:ext uri="{FF2B5EF4-FFF2-40B4-BE49-F238E27FC236}">
                <a16:creationId xmlns:a16="http://schemas.microsoft.com/office/drawing/2014/main" id="{69BB5616-B6D3-D7C9-1DB0-6FCE06F0B6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8482" y="4890904"/>
            <a:ext cx="495536" cy="495536"/>
          </a:xfrm>
          <a:prstGeom prst="rect">
            <a:avLst/>
          </a:prstGeom>
        </p:spPr>
      </p:pic>
      <p:sp>
        <p:nvSpPr>
          <p:cNvPr id="34" name="TextBox 33">
            <a:extLst>
              <a:ext uri="{FF2B5EF4-FFF2-40B4-BE49-F238E27FC236}">
                <a16:creationId xmlns:a16="http://schemas.microsoft.com/office/drawing/2014/main" id="{7E23A437-91D8-16A7-A7CA-603786649A97}"/>
              </a:ext>
            </a:extLst>
          </p:cNvPr>
          <p:cNvSpPr txBox="1"/>
          <p:nvPr/>
        </p:nvSpPr>
        <p:spPr>
          <a:xfrm>
            <a:off x="3051131" y="5342468"/>
            <a:ext cx="3278908" cy="646331"/>
          </a:xfrm>
          <a:prstGeom prst="rect">
            <a:avLst/>
          </a:prstGeom>
          <a:noFill/>
        </p:spPr>
        <p:txBody>
          <a:bodyPr wrap="square" rtlCol="0">
            <a:spAutoFit/>
          </a:bodyPr>
          <a:lstStyle/>
          <a:p>
            <a:pPr algn="ctr"/>
            <a:r>
              <a:rPr lang="en-US" i="1" dirty="0">
                <a:solidFill>
                  <a:srgbClr val="C00000"/>
                </a:solidFill>
              </a:rPr>
              <a:t>k</a:t>
            </a:r>
            <a:r>
              <a:rPr lang="en-US" dirty="0">
                <a:solidFill>
                  <a:srgbClr val="C00000"/>
                </a:solidFill>
              </a:rPr>
              <a:t>-hop subgraphs + </a:t>
            </a:r>
          </a:p>
          <a:p>
            <a:pPr algn="ctr"/>
            <a:r>
              <a:rPr lang="en-US" dirty="0">
                <a:solidFill>
                  <a:srgbClr val="C00000"/>
                </a:solidFill>
              </a:rPr>
              <a:t>input features (~1k dimension)</a:t>
            </a:r>
          </a:p>
        </p:txBody>
      </p:sp>
      <p:sp>
        <p:nvSpPr>
          <p:cNvPr id="35" name="Rectangle 34">
            <a:extLst>
              <a:ext uri="{FF2B5EF4-FFF2-40B4-BE49-F238E27FC236}">
                <a16:creationId xmlns:a16="http://schemas.microsoft.com/office/drawing/2014/main" id="{7756E2AC-8B2E-145D-DBF4-74795450C21D}"/>
              </a:ext>
            </a:extLst>
          </p:cNvPr>
          <p:cNvSpPr/>
          <p:nvPr/>
        </p:nvSpPr>
        <p:spPr>
          <a:xfrm>
            <a:off x="1228654" y="2744756"/>
            <a:ext cx="1563624" cy="167335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BE71EA91-28A1-E51A-BC94-44F30EBC60C1}"/>
              </a:ext>
            </a:extLst>
          </p:cNvPr>
          <p:cNvSpPr txBox="1"/>
          <p:nvPr/>
        </p:nvSpPr>
        <p:spPr>
          <a:xfrm>
            <a:off x="1765046" y="2777332"/>
            <a:ext cx="490840" cy="369332"/>
          </a:xfrm>
          <a:prstGeom prst="rect">
            <a:avLst/>
          </a:prstGeom>
          <a:noFill/>
        </p:spPr>
        <p:txBody>
          <a:bodyPr wrap="none" rtlCol="0">
            <a:spAutoFit/>
          </a:bodyPr>
          <a:lstStyle/>
          <a:p>
            <a:r>
              <a:rPr lang="en-US" dirty="0"/>
              <a:t>M1</a:t>
            </a:r>
          </a:p>
        </p:txBody>
      </p:sp>
      <p:sp>
        <p:nvSpPr>
          <p:cNvPr id="40" name="TextBox 39">
            <a:extLst>
              <a:ext uri="{FF2B5EF4-FFF2-40B4-BE49-F238E27FC236}">
                <a16:creationId xmlns:a16="http://schemas.microsoft.com/office/drawing/2014/main" id="{E9700F03-AC45-3A43-81BD-4479D572BB49}"/>
              </a:ext>
            </a:extLst>
          </p:cNvPr>
          <p:cNvSpPr txBox="1"/>
          <p:nvPr/>
        </p:nvSpPr>
        <p:spPr>
          <a:xfrm>
            <a:off x="1765046" y="3183240"/>
            <a:ext cx="490840" cy="369332"/>
          </a:xfrm>
          <a:prstGeom prst="rect">
            <a:avLst/>
          </a:prstGeom>
          <a:noFill/>
        </p:spPr>
        <p:txBody>
          <a:bodyPr wrap="none" rtlCol="0">
            <a:spAutoFit/>
          </a:bodyPr>
          <a:lstStyle/>
          <a:p>
            <a:r>
              <a:rPr lang="en-US" dirty="0"/>
              <a:t>M2</a:t>
            </a:r>
          </a:p>
        </p:txBody>
      </p:sp>
      <p:sp>
        <p:nvSpPr>
          <p:cNvPr id="41" name="TextBox 40">
            <a:extLst>
              <a:ext uri="{FF2B5EF4-FFF2-40B4-BE49-F238E27FC236}">
                <a16:creationId xmlns:a16="http://schemas.microsoft.com/office/drawing/2014/main" id="{DE7C8C35-D542-3096-5C47-2FD36DB6AA09}"/>
              </a:ext>
            </a:extLst>
          </p:cNvPr>
          <p:cNvSpPr txBox="1"/>
          <p:nvPr/>
        </p:nvSpPr>
        <p:spPr>
          <a:xfrm>
            <a:off x="1765046" y="3602640"/>
            <a:ext cx="490840" cy="369332"/>
          </a:xfrm>
          <a:prstGeom prst="rect">
            <a:avLst/>
          </a:prstGeom>
          <a:noFill/>
        </p:spPr>
        <p:txBody>
          <a:bodyPr wrap="none" rtlCol="0">
            <a:spAutoFit/>
          </a:bodyPr>
          <a:lstStyle/>
          <a:p>
            <a:r>
              <a:rPr lang="en-US" dirty="0"/>
              <a:t>M3</a:t>
            </a:r>
          </a:p>
        </p:txBody>
      </p:sp>
      <p:sp>
        <p:nvSpPr>
          <p:cNvPr id="42" name="TextBox 41">
            <a:extLst>
              <a:ext uri="{FF2B5EF4-FFF2-40B4-BE49-F238E27FC236}">
                <a16:creationId xmlns:a16="http://schemas.microsoft.com/office/drawing/2014/main" id="{D5B17A50-851D-ED86-159F-120BB3344AF5}"/>
              </a:ext>
            </a:extLst>
          </p:cNvPr>
          <p:cNvSpPr txBox="1"/>
          <p:nvPr/>
        </p:nvSpPr>
        <p:spPr>
          <a:xfrm>
            <a:off x="1774302" y="4041814"/>
            <a:ext cx="490840" cy="369332"/>
          </a:xfrm>
          <a:prstGeom prst="rect">
            <a:avLst/>
          </a:prstGeom>
          <a:noFill/>
        </p:spPr>
        <p:txBody>
          <a:bodyPr wrap="none" rtlCol="0">
            <a:spAutoFit/>
          </a:bodyPr>
          <a:lstStyle/>
          <a:p>
            <a:r>
              <a:rPr lang="en-US" dirty="0"/>
              <a:t>M4</a:t>
            </a:r>
          </a:p>
        </p:txBody>
      </p:sp>
      <p:sp>
        <p:nvSpPr>
          <p:cNvPr id="43" name="TextBox 42">
            <a:extLst>
              <a:ext uri="{FF2B5EF4-FFF2-40B4-BE49-F238E27FC236}">
                <a16:creationId xmlns:a16="http://schemas.microsoft.com/office/drawing/2014/main" id="{8C7920DC-285D-6F8B-3E2B-3DB9F00A56DA}"/>
              </a:ext>
            </a:extLst>
          </p:cNvPr>
          <p:cNvSpPr txBox="1"/>
          <p:nvPr/>
        </p:nvSpPr>
        <p:spPr>
          <a:xfrm>
            <a:off x="1051913" y="4511541"/>
            <a:ext cx="1974771" cy="369332"/>
          </a:xfrm>
          <a:prstGeom prst="rect">
            <a:avLst/>
          </a:prstGeom>
          <a:noFill/>
        </p:spPr>
        <p:txBody>
          <a:bodyPr wrap="none" rtlCol="0">
            <a:spAutoFit/>
          </a:bodyPr>
          <a:lstStyle/>
          <a:p>
            <a:r>
              <a:rPr lang="en-US" dirty="0"/>
              <a:t>Embedding Matrix</a:t>
            </a:r>
          </a:p>
        </p:txBody>
      </p:sp>
      <p:cxnSp>
        <p:nvCxnSpPr>
          <p:cNvPr id="44" name="Straight Connector 43">
            <a:extLst>
              <a:ext uri="{FF2B5EF4-FFF2-40B4-BE49-F238E27FC236}">
                <a16:creationId xmlns:a16="http://schemas.microsoft.com/office/drawing/2014/main" id="{5268EA50-DE80-9215-2025-C4519FDFA2F1}"/>
              </a:ext>
            </a:extLst>
          </p:cNvPr>
          <p:cNvCxnSpPr>
            <a:cxnSpLocks/>
          </p:cNvCxnSpPr>
          <p:nvPr/>
        </p:nvCxnSpPr>
        <p:spPr>
          <a:xfrm>
            <a:off x="1228654" y="3156236"/>
            <a:ext cx="156362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C11517E-9297-D684-F243-38F075C7F82A}"/>
              </a:ext>
            </a:extLst>
          </p:cNvPr>
          <p:cNvCxnSpPr>
            <a:cxnSpLocks/>
          </p:cNvCxnSpPr>
          <p:nvPr/>
        </p:nvCxnSpPr>
        <p:spPr>
          <a:xfrm>
            <a:off x="1237910" y="3573812"/>
            <a:ext cx="156362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491BAF4-E4A4-5493-21B8-C2EFFB5D4C28}"/>
              </a:ext>
            </a:extLst>
          </p:cNvPr>
          <p:cNvCxnSpPr>
            <a:cxnSpLocks/>
          </p:cNvCxnSpPr>
          <p:nvPr/>
        </p:nvCxnSpPr>
        <p:spPr>
          <a:xfrm>
            <a:off x="1228654" y="4014820"/>
            <a:ext cx="156362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DC8472-FED8-CBA7-0AC4-37EDB065BEA4}"/>
              </a:ext>
            </a:extLst>
          </p:cNvPr>
          <p:cNvSpPr txBox="1"/>
          <p:nvPr/>
        </p:nvSpPr>
        <p:spPr>
          <a:xfrm>
            <a:off x="728782" y="3354756"/>
            <a:ext cx="452368" cy="369332"/>
          </a:xfrm>
          <a:prstGeom prst="rect">
            <a:avLst/>
          </a:prstGeom>
          <a:noFill/>
        </p:spPr>
        <p:txBody>
          <a:bodyPr wrap="none" rtlCol="0">
            <a:spAutoFit/>
          </a:bodyPr>
          <a:lstStyle/>
          <a:p>
            <a:r>
              <a:rPr lang="en-US" dirty="0"/>
              <a:t>|</a:t>
            </a:r>
            <a:r>
              <a:rPr lang="en-US" i="1" dirty="0"/>
              <a:t>V</a:t>
            </a:r>
            <a:r>
              <a:rPr lang="en-US" dirty="0"/>
              <a:t>|</a:t>
            </a:r>
          </a:p>
        </p:txBody>
      </p:sp>
      <p:sp>
        <p:nvSpPr>
          <p:cNvPr id="50" name="TextBox 49">
            <a:extLst>
              <a:ext uri="{FF2B5EF4-FFF2-40B4-BE49-F238E27FC236}">
                <a16:creationId xmlns:a16="http://schemas.microsoft.com/office/drawing/2014/main" id="{1512DF2C-26EA-1636-F61B-EB5CA31C9AA2}"/>
              </a:ext>
            </a:extLst>
          </p:cNvPr>
          <p:cNvSpPr txBox="1"/>
          <p:nvPr/>
        </p:nvSpPr>
        <p:spPr>
          <a:xfrm>
            <a:off x="1849328" y="2364804"/>
            <a:ext cx="343364" cy="369332"/>
          </a:xfrm>
          <a:prstGeom prst="rect">
            <a:avLst/>
          </a:prstGeom>
          <a:noFill/>
        </p:spPr>
        <p:txBody>
          <a:bodyPr wrap="none" rtlCol="0">
            <a:spAutoFit/>
          </a:bodyPr>
          <a:lstStyle/>
          <a:p>
            <a:r>
              <a:rPr lang="en-US" dirty="0"/>
              <a:t>D</a:t>
            </a:r>
          </a:p>
        </p:txBody>
      </p:sp>
      <p:sp>
        <p:nvSpPr>
          <p:cNvPr id="3" name="Slide Number Placeholder 2">
            <a:extLst>
              <a:ext uri="{FF2B5EF4-FFF2-40B4-BE49-F238E27FC236}">
                <a16:creationId xmlns:a16="http://schemas.microsoft.com/office/drawing/2014/main" id="{3BD05ED5-6AE0-C374-00AE-4D1977E70E37}"/>
              </a:ext>
            </a:extLst>
          </p:cNvPr>
          <p:cNvSpPr>
            <a:spLocks noGrp="1"/>
          </p:cNvSpPr>
          <p:nvPr>
            <p:ph type="sldNum" sz="quarter" idx="12"/>
          </p:nvPr>
        </p:nvSpPr>
        <p:spPr/>
        <p:txBody>
          <a:bodyPr/>
          <a:lstStyle/>
          <a:p>
            <a:fld id="{7B8E230A-344C-314A-99D7-8592764412A6}" type="slidenum">
              <a:rPr lang="en-US" smtClean="0"/>
              <a:t>25</a:t>
            </a:fld>
            <a:endParaRPr lang="en-US"/>
          </a:p>
        </p:txBody>
      </p:sp>
      <p:sp>
        <p:nvSpPr>
          <p:cNvPr id="13" name="TextBox 12">
            <a:extLst>
              <a:ext uri="{FF2B5EF4-FFF2-40B4-BE49-F238E27FC236}">
                <a16:creationId xmlns:a16="http://schemas.microsoft.com/office/drawing/2014/main" id="{6EA25920-4FF0-45FE-17A8-6ADC4C36420B}"/>
              </a:ext>
            </a:extLst>
          </p:cNvPr>
          <p:cNvSpPr txBox="1"/>
          <p:nvPr/>
        </p:nvSpPr>
        <p:spPr>
          <a:xfrm rot="5400000">
            <a:off x="4590722" y="3648219"/>
            <a:ext cx="373820" cy="369332"/>
          </a:xfrm>
          <a:prstGeom prst="rect">
            <a:avLst/>
          </a:prstGeom>
          <a:noFill/>
        </p:spPr>
        <p:txBody>
          <a:bodyPr wrap="none" rtlCol="0">
            <a:spAutoFit/>
          </a:bodyPr>
          <a:lstStyle/>
          <a:p>
            <a:r>
              <a:rPr lang="en-US" dirty="0">
                <a:solidFill>
                  <a:schemeClr val="accent6"/>
                </a:solidFill>
              </a:rPr>
              <a:t>…</a:t>
            </a:r>
          </a:p>
        </p:txBody>
      </p:sp>
      <p:sp>
        <p:nvSpPr>
          <p:cNvPr id="16" name="TextBox 15">
            <a:extLst>
              <a:ext uri="{FF2B5EF4-FFF2-40B4-BE49-F238E27FC236}">
                <a16:creationId xmlns:a16="http://schemas.microsoft.com/office/drawing/2014/main" id="{D69E7CA5-69C6-EA2D-742D-ACFDEBA841B2}"/>
              </a:ext>
            </a:extLst>
          </p:cNvPr>
          <p:cNvSpPr txBox="1"/>
          <p:nvPr/>
        </p:nvSpPr>
        <p:spPr>
          <a:xfrm rot="5400000">
            <a:off x="4593808" y="4220121"/>
            <a:ext cx="373820" cy="369332"/>
          </a:xfrm>
          <a:prstGeom prst="rect">
            <a:avLst/>
          </a:prstGeom>
          <a:noFill/>
        </p:spPr>
        <p:txBody>
          <a:bodyPr wrap="none" rtlCol="0">
            <a:spAutoFit/>
          </a:bodyPr>
          <a:lstStyle/>
          <a:p>
            <a:r>
              <a:rPr lang="en-US" dirty="0">
                <a:solidFill>
                  <a:srgbClr val="7030A0"/>
                </a:solidFill>
              </a:rPr>
              <a:t>…</a:t>
            </a:r>
          </a:p>
        </p:txBody>
      </p:sp>
    </p:spTree>
    <p:extLst>
      <p:ext uri="{BB962C8B-B14F-4D97-AF65-F5344CB8AC3E}">
        <p14:creationId xmlns:p14="http://schemas.microsoft.com/office/powerpoint/2010/main" val="347127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2D93-D360-4FD8-E2CE-8C4EA9A28F2E}"/>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F570FAB1-1FE4-8A9E-EB02-87EC23DDD5B8}"/>
              </a:ext>
            </a:extLst>
          </p:cNvPr>
          <p:cNvSpPr>
            <a:spLocks noGrp="1"/>
          </p:cNvSpPr>
          <p:nvPr>
            <p:ph idx="1"/>
          </p:nvPr>
        </p:nvSpPr>
        <p:spPr>
          <a:xfrm>
            <a:off x="838200" y="1703705"/>
            <a:ext cx="10515600" cy="4351338"/>
          </a:xfrm>
        </p:spPr>
        <p:txBody>
          <a:bodyPr/>
          <a:lstStyle/>
          <a:p>
            <a:pPr marL="0" indent="0">
              <a:buNone/>
            </a:pPr>
            <a:r>
              <a:rPr lang="en-US" sz="3200" dirty="0"/>
              <a:t>P3 [</a:t>
            </a:r>
            <a:r>
              <a:rPr lang="en-US" sz="3200" dirty="0">
                <a:solidFill>
                  <a:schemeClr val="accent2"/>
                </a:solidFill>
              </a:rPr>
              <a:t>OSDI’21</a:t>
            </a:r>
            <a:r>
              <a:rPr lang="en-US" sz="3200" dirty="0"/>
              <a:t>] introduces Push-Pull Parallelism</a:t>
            </a:r>
          </a:p>
          <a:p>
            <a:endParaRPr lang="en-US" dirty="0"/>
          </a:p>
        </p:txBody>
      </p:sp>
      <p:pic>
        <p:nvPicPr>
          <p:cNvPr id="5" name="Picture 4">
            <a:extLst>
              <a:ext uri="{FF2B5EF4-FFF2-40B4-BE49-F238E27FC236}">
                <a16:creationId xmlns:a16="http://schemas.microsoft.com/office/drawing/2014/main" id="{36381795-6E43-253C-562B-2A32C240E45B}"/>
              </a:ext>
            </a:extLst>
          </p:cNvPr>
          <p:cNvPicPr>
            <a:picLocks noChangeAspect="1"/>
          </p:cNvPicPr>
          <p:nvPr/>
        </p:nvPicPr>
        <p:blipFill>
          <a:blip r:embed="rId3"/>
          <a:stretch>
            <a:fillRect/>
          </a:stretch>
        </p:blipFill>
        <p:spPr>
          <a:xfrm>
            <a:off x="934128" y="2169184"/>
            <a:ext cx="8289949" cy="4351338"/>
          </a:xfrm>
          <a:prstGeom prst="rect">
            <a:avLst/>
          </a:prstGeom>
        </p:spPr>
      </p:pic>
      <p:sp>
        <p:nvSpPr>
          <p:cNvPr id="6" name="TextBox 5">
            <a:extLst>
              <a:ext uri="{FF2B5EF4-FFF2-40B4-BE49-F238E27FC236}">
                <a16:creationId xmlns:a16="http://schemas.microsoft.com/office/drawing/2014/main" id="{C4B6F9B0-63C1-395F-EAE3-DC0C81B227E9}"/>
              </a:ext>
            </a:extLst>
          </p:cNvPr>
          <p:cNvSpPr txBox="1"/>
          <p:nvPr/>
        </p:nvSpPr>
        <p:spPr>
          <a:xfrm>
            <a:off x="152134" y="5469235"/>
            <a:ext cx="1942958" cy="646331"/>
          </a:xfrm>
          <a:prstGeom prst="rect">
            <a:avLst/>
          </a:prstGeom>
          <a:noFill/>
        </p:spPr>
        <p:txBody>
          <a:bodyPr wrap="square" rtlCol="0">
            <a:spAutoFit/>
          </a:bodyPr>
          <a:lstStyle/>
          <a:p>
            <a:pPr algn="ctr"/>
            <a:r>
              <a:rPr lang="en-US" dirty="0">
                <a:solidFill>
                  <a:srgbClr val="C00000"/>
                </a:solidFill>
              </a:rPr>
              <a:t>shuffling</a:t>
            </a:r>
            <a:r>
              <a:rPr lang="en-US" i="1" dirty="0">
                <a:solidFill>
                  <a:srgbClr val="C00000"/>
                </a:solidFill>
              </a:rPr>
              <a:t> k</a:t>
            </a:r>
            <a:r>
              <a:rPr lang="en-US" dirty="0">
                <a:solidFill>
                  <a:srgbClr val="C00000"/>
                </a:solidFill>
              </a:rPr>
              <a:t>-hop subgraphs only</a:t>
            </a:r>
          </a:p>
        </p:txBody>
      </p:sp>
      <p:sp>
        <p:nvSpPr>
          <p:cNvPr id="7" name="TextBox 6">
            <a:extLst>
              <a:ext uri="{FF2B5EF4-FFF2-40B4-BE49-F238E27FC236}">
                <a16:creationId xmlns:a16="http://schemas.microsoft.com/office/drawing/2014/main" id="{42817F7A-4DCE-C822-6173-6D824A49EFBE}"/>
              </a:ext>
            </a:extLst>
          </p:cNvPr>
          <p:cNvSpPr txBox="1"/>
          <p:nvPr/>
        </p:nvSpPr>
        <p:spPr>
          <a:xfrm>
            <a:off x="3980385" y="6211179"/>
            <a:ext cx="1909497" cy="646331"/>
          </a:xfrm>
          <a:prstGeom prst="rect">
            <a:avLst/>
          </a:prstGeom>
          <a:noFill/>
        </p:spPr>
        <p:txBody>
          <a:bodyPr wrap="none" rtlCol="0">
            <a:spAutoFit/>
          </a:bodyPr>
          <a:lstStyle/>
          <a:p>
            <a:pPr algn="ctr"/>
            <a:r>
              <a:rPr lang="en-US" dirty="0">
                <a:solidFill>
                  <a:srgbClr val="C00000"/>
                </a:solidFill>
              </a:rPr>
              <a:t>hidden features</a:t>
            </a:r>
          </a:p>
          <a:p>
            <a:pPr algn="ctr"/>
            <a:r>
              <a:rPr lang="en-US" dirty="0">
                <a:solidFill>
                  <a:srgbClr val="C00000"/>
                </a:solidFill>
              </a:rPr>
              <a:t>(~100 dimension)</a:t>
            </a:r>
          </a:p>
        </p:txBody>
      </p:sp>
      <p:sp>
        <p:nvSpPr>
          <p:cNvPr id="8" name="Rectangle 7">
            <a:extLst>
              <a:ext uri="{FF2B5EF4-FFF2-40B4-BE49-F238E27FC236}">
                <a16:creationId xmlns:a16="http://schemas.microsoft.com/office/drawing/2014/main" id="{1A322A06-33CF-7AE0-6F91-DECF092E58C2}"/>
              </a:ext>
            </a:extLst>
          </p:cNvPr>
          <p:cNvSpPr/>
          <p:nvPr/>
        </p:nvSpPr>
        <p:spPr>
          <a:xfrm>
            <a:off x="9864976" y="2224121"/>
            <a:ext cx="1563624" cy="167335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a16="http://schemas.microsoft.com/office/drawing/2014/main" id="{002D3D3A-696F-FC18-3D93-466F34E519C1}"/>
              </a:ext>
            </a:extLst>
          </p:cNvPr>
          <p:cNvCxnSpPr/>
          <p:nvPr/>
        </p:nvCxnSpPr>
        <p:spPr>
          <a:xfrm>
            <a:off x="10230736" y="2242409"/>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D6802FF-80A3-129F-3366-9B4FD0D821F7}"/>
              </a:ext>
            </a:extLst>
          </p:cNvPr>
          <p:cNvCxnSpPr/>
          <p:nvPr/>
        </p:nvCxnSpPr>
        <p:spPr>
          <a:xfrm>
            <a:off x="10623622" y="2242409"/>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A30EF2A-5CDF-0939-FBCB-E67289A27140}"/>
              </a:ext>
            </a:extLst>
          </p:cNvPr>
          <p:cNvCxnSpPr/>
          <p:nvPr/>
        </p:nvCxnSpPr>
        <p:spPr>
          <a:xfrm>
            <a:off x="11032360" y="2242409"/>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BDF394F-A654-F106-CE21-6CB42DB57399}"/>
              </a:ext>
            </a:extLst>
          </p:cNvPr>
          <p:cNvSpPr txBox="1"/>
          <p:nvPr/>
        </p:nvSpPr>
        <p:spPr>
          <a:xfrm>
            <a:off x="9810112" y="2900777"/>
            <a:ext cx="490840" cy="369332"/>
          </a:xfrm>
          <a:prstGeom prst="rect">
            <a:avLst/>
          </a:prstGeom>
          <a:noFill/>
        </p:spPr>
        <p:txBody>
          <a:bodyPr wrap="none" rtlCol="0">
            <a:spAutoFit/>
          </a:bodyPr>
          <a:lstStyle/>
          <a:p>
            <a:r>
              <a:rPr lang="en-US" dirty="0"/>
              <a:t>M1</a:t>
            </a:r>
          </a:p>
        </p:txBody>
      </p:sp>
      <p:sp>
        <p:nvSpPr>
          <p:cNvPr id="15" name="TextBox 14">
            <a:extLst>
              <a:ext uri="{FF2B5EF4-FFF2-40B4-BE49-F238E27FC236}">
                <a16:creationId xmlns:a16="http://schemas.microsoft.com/office/drawing/2014/main" id="{AA205697-300E-2863-BA7B-A04AD84702A4}"/>
              </a:ext>
            </a:extLst>
          </p:cNvPr>
          <p:cNvSpPr txBox="1"/>
          <p:nvPr/>
        </p:nvSpPr>
        <p:spPr>
          <a:xfrm>
            <a:off x="10175816" y="2900388"/>
            <a:ext cx="490840" cy="369332"/>
          </a:xfrm>
          <a:prstGeom prst="rect">
            <a:avLst/>
          </a:prstGeom>
          <a:noFill/>
        </p:spPr>
        <p:txBody>
          <a:bodyPr wrap="none" rtlCol="0">
            <a:spAutoFit/>
          </a:bodyPr>
          <a:lstStyle/>
          <a:p>
            <a:r>
              <a:rPr lang="en-US" dirty="0"/>
              <a:t>M2</a:t>
            </a:r>
          </a:p>
        </p:txBody>
      </p:sp>
      <p:sp>
        <p:nvSpPr>
          <p:cNvPr id="16" name="TextBox 15">
            <a:extLst>
              <a:ext uri="{FF2B5EF4-FFF2-40B4-BE49-F238E27FC236}">
                <a16:creationId xmlns:a16="http://schemas.microsoft.com/office/drawing/2014/main" id="{B68DCE59-870D-BA5A-33FA-9D0532244477}"/>
              </a:ext>
            </a:extLst>
          </p:cNvPr>
          <p:cNvSpPr txBox="1"/>
          <p:nvPr/>
        </p:nvSpPr>
        <p:spPr>
          <a:xfrm>
            <a:off x="10579064" y="2909299"/>
            <a:ext cx="490840" cy="369332"/>
          </a:xfrm>
          <a:prstGeom prst="rect">
            <a:avLst/>
          </a:prstGeom>
          <a:noFill/>
        </p:spPr>
        <p:txBody>
          <a:bodyPr wrap="none" rtlCol="0">
            <a:spAutoFit/>
          </a:bodyPr>
          <a:lstStyle/>
          <a:p>
            <a:r>
              <a:rPr lang="en-US" dirty="0"/>
              <a:t>M3</a:t>
            </a:r>
          </a:p>
        </p:txBody>
      </p:sp>
      <p:sp>
        <p:nvSpPr>
          <p:cNvPr id="17" name="TextBox 16">
            <a:extLst>
              <a:ext uri="{FF2B5EF4-FFF2-40B4-BE49-F238E27FC236}">
                <a16:creationId xmlns:a16="http://schemas.microsoft.com/office/drawing/2014/main" id="{74EAC788-2ED0-2684-5050-F7E073AEE855}"/>
              </a:ext>
            </a:extLst>
          </p:cNvPr>
          <p:cNvSpPr txBox="1"/>
          <p:nvPr/>
        </p:nvSpPr>
        <p:spPr>
          <a:xfrm>
            <a:off x="10995268" y="2909066"/>
            <a:ext cx="490840" cy="369332"/>
          </a:xfrm>
          <a:prstGeom prst="rect">
            <a:avLst/>
          </a:prstGeom>
          <a:noFill/>
        </p:spPr>
        <p:txBody>
          <a:bodyPr wrap="none" rtlCol="0">
            <a:spAutoFit/>
          </a:bodyPr>
          <a:lstStyle/>
          <a:p>
            <a:r>
              <a:rPr lang="en-US" dirty="0"/>
              <a:t>M4</a:t>
            </a:r>
          </a:p>
        </p:txBody>
      </p:sp>
      <p:sp>
        <p:nvSpPr>
          <p:cNvPr id="18" name="TextBox 17">
            <a:extLst>
              <a:ext uri="{FF2B5EF4-FFF2-40B4-BE49-F238E27FC236}">
                <a16:creationId xmlns:a16="http://schemas.microsoft.com/office/drawing/2014/main" id="{5E6F05F9-E3E2-5816-4D20-551E6D572FF9}"/>
              </a:ext>
            </a:extLst>
          </p:cNvPr>
          <p:cNvSpPr txBox="1"/>
          <p:nvPr/>
        </p:nvSpPr>
        <p:spPr>
          <a:xfrm>
            <a:off x="9706645" y="3949379"/>
            <a:ext cx="1974771" cy="369332"/>
          </a:xfrm>
          <a:prstGeom prst="rect">
            <a:avLst/>
          </a:prstGeom>
          <a:noFill/>
        </p:spPr>
        <p:txBody>
          <a:bodyPr wrap="none" rtlCol="0">
            <a:spAutoFit/>
          </a:bodyPr>
          <a:lstStyle/>
          <a:p>
            <a:r>
              <a:rPr lang="en-US" dirty="0"/>
              <a:t>Embedding Matrix</a:t>
            </a:r>
          </a:p>
        </p:txBody>
      </p:sp>
      <p:sp>
        <p:nvSpPr>
          <p:cNvPr id="19" name="TextBox 18">
            <a:extLst>
              <a:ext uri="{FF2B5EF4-FFF2-40B4-BE49-F238E27FC236}">
                <a16:creationId xmlns:a16="http://schemas.microsoft.com/office/drawing/2014/main" id="{C999C2AF-EF17-5A31-056E-A8B53DD697EE}"/>
              </a:ext>
            </a:extLst>
          </p:cNvPr>
          <p:cNvSpPr txBox="1"/>
          <p:nvPr/>
        </p:nvSpPr>
        <p:spPr>
          <a:xfrm>
            <a:off x="9342393" y="2867334"/>
            <a:ext cx="452368" cy="369332"/>
          </a:xfrm>
          <a:prstGeom prst="rect">
            <a:avLst/>
          </a:prstGeom>
          <a:noFill/>
        </p:spPr>
        <p:txBody>
          <a:bodyPr wrap="none" rtlCol="0">
            <a:spAutoFit/>
          </a:bodyPr>
          <a:lstStyle/>
          <a:p>
            <a:r>
              <a:rPr lang="en-US" dirty="0"/>
              <a:t>|</a:t>
            </a:r>
            <a:r>
              <a:rPr lang="en-US" i="1" dirty="0"/>
              <a:t>V</a:t>
            </a:r>
            <a:r>
              <a:rPr lang="en-US" dirty="0"/>
              <a:t>|</a:t>
            </a:r>
          </a:p>
        </p:txBody>
      </p:sp>
      <p:sp>
        <p:nvSpPr>
          <p:cNvPr id="20" name="TextBox 19">
            <a:extLst>
              <a:ext uri="{FF2B5EF4-FFF2-40B4-BE49-F238E27FC236}">
                <a16:creationId xmlns:a16="http://schemas.microsoft.com/office/drawing/2014/main" id="{9FA774B1-3AEF-AEF9-1D1A-509F84883F4A}"/>
              </a:ext>
            </a:extLst>
          </p:cNvPr>
          <p:cNvSpPr txBox="1"/>
          <p:nvPr/>
        </p:nvSpPr>
        <p:spPr>
          <a:xfrm>
            <a:off x="10475106" y="1836501"/>
            <a:ext cx="343364" cy="369332"/>
          </a:xfrm>
          <a:prstGeom prst="rect">
            <a:avLst/>
          </a:prstGeom>
          <a:noFill/>
        </p:spPr>
        <p:txBody>
          <a:bodyPr wrap="none" rtlCol="0">
            <a:spAutoFit/>
          </a:bodyPr>
          <a:lstStyle/>
          <a:p>
            <a:r>
              <a:rPr lang="en-US" dirty="0"/>
              <a:t>D</a:t>
            </a:r>
          </a:p>
        </p:txBody>
      </p:sp>
      <p:sp>
        <p:nvSpPr>
          <p:cNvPr id="4" name="Slide Number Placeholder 3">
            <a:extLst>
              <a:ext uri="{FF2B5EF4-FFF2-40B4-BE49-F238E27FC236}">
                <a16:creationId xmlns:a16="http://schemas.microsoft.com/office/drawing/2014/main" id="{50A1E625-6700-DAE7-49C5-6304A03C5156}"/>
              </a:ext>
            </a:extLst>
          </p:cNvPr>
          <p:cNvSpPr>
            <a:spLocks noGrp="1"/>
          </p:cNvSpPr>
          <p:nvPr>
            <p:ph type="sldNum" sz="quarter" idx="12"/>
          </p:nvPr>
        </p:nvSpPr>
        <p:spPr/>
        <p:txBody>
          <a:bodyPr/>
          <a:lstStyle/>
          <a:p>
            <a:fld id="{7B8E230A-344C-314A-99D7-8592764412A6}" type="slidenum">
              <a:rPr lang="en-US" smtClean="0"/>
              <a:t>26</a:t>
            </a:fld>
            <a:endParaRPr lang="en-US"/>
          </a:p>
        </p:txBody>
      </p:sp>
      <p:sp>
        <p:nvSpPr>
          <p:cNvPr id="9" name="Rounded Rectangle 8">
            <a:extLst>
              <a:ext uri="{FF2B5EF4-FFF2-40B4-BE49-F238E27FC236}">
                <a16:creationId xmlns:a16="http://schemas.microsoft.com/office/drawing/2014/main" id="{1A96799D-DC36-6D2E-B05D-F6636D9B5A47}"/>
              </a:ext>
            </a:extLst>
          </p:cNvPr>
          <p:cNvSpPr/>
          <p:nvPr/>
        </p:nvSpPr>
        <p:spPr>
          <a:xfrm>
            <a:off x="1409617" y="2789418"/>
            <a:ext cx="611580" cy="2543036"/>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98C8B3C-2F8C-3CAB-DB71-85A686B66BC7}"/>
              </a:ext>
            </a:extLst>
          </p:cNvPr>
          <p:cNvSpPr/>
          <p:nvPr/>
        </p:nvSpPr>
        <p:spPr>
          <a:xfrm>
            <a:off x="3687378" y="2567535"/>
            <a:ext cx="772733" cy="3028823"/>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F5ABF6C-C270-092C-CE8B-DA695B2DBA8C}"/>
              </a:ext>
            </a:extLst>
          </p:cNvPr>
          <p:cNvSpPr txBox="1"/>
          <p:nvPr/>
        </p:nvSpPr>
        <p:spPr>
          <a:xfrm>
            <a:off x="8523648" y="1306627"/>
            <a:ext cx="3600081" cy="369332"/>
          </a:xfrm>
          <a:prstGeom prst="rect">
            <a:avLst/>
          </a:prstGeom>
          <a:noFill/>
        </p:spPr>
        <p:txBody>
          <a:bodyPr wrap="square" rtlCol="0">
            <a:spAutoFit/>
          </a:bodyPr>
          <a:lstStyle/>
          <a:p>
            <a:r>
              <a:rPr lang="en-US" dirty="0">
                <a:solidFill>
                  <a:srgbClr val="C00000"/>
                </a:solidFill>
              </a:rPr>
              <a:t>When input dim D &gt;&gt; hidden dim H</a:t>
            </a:r>
          </a:p>
        </p:txBody>
      </p:sp>
    </p:spTree>
    <p:extLst>
      <p:ext uri="{BB962C8B-B14F-4D97-AF65-F5344CB8AC3E}">
        <p14:creationId xmlns:p14="http://schemas.microsoft.com/office/powerpoint/2010/main" val="82554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p:bldP spid="9"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8EE4-C9C9-F90A-0A45-30BE12FF6280}"/>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31B3B684-748B-2724-9BC9-B8499D943172}"/>
              </a:ext>
            </a:extLst>
          </p:cNvPr>
          <p:cNvSpPr>
            <a:spLocks noGrp="1"/>
          </p:cNvSpPr>
          <p:nvPr>
            <p:ph idx="1"/>
          </p:nvPr>
        </p:nvSpPr>
        <p:spPr>
          <a:xfrm>
            <a:off x="838200" y="1703705"/>
            <a:ext cx="10515600" cy="4351338"/>
          </a:xfrm>
        </p:spPr>
        <p:txBody>
          <a:bodyPr/>
          <a:lstStyle/>
          <a:p>
            <a:pPr marL="0" indent="0">
              <a:buNone/>
            </a:pPr>
            <a:r>
              <a:rPr lang="en-US" dirty="0" err="1"/>
              <a:t>Dorylus</a:t>
            </a:r>
            <a:r>
              <a:rPr lang="en-US" dirty="0"/>
              <a:t> [</a:t>
            </a:r>
            <a:r>
              <a:rPr lang="en-US" dirty="0">
                <a:solidFill>
                  <a:schemeClr val="accent2"/>
                </a:solidFill>
              </a:rPr>
              <a:t>OSDI’21</a:t>
            </a:r>
            <a:r>
              <a:rPr lang="en-US" dirty="0"/>
              <a:t>] abstracts dataflow graph in each forward layer </a:t>
            </a:r>
          </a:p>
          <a:p>
            <a:endParaRPr lang="en-US" dirty="0"/>
          </a:p>
        </p:txBody>
      </p:sp>
      <p:pic>
        <p:nvPicPr>
          <p:cNvPr id="4" name="Picture 3">
            <a:extLst>
              <a:ext uri="{FF2B5EF4-FFF2-40B4-BE49-F238E27FC236}">
                <a16:creationId xmlns:a16="http://schemas.microsoft.com/office/drawing/2014/main" id="{906253C5-B1E5-3365-B9EA-74D71F3D1313}"/>
              </a:ext>
            </a:extLst>
          </p:cNvPr>
          <p:cNvPicPr>
            <a:picLocks noChangeAspect="1"/>
          </p:cNvPicPr>
          <p:nvPr/>
        </p:nvPicPr>
        <p:blipFill>
          <a:blip r:embed="rId3"/>
          <a:stretch>
            <a:fillRect/>
          </a:stretch>
        </p:blipFill>
        <p:spPr>
          <a:xfrm>
            <a:off x="2950612" y="2259851"/>
            <a:ext cx="6290775" cy="4007291"/>
          </a:xfrm>
          <a:prstGeom prst="rect">
            <a:avLst/>
          </a:prstGeom>
        </p:spPr>
      </p:pic>
      <p:sp>
        <p:nvSpPr>
          <p:cNvPr id="5" name="TextBox 4">
            <a:extLst>
              <a:ext uri="{FF2B5EF4-FFF2-40B4-BE49-F238E27FC236}">
                <a16:creationId xmlns:a16="http://schemas.microsoft.com/office/drawing/2014/main" id="{C37BD452-50EB-3CAD-AD31-43258C420CE3}"/>
              </a:ext>
            </a:extLst>
          </p:cNvPr>
          <p:cNvSpPr txBox="1"/>
          <p:nvPr/>
        </p:nvSpPr>
        <p:spPr>
          <a:xfrm>
            <a:off x="4216884" y="6297373"/>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6" name="Slide Number Placeholder 5">
            <a:extLst>
              <a:ext uri="{FF2B5EF4-FFF2-40B4-BE49-F238E27FC236}">
                <a16:creationId xmlns:a16="http://schemas.microsoft.com/office/drawing/2014/main" id="{7B24DB88-71F6-CAD6-EE9D-733579705191}"/>
              </a:ext>
            </a:extLst>
          </p:cNvPr>
          <p:cNvSpPr>
            <a:spLocks noGrp="1"/>
          </p:cNvSpPr>
          <p:nvPr>
            <p:ph type="sldNum" sz="quarter" idx="12"/>
          </p:nvPr>
        </p:nvSpPr>
        <p:spPr/>
        <p:txBody>
          <a:bodyPr/>
          <a:lstStyle/>
          <a:p>
            <a:fld id="{7B8E230A-344C-314A-99D7-8592764412A6}" type="slidenum">
              <a:rPr lang="en-US" smtClean="0"/>
              <a:t>27</a:t>
            </a:fld>
            <a:endParaRPr lang="en-US"/>
          </a:p>
        </p:txBody>
      </p:sp>
      <p:sp>
        <p:nvSpPr>
          <p:cNvPr id="7" name="Rounded Rectangle 6">
            <a:extLst>
              <a:ext uri="{FF2B5EF4-FFF2-40B4-BE49-F238E27FC236}">
                <a16:creationId xmlns:a16="http://schemas.microsoft.com/office/drawing/2014/main" id="{F0B0FE61-FA2B-5933-3D5F-16D21C8A9612}"/>
              </a:ext>
            </a:extLst>
          </p:cNvPr>
          <p:cNvSpPr/>
          <p:nvPr/>
        </p:nvSpPr>
        <p:spPr>
          <a:xfrm>
            <a:off x="3551583" y="2259851"/>
            <a:ext cx="2266145" cy="924080"/>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61D9EE8-752F-DAED-082E-57A89A83DC9C}"/>
              </a:ext>
            </a:extLst>
          </p:cNvPr>
          <p:cNvSpPr/>
          <p:nvPr/>
        </p:nvSpPr>
        <p:spPr>
          <a:xfrm>
            <a:off x="6007681" y="2402571"/>
            <a:ext cx="1444827" cy="924080"/>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881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8E2FAD-87DF-5368-E904-10E2CB055AFF}"/>
              </a:ext>
            </a:extLst>
          </p:cNvPr>
          <p:cNvPicPr>
            <a:picLocks noChangeAspect="1"/>
          </p:cNvPicPr>
          <p:nvPr/>
        </p:nvPicPr>
        <p:blipFill>
          <a:blip r:embed="rId3"/>
          <a:stretch>
            <a:fillRect/>
          </a:stretch>
        </p:blipFill>
        <p:spPr>
          <a:xfrm>
            <a:off x="2950612" y="2259851"/>
            <a:ext cx="6290775" cy="4007291"/>
          </a:xfrm>
          <a:prstGeom prst="rect">
            <a:avLst/>
          </a:prstGeom>
        </p:spPr>
      </p:pic>
      <p:sp>
        <p:nvSpPr>
          <p:cNvPr id="13" name="TextBox 12">
            <a:extLst>
              <a:ext uri="{FF2B5EF4-FFF2-40B4-BE49-F238E27FC236}">
                <a16:creationId xmlns:a16="http://schemas.microsoft.com/office/drawing/2014/main" id="{FCECFCDC-ACA3-4A4C-6F29-B29AFB86A5C4}"/>
              </a:ext>
            </a:extLst>
          </p:cNvPr>
          <p:cNvSpPr txBox="1"/>
          <p:nvPr/>
        </p:nvSpPr>
        <p:spPr>
          <a:xfrm>
            <a:off x="4216884" y="6297373"/>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2" name="Title 1">
            <a:extLst>
              <a:ext uri="{FF2B5EF4-FFF2-40B4-BE49-F238E27FC236}">
                <a16:creationId xmlns:a16="http://schemas.microsoft.com/office/drawing/2014/main" id="{1CEC8EE4-C9C9-F90A-0A45-30BE12FF6280}"/>
              </a:ext>
            </a:extLst>
          </p:cNvPr>
          <p:cNvSpPr>
            <a:spLocks noGrp="1"/>
          </p:cNvSpPr>
          <p:nvPr>
            <p:ph type="title"/>
          </p:nvPr>
        </p:nvSpPr>
        <p:spPr/>
        <p:txBody>
          <a:bodyPr/>
          <a:lstStyle/>
          <a:p>
            <a:r>
              <a:rPr lang="en-US" dirty="0"/>
              <a:t>Mini-Batch GNN Execution Model</a:t>
            </a:r>
          </a:p>
        </p:txBody>
      </p:sp>
      <p:sp>
        <p:nvSpPr>
          <p:cNvPr id="6" name="Slide Number Placeholder 5">
            <a:extLst>
              <a:ext uri="{FF2B5EF4-FFF2-40B4-BE49-F238E27FC236}">
                <a16:creationId xmlns:a16="http://schemas.microsoft.com/office/drawing/2014/main" id="{7B24DB88-71F6-CAD6-EE9D-733579705191}"/>
              </a:ext>
            </a:extLst>
          </p:cNvPr>
          <p:cNvSpPr>
            <a:spLocks noGrp="1"/>
          </p:cNvSpPr>
          <p:nvPr>
            <p:ph type="sldNum" sz="quarter" idx="12"/>
          </p:nvPr>
        </p:nvSpPr>
        <p:spPr/>
        <p:txBody>
          <a:bodyPr/>
          <a:lstStyle/>
          <a:p>
            <a:fld id="{7B8E230A-344C-314A-99D7-8592764412A6}" type="slidenum">
              <a:rPr lang="en-US" smtClean="0"/>
              <a:t>28</a:t>
            </a:fld>
            <a:endParaRPr lang="en-US"/>
          </a:p>
        </p:txBody>
      </p:sp>
      <p:sp>
        <p:nvSpPr>
          <p:cNvPr id="7" name="Rounded Rectangle 6">
            <a:extLst>
              <a:ext uri="{FF2B5EF4-FFF2-40B4-BE49-F238E27FC236}">
                <a16:creationId xmlns:a16="http://schemas.microsoft.com/office/drawing/2014/main" id="{556447FD-5DA2-D513-E250-9A99D556758B}"/>
              </a:ext>
            </a:extLst>
          </p:cNvPr>
          <p:cNvSpPr/>
          <p:nvPr/>
        </p:nvSpPr>
        <p:spPr>
          <a:xfrm>
            <a:off x="3212797" y="3514819"/>
            <a:ext cx="2644687" cy="840722"/>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DFAD2A9-9E10-02E4-E0D7-501C2E804870}"/>
              </a:ext>
            </a:extLst>
          </p:cNvPr>
          <p:cNvSpPr/>
          <p:nvPr/>
        </p:nvSpPr>
        <p:spPr>
          <a:xfrm>
            <a:off x="6007681" y="3272429"/>
            <a:ext cx="2644687" cy="763072"/>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0C55B3BB-F7DD-98C4-EF83-CB8A889C5EBC}"/>
              </a:ext>
            </a:extLst>
          </p:cNvPr>
          <p:cNvSpPr>
            <a:spLocks noGrp="1"/>
          </p:cNvSpPr>
          <p:nvPr>
            <p:ph idx="1"/>
          </p:nvPr>
        </p:nvSpPr>
        <p:spPr>
          <a:xfrm>
            <a:off x="838200" y="1703705"/>
            <a:ext cx="10515600" cy="4351338"/>
          </a:xfrm>
        </p:spPr>
        <p:txBody>
          <a:bodyPr/>
          <a:lstStyle/>
          <a:p>
            <a:pPr marL="0" indent="0">
              <a:buNone/>
            </a:pPr>
            <a:r>
              <a:rPr lang="en-US" dirty="0" err="1"/>
              <a:t>Dorylus</a:t>
            </a:r>
            <a:r>
              <a:rPr lang="en-US" dirty="0"/>
              <a:t> [</a:t>
            </a:r>
            <a:r>
              <a:rPr lang="en-US" dirty="0">
                <a:solidFill>
                  <a:schemeClr val="accent2"/>
                </a:solidFill>
              </a:rPr>
              <a:t>OSDI’21</a:t>
            </a:r>
            <a:r>
              <a:rPr lang="en-US" dirty="0"/>
              <a:t>] abstracts dataflow graph in each forward layer </a:t>
            </a:r>
          </a:p>
          <a:p>
            <a:endParaRPr lang="en-US" dirty="0"/>
          </a:p>
        </p:txBody>
      </p:sp>
    </p:spTree>
    <p:extLst>
      <p:ext uri="{BB962C8B-B14F-4D97-AF65-F5344CB8AC3E}">
        <p14:creationId xmlns:p14="http://schemas.microsoft.com/office/powerpoint/2010/main" val="3122612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8EE4-C9C9-F90A-0A45-30BE12FF6280}"/>
              </a:ext>
            </a:extLst>
          </p:cNvPr>
          <p:cNvSpPr>
            <a:spLocks noGrp="1"/>
          </p:cNvSpPr>
          <p:nvPr>
            <p:ph type="title"/>
          </p:nvPr>
        </p:nvSpPr>
        <p:spPr/>
        <p:txBody>
          <a:bodyPr/>
          <a:lstStyle/>
          <a:p>
            <a:r>
              <a:rPr lang="en-US" dirty="0"/>
              <a:t>Mini-Batch GNN Execution Model</a:t>
            </a:r>
          </a:p>
        </p:txBody>
      </p:sp>
      <p:pic>
        <p:nvPicPr>
          <p:cNvPr id="4" name="Picture 3">
            <a:extLst>
              <a:ext uri="{FF2B5EF4-FFF2-40B4-BE49-F238E27FC236}">
                <a16:creationId xmlns:a16="http://schemas.microsoft.com/office/drawing/2014/main" id="{906253C5-B1E5-3365-B9EA-74D71F3D1313}"/>
              </a:ext>
            </a:extLst>
          </p:cNvPr>
          <p:cNvPicPr>
            <a:picLocks noChangeAspect="1"/>
          </p:cNvPicPr>
          <p:nvPr/>
        </p:nvPicPr>
        <p:blipFill>
          <a:blip r:embed="rId3"/>
          <a:stretch>
            <a:fillRect/>
          </a:stretch>
        </p:blipFill>
        <p:spPr>
          <a:xfrm>
            <a:off x="2950612" y="2259851"/>
            <a:ext cx="6290775" cy="4007291"/>
          </a:xfrm>
          <a:prstGeom prst="rect">
            <a:avLst/>
          </a:prstGeom>
        </p:spPr>
      </p:pic>
      <p:sp>
        <p:nvSpPr>
          <p:cNvPr id="5" name="TextBox 4">
            <a:extLst>
              <a:ext uri="{FF2B5EF4-FFF2-40B4-BE49-F238E27FC236}">
                <a16:creationId xmlns:a16="http://schemas.microsoft.com/office/drawing/2014/main" id="{C37BD452-50EB-3CAD-AD31-43258C420CE3}"/>
              </a:ext>
            </a:extLst>
          </p:cNvPr>
          <p:cNvSpPr txBox="1"/>
          <p:nvPr/>
        </p:nvSpPr>
        <p:spPr>
          <a:xfrm>
            <a:off x="4216884" y="6297373"/>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6" name="Slide Number Placeholder 5">
            <a:extLst>
              <a:ext uri="{FF2B5EF4-FFF2-40B4-BE49-F238E27FC236}">
                <a16:creationId xmlns:a16="http://schemas.microsoft.com/office/drawing/2014/main" id="{7B24DB88-71F6-CAD6-EE9D-733579705191}"/>
              </a:ext>
            </a:extLst>
          </p:cNvPr>
          <p:cNvSpPr>
            <a:spLocks noGrp="1"/>
          </p:cNvSpPr>
          <p:nvPr>
            <p:ph type="sldNum" sz="quarter" idx="12"/>
          </p:nvPr>
        </p:nvSpPr>
        <p:spPr/>
        <p:txBody>
          <a:bodyPr/>
          <a:lstStyle/>
          <a:p>
            <a:fld id="{7B8E230A-344C-314A-99D7-8592764412A6}" type="slidenum">
              <a:rPr lang="en-US" smtClean="0"/>
              <a:t>29</a:t>
            </a:fld>
            <a:endParaRPr lang="en-US"/>
          </a:p>
        </p:txBody>
      </p:sp>
      <p:sp>
        <p:nvSpPr>
          <p:cNvPr id="7" name="Rounded Rectangle 6">
            <a:extLst>
              <a:ext uri="{FF2B5EF4-FFF2-40B4-BE49-F238E27FC236}">
                <a16:creationId xmlns:a16="http://schemas.microsoft.com/office/drawing/2014/main" id="{2CB56AAD-46F7-B7CC-BA25-2A4E51C1D926}"/>
              </a:ext>
            </a:extLst>
          </p:cNvPr>
          <p:cNvSpPr/>
          <p:nvPr/>
        </p:nvSpPr>
        <p:spPr>
          <a:xfrm>
            <a:off x="3111815" y="4546807"/>
            <a:ext cx="2599969" cy="1343748"/>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A676711-037B-1678-F199-07E9EF848F6F}"/>
              </a:ext>
            </a:extLst>
          </p:cNvPr>
          <p:cNvSpPr/>
          <p:nvPr/>
        </p:nvSpPr>
        <p:spPr>
          <a:xfrm>
            <a:off x="5901568" y="4032363"/>
            <a:ext cx="2299478" cy="1436913"/>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8870633F-2391-626B-73C1-3815A77006AA}"/>
              </a:ext>
            </a:extLst>
          </p:cNvPr>
          <p:cNvSpPr>
            <a:spLocks noGrp="1"/>
          </p:cNvSpPr>
          <p:nvPr>
            <p:ph idx="1"/>
          </p:nvPr>
        </p:nvSpPr>
        <p:spPr>
          <a:xfrm>
            <a:off x="838200" y="1703705"/>
            <a:ext cx="10515600" cy="4351338"/>
          </a:xfrm>
        </p:spPr>
        <p:txBody>
          <a:bodyPr/>
          <a:lstStyle/>
          <a:p>
            <a:pPr marL="0" indent="0">
              <a:buNone/>
            </a:pPr>
            <a:r>
              <a:rPr lang="en-US" dirty="0" err="1"/>
              <a:t>Dorylus</a:t>
            </a:r>
            <a:r>
              <a:rPr lang="en-US" dirty="0"/>
              <a:t> [</a:t>
            </a:r>
            <a:r>
              <a:rPr lang="en-US" dirty="0">
                <a:solidFill>
                  <a:schemeClr val="accent2"/>
                </a:solidFill>
              </a:rPr>
              <a:t>OSDI’21</a:t>
            </a:r>
            <a:r>
              <a:rPr lang="en-US" dirty="0"/>
              <a:t>] abstracts dataflow graph in each forward layer </a:t>
            </a:r>
          </a:p>
          <a:p>
            <a:endParaRPr lang="en-US" dirty="0"/>
          </a:p>
        </p:txBody>
      </p:sp>
    </p:spTree>
    <p:extLst>
      <p:ext uri="{BB962C8B-B14F-4D97-AF65-F5344CB8AC3E}">
        <p14:creationId xmlns:p14="http://schemas.microsoft.com/office/powerpoint/2010/main" val="215103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F5A3-31B4-6828-65F0-B91DEB554CB9}"/>
            </a:ext>
          </a:extLst>
        </p:cNvPr>
        <p:cNvGrpSpPr/>
        <p:nvPr/>
      </p:nvGrpSpPr>
      <p:grpSpPr>
        <a:xfrm>
          <a:off x="0" y="0"/>
          <a:ext cx="0" cy="0"/>
          <a:chOff x="0" y="0"/>
          <a:chExt cx="0" cy="0"/>
        </a:xfrm>
      </p:grpSpPr>
      <p:sp>
        <p:nvSpPr>
          <p:cNvPr id="6" name="Rectangle 30">
            <a:extLst>
              <a:ext uri="{FF2B5EF4-FFF2-40B4-BE49-F238E27FC236}">
                <a16:creationId xmlns:a16="http://schemas.microsoft.com/office/drawing/2014/main" id="{1140F6C6-ABBD-CC83-1BD5-83880511F16D}"/>
              </a:ext>
            </a:extLst>
          </p:cNvPr>
          <p:cNvSpPr>
            <a:spLocks noChangeArrowheads="1"/>
          </p:cNvSpPr>
          <p:nvPr/>
        </p:nvSpPr>
        <p:spPr bwMode="auto">
          <a:xfrm>
            <a:off x="6545726" y="5971934"/>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pic>
        <p:nvPicPr>
          <p:cNvPr id="1026" name="Picture 2" descr="EDBT/ICDT Logo">
            <a:extLst>
              <a:ext uri="{FF2B5EF4-FFF2-40B4-BE49-F238E27FC236}">
                <a16:creationId xmlns:a16="http://schemas.microsoft.com/office/drawing/2014/main" id="{2CD979EC-0615-9AAE-AA36-95C1FAE59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30" y="5049705"/>
            <a:ext cx="2497899" cy="1725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ana University Bloomington Campus post orders : Commencement Group">
            <a:extLst>
              <a:ext uri="{FF2B5EF4-FFF2-40B4-BE49-F238E27FC236}">
                <a16:creationId xmlns:a16="http://schemas.microsoft.com/office/drawing/2014/main" id="{35FF4917-3F4F-5CDC-9C65-CEC71A86D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654F002-EE40-57C1-D4FE-2FBAAB3F710F}"/>
              </a:ext>
            </a:extLst>
          </p:cNvPr>
          <p:cNvSpPr>
            <a:spLocks noGrp="1"/>
          </p:cNvSpPr>
          <p:nvPr>
            <p:ph type="ctrTitle"/>
          </p:nvPr>
        </p:nvSpPr>
        <p:spPr>
          <a:xfrm>
            <a:off x="984011" y="3413264"/>
            <a:ext cx="10223976" cy="1145484"/>
          </a:xfrm>
        </p:spPr>
        <p:txBody>
          <a:bodyPr>
            <a:noAutofit/>
          </a:bodyPr>
          <a:lstStyle/>
          <a:p>
            <a:r>
              <a:rPr lang="en-US" altLang="zh-CN" sz="4400" b="1" dirty="0">
                <a:solidFill>
                  <a:srgbClr val="C00000"/>
                </a:solidFill>
                <a:latin typeface="Times New Roman" panose="02020603050405020304" pitchFamily="18" charset="0"/>
                <a:cs typeface="Times New Roman" panose="02020603050405020304" pitchFamily="18" charset="0"/>
              </a:rPr>
              <a:t>(Distributed Training of GNNs)</a:t>
            </a:r>
          </a:p>
        </p:txBody>
      </p:sp>
      <p:sp>
        <p:nvSpPr>
          <p:cNvPr id="8" name="Title 1">
            <a:extLst>
              <a:ext uri="{FF2B5EF4-FFF2-40B4-BE49-F238E27FC236}">
                <a16:creationId xmlns:a16="http://schemas.microsoft.com/office/drawing/2014/main" id="{E8E3A586-28CA-DD0C-3052-82B2DB27DD4A}"/>
              </a:ext>
            </a:extLst>
          </p:cNvPr>
          <p:cNvSpPr txBox="1">
            <a:spLocks/>
          </p:cNvSpPr>
          <p:nvPr/>
        </p:nvSpPr>
        <p:spPr>
          <a:xfrm>
            <a:off x="409611" y="2398627"/>
            <a:ext cx="11372777" cy="13772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t>Graph Neural Networks</a:t>
            </a:r>
          </a:p>
        </p:txBody>
      </p:sp>
    </p:spTree>
    <p:extLst>
      <p:ext uri="{BB962C8B-B14F-4D97-AF65-F5344CB8AC3E}">
        <p14:creationId xmlns:p14="http://schemas.microsoft.com/office/powerpoint/2010/main" val="3289262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15376-C418-BCDD-8E7A-421CA5C68B3A}"/>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B13F655A-3968-13C0-7EEE-BD0BF03CD964}"/>
              </a:ext>
            </a:extLst>
          </p:cNvPr>
          <p:cNvSpPr>
            <a:spLocks noGrp="1"/>
          </p:cNvSpPr>
          <p:nvPr>
            <p:ph idx="1"/>
          </p:nvPr>
        </p:nvSpPr>
        <p:spPr/>
        <p:txBody>
          <a:bodyPr>
            <a:normAutofit/>
          </a:bodyPr>
          <a:lstStyle/>
          <a:p>
            <a:pPr marL="0" indent="0">
              <a:buNone/>
            </a:pPr>
            <a:r>
              <a:rPr lang="en-US" sz="3200" dirty="0" err="1"/>
              <a:t>Dorylus</a:t>
            </a:r>
            <a:r>
              <a:rPr lang="en-US" sz="3200" dirty="0"/>
              <a:t> [</a:t>
            </a:r>
            <a:r>
              <a:rPr lang="en-US" sz="3200" dirty="0">
                <a:solidFill>
                  <a:schemeClr val="accent2"/>
                </a:solidFill>
              </a:rPr>
              <a:t>OSDI’21</a:t>
            </a:r>
            <a:r>
              <a:rPr lang="en-US" sz="3200" dirty="0"/>
              <a:t>]</a:t>
            </a:r>
            <a:r>
              <a:rPr lang="zh-CN" altLang="en-US" sz="3200" dirty="0"/>
              <a:t> </a:t>
            </a:r>
            <a:r>
              <a:rPr lang="en-US" altLang="zh-CN" sz="3200" dirty="0"/>
              <a:t>splits each layer into individual tasks</a:t>
            </a:r>
          </a:p>
        </p:txBody>
      </p:sp>
      <p:pic>
        <p:nvPicPr>
          <p:cNvPr id="4" name="Picture 3">
            <a:extLst>
              <a:ext uri="{FF2B5EF4-FFF2-40B4-BE49-F238E27FC236}">
                <a16:creationId xmlns:a16="http://schemas.microsoft.com/office/drawing/2014/main" id="{91229141-9888-1DF0-267D-74D2F0B0196A}"/>
              </a:ext>
            </a:extLst>
          </p:cNvPr>
          <p:cNvPicPr>
            <a:picLocks noChangeAspect="1"/>
          </p:cNvPicPr>
          <p:nvPr/>
        </p:nvPicPr>
        <p:blipFill>
          <a:blip r:embed="rId3"/>
          <a:stretch>
            <a:fillRect/>
          </a:stretch>
        </p:blipFill>
        <p:spPr>
          <a:xfrm>
            <a:off x="1352280" y="2414381"/>
            <a:ext cx="9365520" cy="3448734"/>
          </a:xfrm>
          <a:prstGeom prst="rect">
            <a:avLst/>
          </a:prstGeom>
        </p:spPr>
      </p:pic>
      <p:sp>
        <p:nvSpPr>
          <p:cNvPr id="5" name="TextBox 4">
            <a:extLst>
              <a:ext uri="{FF2B5EF4-FFF2-40B4-BE49-F238E27FC236}">
                <a16:creationId xmlns:a16="http://schemas.microsoft.com/office/drawing/2014/main" id="{89C75D44-F0D2-3A58-0146-529497BF03A5}"/>
              </a:ext>
            </a:extLst>
          </p:cNvPr>
          <p:cNvSpPr txBox="1"/>
          <p:nvPr/>
        </p:nvSpPr>
        <p:spPr>
          <a:xfrm>
            <a:off x="4470284" y="5944632"/>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6" name="Slide Number Placeholder 5">
            <a:extLst>
              <a:ext uri="{FF2B5EF4-FFF2-40B4-BE49-F238E27FC236}">
                <a16:creationId xmlns:a16="http://schemas.microsoft.com/office/drawing/2014/main" id="{3DFE48AC-8FFD-7B90-D4C2-49940E21ED0B}"/>
              </a:ext>
            </a:extLst>
          </p:cNvPr>
          <p:cNvSpPr>
            <a:spLocks noGrp="1"/>
          </p:cNvSpPr>
          <p:nvPr>
            <p:ph type="sldNum" sz="quarter" idx="12"/>
          </p:nvPr>
        </p:nvSpPr>
        <p:spPr/>
        <p:txBody>
          <a:bodyPr/>
          <a:lstStyle/>
          <a:p>
            <a:fld id="{7B8E230A-344C-314A-99D7-8592764412A6}" type="slidenum">
              <a:rPr lang="en-US" smtClean="0"/>
              <a:t>30</a:t>
            </a:fld>
            <a:endParaRPr lang="en-US"/>
          </a:p>
        </p:txBody>
      </p:sp>
    </p:spTree>
    <p:extLst>
      <p:ext uri="{BB962C8B-B14F-4D97-AF65-F5344CB8AC3E}">
        <p14:creationId xmlns:p14="http://schemas.microsoft.com/office/powerpoint/2010/main" val="263328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3CEE-D497-C73C-EAE8-D7A864D185CC}"/>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F16557AE-5A2C-1C0E-DA0F-83B5A9837414}"/>
              </a:ext>
            </a:extLst>
          </p:cNvPr>
          <p:cNvSpPr>
            <a:spLocks noGrp="1"/>
          </p:cNvSpPr>
          <p:nvPr>
            <p:ph idx="1"/>
          </p:nvPr>
        </p:nvSpPr>
        <p:spPr/>
        <p:txBody>
          <a:bodyPr/>
          <a:lstStyle/>
          <a:p>
            <a:pPr marL="0" indent="0">
              <a:buNone/>
            </a:pPr>
            <a:r>
              <a:rPr lang="en-US" sz="3200" dirty="0" err="1"/>
              <a:t>Dorylus</a:t>
            </a:r>
            <a:r>
              <a:rPr lang="en-US" sz="3200" dirty="0"/>
              <a:t> [</a:t>
            </a:r>
            <a:r>
              <a:rPr lang="en-US" sz="3200" dirty="0">
                <a:solidFill>
                  <a:schemeClr val="accent2"/>
                </a:solidFill>
              </a:rPr>
              <a:t>OSDI’21</a:t>
            </a:r>
            <a:r>
              <a:rPr lang="en-US" sz="3200" dirty="0"/>
              <a:t>] pipelines these tasks using task queues</a:t>
            </a:r>
          </a:p>
          <a:p>
            <a:pPr marL="0" indent="0">
              <a:buNone/>
            </a:pPr>
            <a:r>
              <a:rPr lang="en-US" sz="3200" dirty="0"/>
              <a:t>Tasks are executed by </a:t>
            </a:r>
            <a:r>
              <a:rPr lang="en-US" sz="3200" dirty="0">
                <a:solidFill>
                  <a:srgbClr val="C00000"/>
                </a:solidFill>
              </a:rPr>
              <a:t>CPU threads</a:t>
            </a:r>
            <a:r>
              <a:rPr lang="en-US" sz="3200" dirty="0"/>
              <a:t> and </a:t>
            </a:r>
            <a:r>
              <a:rPr lang="en-US" sz="3200" dirty="0">
                <a:solidFill>
                  <a:srgbClr val="C00000"/>
                </a:solidFill>
              </a:rPr>
              <a:t>serverless threads</a:t>
            </a:r>
            <a:endParaRPr lang="en-US" sz="3200" dirty="0"/>
          </a:p>
          <a:p>
            <a:endParaRPr lang="en-US" dirty="0"/>
          </a:p>
        </p:txBody>
      </p:sp>
      <p:pic>
        <p:nvPicPr>
          <p:cNvPr id="4" name="Picture 3">
            <a:extLst>
              <a:ext uri="{FF2B5EF4-FFF2-40B4-BE49-F238E27FC236}">
                <a16:creationId xmlns:a16="http://schemas.microsoft.com/office/drawing/2014/main" id="{BEE6FA11-FE43-4DA3-613E-74C30982FD17}"/>
              </a:ext>
            </a:extLst>
          </p:cNvPr>
          <p:cNvPicPr>
            <a:picLocks noChangeAspect="1"/>
          </p:cNvPicPr>
          <p:nvPr/>
        </p:nvPicPr>
        <p:blipFill>
          <a:blip r:embed="rId3"/>
          <a:stretch>
            <a:fillRect/>
          </a:stretch>
        </p:blipFill>
        <p:spPr>
          <a:xfrm>
            <a:off x="2613276" y="3022601"/>
            <a:ext cx="7226300" cy="3086100"/>
          </a:xfrm>
          <a:prstGeom prst="rect">
            <a:avLst/>
          </a:prstGeom>
        </p:spPr>
      </p:pic>
      <p:sp>
        <p:nvSpPr>
          <p:cNvPr id="5" name="TextBox 4">
            <a:extLst>
              <a:ext uri="{FF2B5EF4-FFF2-40B4-BE49-F238E27FC236}">
                <a16:creationId xmlns:a16="http://schemas.microsoft.com/office/drawing/2014/main" id="{1C722E4A-BE9E-5B84-F9F0-107B50F6C271}"/>
              </a:ext>
            </a:extLst>
          </p:cNvPr>
          <p:cNvSpPr txBox="1"/>
          <p:nvPr/>
        </p:nvSpPr>
        <p:spPr>
          <a:xfrm>
            <a:off x="4530582" y="6055281"/>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6" name="Left Arrow 5">
            <a:extLst>
              <a:ext uri="{FF2B5EF4-FFF2-40B4-BE49-F238E27FC236}">
                <a16:creationId xmlns:a16="http://schemas.microsoft.com/office/drawing/2014/main" id="{90898379-06BB-4D77-B10A-2D7151A7959E}"/>
              </a:ext>
            </a:extLst>
          </p:cNvPr>
          <p:cNvSpPr/>
          <p:nvPr/>
        </p:nvSpPr>
        <p:spPr>
          <a:xfrm>
            <a:off x="8581368" y="4482717"/>
            <a:ext cx="651642" cy="493986"/>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eft Arrow 6">
            <a:extLst>
              <a:ext uri="{FF2B5EF4-FFF2-40B4-BE49-F238E27FC236}">
                <a16:creationId xmlns:a16="http://schemas.microsoft.com/office/drawing/2014/main" id="{279F2232-3B92-B2BA-3EAC-9D42F2B475C8}"/>
              </a:ext>
            </a:extLst>
          </p:cNvPr>
          <p:cNvSpPr/>
          <p:nvPr/>
        </p:nvSpPr>
        <p:spPr>
          <a:xfrm>
            <a:off x="4445548" y="4513101"/>
            <a:ext cx="651642" cy="493986"/>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0141D154-E7BD-5700-3A63-BC21B5ABD599}"/>
              </a:ext>
            </a:extLst>
          </p:cNvPr>
          <p:cNvSpPr>
            <a:spLocks noGrp="1"/>
          </p:cNvSpPr>
          <p:nvPr>
            <p:ph type="sldNum" sz="quarter" idx="12"/>
          </p:nvPr>
        </p:nvSpPr>
        <p:spPr/>
        <p:txBody>
          <a:bodyPr/>
          <a:lstStyle/>
          <a:p>
            <a:fld id="{7B8E230A-344C-314A-99D7-8592764412A6}" type="slidenum">
              <a:rPr lang="en-US" smtClean="0"/>
              <a:t>31</a:t>
            </a:fld>
            <a:endParaRPr lang="en-US"/>
          </a:p>
        </p:txBody>
      </p:sp>
    </p:spTree>
    <p:extLst>
      <p:ext uri="{BB962C8B-B14F-4D97-AF65-F5344CB8AC3E}">
        <p14:creationId xmlns:p14="http://schemas.microsoft.com/office/powerpoint/2010/main" val="68442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solidFill>
                  <a:schemeClr val="bg1">
                    <a:lumMod val="85000"/>
                  </a:schemeClr>
                </a:solidFill>
              </a:rPr>
              <a:t>Mini-batch GNN training</a:t>
            </a:r>
          </a:p>
          <a:p>
            <a:pPr>
              <a:lnSpc>
                <a:spcPct val="150000"/>
              </a:lnSpc>
            </a:pPr>
            <a:r>
              <a:rPr lang="en-US" dirty="0"/>
              <a:t>Full-graph GNN training</a:t>
            </a:r>
          </a:p>
          <a:p>
            <a:pPr>
              <a:lnSpc>
                <a:spcPct val="150000"/>
              </a:lnSpc>
            </a:pPr>
            <a:r>
              <a:rPr lang="en-US" dirty="0">
                <a:solidFill>
                  <a:schemeClr val="bg1">
                    <a:lumMod val="85000"/>
                  </a:schemeClr>
                </a:solidFill>
              </a:rPr>
              <a:t>Communication Optimizations</a:t>
            </a:r>
          </a:p>
          <a:p>
            <a:pPr>
              <a:lnSpc>
                <a:spcPct val="150000"/>
              </a:lnSpc>
            </a:pPr>
            <a:r>
              <a:rPr lang="en-US" dirty="0">
                <a:solidFill>
                  <a:schemeClr val="bg1">
                    <a:lumMod val="85000"/>
                  </a:schemeClr>
                </a:solidFill>
              </a:rPr>
              <a:t>Staleness Tolerance</a:t>
            </a:r>
          </a:p>
          <a:p>
            <a:pPr>
              <a:lnSpc>
                <a:spcPct val="150000"/>
              </a:lnSpc>
            </a:pPr>
            <a:r>
              <a:rPr lang="en-US" dirty="0">
                <a:solidFill>
                  <a:schemeClr val="bg1">
                    <a:lumMod val="85000"/>
                  </a:schemeClr>
                </a:solidFill>
              </a:rPr>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32</a:t>
            </a:fld>
            <a:endParaRPr lang="en-US"/>
          </a:p>
        </p:txBody>
      </p:sp>
    </p:spTree>
    <p:extLst>
      <p:ext uri="{BB962C8B-B14F-4D97-AF65-F5344CB8AC3E}">
        <p14:creationId xmlns:p14="http://schemas.microsoft.com/office/powerpoint/2010/main" val="165276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950E-3F49-25A3-F646-6C56F21064F5}"/>
              </a:ext>
            </a:extLst>
          </p:cNvPr>
          <p:cNvSpPr>
            <a:spLocks noGrp="1"/>
          </p:cNvSpPr>
          <p:nvPr>
            <p:ph type="title"/>
          </p:nvPr>
        </p:nvSpPr>
        <p:spPr/>
        <p:txBody>
          <a:bodyPr/>
          <a:lstStyle/>
          <a:p>
            <a:r>
              <a:rPr lang="en-US" dirty="0"/>
              <a:t>Full-Graph GNN Execution Model</a:t>
            </a:r>
          </a:p>
        </p:txBody>
      </p:sp>
      <p:sp>
        <p:nvSpPr>
          <p:cNvPr id="3" name="Content Placeholder 2">
            <a:extLst>
              <a:ext uri="{FF2B5EF4-FFF2-40B4-BE49-F238E27FC236}">
                <a16:creationId xmlns:a16="http://schemas.microsoft.com/office/drawing/2014/main" id="{20190B4A-5351-C7CE-397C-7610CAA37E39}"/>
              </a:ext>
            </a:extLst>
          </p:cNvPr>
          <p:cNvSpPr>
            <a:spLocks noGrp="1"/>
          </p:cNvSpPr>
          <p:nvPr>
            <p:ph idx="1"/>
          </p:nvPr>
        </p:nvSpPr>
        <p:spPr>
          <a:xfrm>
            <a:off x="838200" y="1578543"/>
            <a:ext cx="10515600" cy="1796737"/>
          </a:xfrm>
        </p:spPr>
        <p:txBody>
          <a:bodyPr/>
          <a:lstStyle/>
          <a:p>
            <a:pPr marL="0" indent="0">
              <a:buNone/>
            </a:pPr>
            <a:r>
              <a:rPr lang="en-US" dirty="0" err="1"/>
              <a:t>NeutronStar</a:t>
            </a:r>
            <a:r>
              <a:rPr lang="en-US" dirty="0"/>
              <a:t> [</a:t>
            </a:r>
            <a:r>
              <a:rPr lang="en-US" dirty="0">
                <a:solidFill>
                  <a:schemeClr val="accent2"/>
                </a:solidFill>
              </a:rPr>
              <a:t>SIGMOD’22</a:t>
            </a:r>
            <a:r>
              <a:rPr lang="en-US" dirty="0"/>
              <a:t>] summarizes 2 paradigms of solving vertex dependencies: </a:t>
            </a:r>
            <a:r>
              <a:rPr lang="en-US" dirty="0" err="1"/>
              <a:t>DepCache</a:t>
            </a:r>
            <a:r>
              <a:rPr lang="en-US" dirty="0"/>
              <a:t> &amp; </a:t>
            </a:r>
            <a:r>
              <a:rPr lang="en-US" dirty="0" err="1"/>
              <a:t>DepComm</a:t>
            </a:r>
            <a:r>
              <a:rPr lang="en-US" dirty="0"/>
              <a:t>.</a:t>
            </a:r>
          </a:p>
        </p:txBody>
      </p:sp>
      <p:sp>
        <p:nvSpPr>
          <p:cNvPr id="43" name="Slide Number Placeholder 42">
            <a:extLst>
              <a:ext uri="{FF2B5EF4-FFF2-40B4-BE49-F238E27FC236}">
                <a16:creationId xmlns:a16="http://schemas.microsoft.com/office/drawing/2014/main" id="{220CB302-A7AB-2000-1D81-7D0DEBE9069E}"/>
              </a:ext>
            </a:extLst>
          </p:cNvPr>
          <p:cNvSpPr>
            <a:spLocks noGrp="1"/>
          </p:cNvSpPr>
          <p:nvPr>
            <p:ph type="sldNum" sz="quarter" idx="12"/>
          </p:nvPr>
        </p:nvSpPr>
        <p:spPr/>
        <p:txBody>
          <a:bodyPr/>
          <a:lstStyle/>
          <a:p>
            <a:fld id="{7B8E230A-344C-314A-99D7-8592764412A6}" type="slidenum">
              <a:rPr lang="en-US" smtClean="0"/>
              <a:t>33</a:t>
            </a:fld>
            <a:endParaRPr lang="en-US"/>
          </a:p>
        </p:txBody>
      </p:sp>
    </p:spTree>
    <p:extLst>
      <p:ext uri="{BB962C8B-B14F-4D97-AF65-F5344CB8AC3E}">
        <p14:creationId xmlns:p14="http://schemas.microsoft.com/office/powerpoint/2010/main" val="44262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950E-3F49-25A3-F646-6C56F21064F5}"/>
              </a:ext>
            </a:extLst>
          </p:cNvPr>
          <p:cNvSpPr>
            <a:spLocks noGrp="1"/>
          </p:cNvSpPr>
          <p:nvPr>
            <p:ph type="title"/>
          </p:nvPr>
        </p:nvSpPr>
        <p:spPr/>
        <p:txBody>
          <a:bodyPr/>
          <a:lstStyle/>
          <a:p>
            <a:r>
              <a:rPr lang="en-US" dirty="0"/>
              <a:t>Full-Graph GNN Execution Model</a:t>
            </a:r>
          </a:p>
        </p:txBody>
      </p:sp>
      <p:sp>
        <p:nvSpPr>
          <p:cNvPr id="3" name="Content Placeholder 2">
            <a:extLst>
              <a:ext uri="{FF2B5EF4-FFF2-40B4-BE49-F238E27FC236}">
                <a16:creationId xmlns:a16="http://schemas.microsoft.com/office/drawing/2014/main" id="{20190B4A-5351-C7CE-397C-7610CAA37E39}"/>
              </a:ext>
            </a:extLst>
          </p:cNvPr>
          <p:cNvSpPr>
            <a:spLocks noGrp="1"/>
          </p:cNvSpPr>
          <p:nvPr>
            <p:ph idx="1"/>
          </p:nvPr>
        </p:nvSpPr>
        <p:spPr>
          <a:xfrm>
            <a:off x="838200" y="1578543"/>
            <a:ext cx="10515600" cy="1796737"/>
          </a:xfrm>
        </p:spPr>
        <p:txBody>
          <a:bodyPr/>
          <a:lstStyle/>
          <a:p>
            <a:pPr marL="0" indent="0">
              <a:buNone/>
            </a:pPr>
            <a:r>
              <a:rPr lang="en-US" dirty="0" err="1"/>
              <a:t>NeutronStar</a:t>
            </a:r>
            <a:r>
              <a:rPr lang="en-US" dirty="0"/>
              <a:t> [</a:t>
            </a:r>
            <a:r>
              <a:rPr lang="en-US" dirty="0">
                <a:solidFill>
                  <a:schemeClr val="accent2"/>
                </a:solidFill>
              </a:rPr>
              <a:t>SIGMOD’22</a:t>
            </a:r>
            <a:r>
              <a:rPr lang="en-US" dirty="0"/>
              <a:t>] summarizes 2 paradigms of solving vertex dependencies: </a:t>
            </a:r>
            <a:r>
              <a:rPr lang="en-US" dirty="0" err="1"/>
              <a:t>DepCache</a:t>
            </a:r>
            <a:r>
              <a:rPr lang="en-US" dirty="0"/>
              <a:t> &amp; </a:t>
            </a:r>
            <a:r>
              <a:rPr lang="en-US" dirty="0" err="1"/>
              <a:t>DepComm</a:t>
            </a:r>
            <a:r>
              <a:rPr lang="en-US" dirty="0"/>
              <a:t>.</a:t>
            </a:r>
          </a:p>
          <a:p>
            <a:pPr>
              <a:buFont typeface="Wingdings" pitchFamily="2" charset="2"/>
              <a:buChar char="Ø"/>
            </a:pPr>
            <a:r>
              <a:rPr lang="en-US" dirty="0"/>
              <a:t> </a:t>
            </a:r>
            <a:r>
              <a:rPr lang="en-US" dirty="0" err="1"/>
              <a:t>DepCache</a:t>
            </a:r>
            <a:endParaRPr lang="en-US" dirty="0"/>
          </a:p>
        </p:txBody>
      </p:sp>
      <p:grpSp>
        <p:nvGrpSpPr>
          <p:cNvPr id="4" name="Group 3">
            <a:extLst>
              <a:ext uri="{FF2B5EF4-FFF2-40B4-BE49-F238E27FC236}">
                <a16:creationId xmlns:a16="http://schemas.microsoft.com/office/drawing/2014/main" id="{5C491EFF-E457-C547-C676-D40E26CC9EEA}"/>
              </a:ext>
            </a:extLst>
          </p:cNvPr>
          <p:cNvGrpSpPr/>
          <p:nvPr/>
        </p:nvGrpSpPr>
        <p:grpSpPr>
          <a:xfrm>
            <a:off x="4770395" y="5700637"/>
            <a:ext cx="374073" cy="379724"/>
            <a:chOff x="4810991" y="2421082"/>
            <a:chExt cx="374073" cy="379724"/>
          </a:xfrm>
          <a:noFill/>
        </p:grpSpPr>
        <p:sp>
          <p:nvSpPr>
            <p:cNvPr id="5" name="Oval 4">
              <a:extLst>
                <a:ext uri="{FF2B5EF4-FFF2-40B4-BE49-F238E27FC236}">
                  <a16:creationId xmlns:a16="http://schemas.microsoft.com/office/drawing/2014/main" id="{BDE4DD0A-C271-D07C-263B-B34FE450DE98}"/>
                </a:ext>
              </a:extLst>
            </p:cNvPr>
            <p:cNvSpPr/>
            <p:nvPr/>
          </p:nvSpPr>
          <p:spPr>
            <a:xfrm>
              <a:off x="4810991" y="2421082"/>
              <a:ext cx="374073" cy="374073"/>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0C6891C-1329-1EF0-2C54-23AE7DB0EC7D}"/>
                </a:ext>
              </a:extLst>
            </p:cNvPr>
            <p:cNvSpPr txBox="1"/>
            <p:nvPr/>
          </p:nvSpPr>
          <p:spPr>
            <a:xfrm>
              <a:off x="4843978" y="2431474"/>
              <a:ext cx="308098" cy="369332"/>
            </a:xfrm>
            <a:prstGeom prst="rect">
              <a:avLst/>
            </a:prstGeom>
            <a:grpFill/>
          </p:spPr>
          <p:txBody>
            <a:bodyPr wrap="none" rtlCol="0">
              <a:spAutoFit/>
            </a:bodyPr>
            <a:lstStyle/>
            <a:p>
              <a:r>
                <a:rPr lang="en-US" dirty="0"/>
                <a:t>1</a:t>
              </a:r>
            </a:p>
          </p:txBody>
        </p:sp>
      </p:grpSp>
      <p:grpSp>
        <p:nvGrpSpPr>
          <p:cNvPr id="7" name="Group 6">
            <a:extLst>
              <a:ext uri="{FF2B5EF4-FFF2-40B4-BE49-F238E27FC236}">
                <a16:creationId xmlns:a16="http://schemas.microsoft.com/office/drawing/2014/main" id="{CAFF91E4-BDBF-C76E-48BE-37C728551F23}"/>
              </a:ext>
            </a:extLst>
          </p:cNvPr>
          <p:cNvGrpSpPr/>
          <p:nvPr/>
        </p:nvGrpSpPr>
        <p:grpSpPr>
          <a:xfrm>
            <a:off x="1186760" y="3724305"/>
            <a:ext cx="374073" cy="379724"/>
            <a:chOff x="4810991" y="2421082"/>
            <a:chExt cx="374073" cy="379724"/>
          </a:xfrm>
        </p:grpSpPr>
        <p:sp>
          <p:nvSpPr>
            <p:cNvPr id="8" name="Oval 7">
              <a:extLst>
                <a:ext uri="{FF2B5EF4-FFF2-40B4-BE49-F238E27FC236}">
                  <a16:creationId xmlns:a16="http://schemas.microsoft.com/office/drawing/2014/main" id="{AD116E97-9156-DF48-F5D5-CE52A472DCC9}"/>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34664E3-D6BC-FC69-1ADD-241DE99EA626}"/>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10" name="Group 9">
            <a:extLst>
              <a:ext uri="{FF2B5EF4-FFF2-40B4-BE49-F238E27FC236}">
                <a16:creationId xmlns:a16="http://schemas.microsoft.com/office/drawing/2014/main" id="{22136EE7-2A0B-E3F4-6ACA-05BC358BA3B0}"/>
              </a:ext>
            </a:extLst>
          </p:cNvPr>
          <p:cNvGrpSpPr/>
          <p:nvPr/>
        </p:nvGrpSpPr>
        <p:grpSpPr>
          <a:xfrm>
            <a:off x="1169607" y="4828772"/>
            <a:ext cx="374073" cy="379724"/>
            <a:chOff x="4810991" y="2421082"/>
            <a:chExt cx="374073" cy="379724"/>
          </a:xfrm>
        </p:grpSpPr>
        <p:sp>
          <p:nvSpPr>
            <p:cNvPr id="11" name="Oval 10">
              <a:extLst>
                <a:ext uri="{FF2B5EF4-FFF2-40B4-BE49-F238E27FC236}">
                  <a16:creationId xmlns:a16="http://schemas.microsoft.com/office/drawing/2014/main" id="{CD9FE474-7DF5-4FFA-B3D4-954E2F237DD4}"/>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ACEEB1-B528-6CE7-3435-78EF7FFC4B51}"/>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13" name="Group 12">
            <a:extLst>
              <a:ext uri="{FF2B5EF4-FFF2-40B4-BE49-F238E27FC236}">
                <a16:creationId xmlns:a16="http://schemas.microsoft.com/office/drawing/2014/main" id="{87BEF6E8-E835-61A3-AC2D-7A625B8D27DF}"/>
              </a:ext>
            </a:extLst>
          </p:cNvPr>
          <p:cNvGrpSpPr/>
          <p:nvPr/>
        </p:nvGrpSpPr>
        <p:grpSpPr>
          <a:xfrm>
            <a:off x="2471769" y="3718654"/>
            <a:ext cx="374073" cy="379724"/>
            <a:chOff x="4810991" y="2421082"/>
            <a:chExt cx="374073" cy="379724"/>
          </a:xfrm>
        </p:grpSpPr>
        <p:sp>
          <p:nvSpPr>
            <p:cNvPr id="14" name="Oval 13">
              <a:extLst>
                <a:ext uri="{FF2B5EF4-FFF2-40B4-BE49-F238E27FC236}">
                  <a16:creationId xmlns:a16="http://schemas.microsoft.com/office/drawing/2014/main" id="{E5572ACB-9F21-3876-CF58-99F302569756}"/>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D639D63-19F1-CE0F-32BB-82D34DAA32FD}"/>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16" name="Group 15">
            <a:extLst>
              <a:ext uri="{FF2B5EF4-FFF2-40B4-BE49-F238E27FC236}">
                <a16:creationId xmlns:a16="http://schemas.microsoft.com/office/drawing/2014/main" id="{4D933B95-9499-7608-0E60-C10CC76A4062}"/>
              </a:ext>
            </a:extLst>
          </p:cNvPr>
          <p:cNvGrpSpPr/>
          <p:nvPr/>
        </p:nvGrpSpPr>
        <p:grpSpPr>
          <a:xfrm>
            <a:off x="2471769" y="4817470"/>
            <a:ext cx="374073" cy="379724"/>
            <a:chOff x="4810991" y="2421082"/>
            <a:chExt cx="374073" cy="379724"/>
          </a:xfrm>
        </p:grpSpPr>
        <p:sp>
          <p:nvSpPr>
            <p:cNvPr id="17" name="Oval 16">
              <a:extLst>
                <a:ext uri="{FF2B5EF4-FFF2-40B4-BE49-F238E27FC236}">
                  <a16:creationId xmlns:a16="http://schemas.microsoft.com/office/drawing/2014/main" id="{13075396-404D-7AA7-9718-BF0290BBB590}"/>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8FC6F90-9310-15D4-AEAF-A26878EE31B5}"/>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19" name="Straight Arrow Connector 18">
            <a:extLst>
              <a:ext uri="{FF2B5EF4-FFF2-40B4-BE49-F238E27FC236}">
                <a16:creationId xmlns:a16="http://schemas.microsoft.com/office/drawing/2014/main" id="{15416725-5892-909C-E9CA-BDE678B9E3F5}"/>
              </a:ext>
            </a:extLst>
          </p:cNvPr>
          <p:cNvCxnSpPr>
            <a:cxnSpLocks/>
            <a:stCxn id="8" idx="6"/>
            <a:endCxn id="14" idx="2"/>
          </p:cNvCxnSpPr>
          <p:nvPr/>
        </p:nvCxnSpPr>
        <p:spPr>
          <a:xfrm flipV="1">
            <a:off x="1560833" y="3905691"/>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B14451D-588B-941B-6488-F9973285A7C9}"/>
              </a:ext>
            </a:extLst>
          </p:cNvPr>
          <p:cNvCxnSpPr>
            <a:cxnSpLocks/>
          </p:cNvCxnSpPr>
          <p:nvPr/>
        </p:nvCxnSpPr>
        <p:spPr>
          <a:xfrm flipV="1">
            <a:off x="1544340" y="5012528"/>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5B4144F-2148-BEB4-AF8A-5F17E97BC096}"/>
              </a:ext>
            </a:extLst>
          </p:cNvPr>
          <p:cNvCxnSpPr>
            <a:cxnSpLocks/>
          </p:cNvCxnSpPr>
          <p:nvPr/>
        </p:nvCxnSpPr>
        <p:spPr>
          <a:xfrm flipV="1">
            <a:off x="1356643" y="4104029"/>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DA7BAF0-FF12-80E8-29FF-822C4F6A1E5D}"/>
              </a:ext>
            </a:extLst>
          </p:cNvPr>
          <p:cNvCxnSpPr>
            <a:cxnSpLocks/>
          </p:cNvCxnSpPr>
          <p:nvPr/>
        </p:nvCxnSpPr>
        <p:spPr>
          <a:xfrm flipH="1" flipV="1">
            <a:off x="1508878" y="4046423"/>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14C03869-D268-0A55-E335-D8E49850CDA5}"/>
              </a:ext>
            </a:extLst>
          </p:cNvPr>
          <p:cNvGrpSpPr/>
          <p:nvPr/>
        </p:nvGrpSpPr>
        <p:grpSpPr>
          <a:xfrm>
            <a:off x="4770396" y="6182731"/>
            <a:ext cx="374073" cy="379724"/>
            <a:chOff x="4810991" y="2421082"/>
            <a:chExt cx="374073" cy="379724"/>
          </a:xfrm>
        </p:grpSpPr>
        <p:sp>
          <p:nvSpPr>
            <p:cNvPr id="25" name="Oval 24">
              <a:extLst>
                <a:ext uri="{FF2B5EF4-FFF2-40B4-BE49-F238E27FC236}">
                  <a16:creationId xmlns:a16="http://schemas.microsoft.com/office/drawing/2014/main" id="{A8873302-5537-78F3-B6C2-C90EFBFFAF7B}"/>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BD1065D9-3147-D0C5-F104-6141CA218C1B}"/>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28" name="Group 27">
            <a:extLst>
              <a:ext uri="{FF2B5EF4-FFF2-40B4-BE49-F238E27FC236}">
                <a16:creationId xmlns:a16="http://schemas.microsoft.com/office/drawing/2014/main" id="{ABD9DA80-25C1-273E-5E23-4BA11ACFE2DE}"/>
              </a:ext>
            </a:extLst>
          </p:cNvPr>
          <p:cNvGrpSpPr/>
          <p:nvPr/>
        </p:nvGrpSpPr>
        <p:grpSpPr>
          <a:xfrm>
            <a:off x="5782332" y="6224503"/>
            <a:ext cx="374073" cy="379724"/>
            <a:chOff x="4810991" y="2421082"/>
            <a:chExt cx="374073" cy="379724"/>
          </a:xfrm>
        </p:grpSpPr>
        <p:sp>
          <p:nvSpPr>
            <p:cNvPr id="29" name="Oval 28">
              <a:extLst>
                <a:ext uri="{FF2B5EF4-FFF2-40B4-BE49-F238E27FC236}">
                  <a16:creationId xmlns:a16="http://schemas.microsoft.com/office/drawing/2014/main" id="{B1E0B725-50B2-D113-6BF2-699A88E623A3}"/>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C63C6E55-B037-D85B-B304-04CA51A5DD61}"/>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31" name="Group 30">
            <a:extLst>
              <a:ext uri="{FF2B5EF4-FFF2-40B4-BE49-F238E27FC236}">
                <a16:creationId xmlns:a16="http://schemas.microsoft.com/office/drawing/2014/main" id="{706CE3D4-7E9B-384F-436E-3AB78F4EAC00}"/>
              </a:ext>
            </a:extLst>
          </p:cNvPr>
          <p:cNvGrpSpPr/>
          <p:nvPr/>
        </p:nvGrpSpPr>
        <p:grpSpPr>
          <a:xfrm>
            <a:off x="5782332" y="5633651"/>
            <a:ext cx="374073" cy="379724"/>
            <a:chOff x="4810991" y="2421082"/>
            <a:chExt cx="374073" cy="379724"/>
          </a:xfrm>
        </p:grpSpPr>
        <p:sp>
          <p:nvSpPr>
            <p:cNvPr id="32" name="Oval 31">
              <a:extLst>
                <a:ext uri="{FF2B5EF4-FFF2-40B4-BE49-F238E27FC236}">
                  <a16:creationId xmlns:a16="http://schemas.microsoft.com/office/drawing/2014/main" id="{6C30D2F3-C177-9AF8-E0BB-7CB125F0F4C1}"/>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B27CB53-C575-B512-E050-97496888CC68}"/>
                </a:ext>
              </a:extLst>
            </p:cNvPr>
            <p:cNvSpPr txBox="1"/>
            <p:nvPr/>
          </p:nvSpPr>
          <p:spPr>
            <a:xfrm>
              <a:off x="4843978" y="2431474"/>
              <a:ext cx="308098" cy="369332"/>
            </a:xfrm>
            <a:prstGeom prst="rect">
              <a:avLst/>
            </a:prstGeom>
            <a:noFill/>
          </p:spPr>
          <p:txBody>
            <a:bodyPr wrap="none" rtlCol="0">
              <a:spAutoFit/>
            </a:bodyPr>
            <a:lstStyle/>
            <a:p>
              <a:r>
                <a:rPr lang="en-US" altLang="zh-CN" dirty="0"/>
                <a:t>1</a:t>
              </a:r>
              <a:endParaRPr lang="en-US" dirty="0"/>
            </a:p>
          </p:txBody>
        </p:sp>
      </p:grpSp>
      <p:grpSp>
        <p:nvGrpSpPr>
          <p:cNvPr id="34" name="Group 33">
            <a:extLst>
              <a:ext uri="{FF2B5EF4-FFF2-40B4-BE49-F238E27FC236}">
                <a16:creationId xmlns:a16="http://schemas.microsoft.com/office/drawing/2014/main" id="{FF9DC5F1-3541-854C-0F19-780BBB8A1F06}"/>
              </a:ext>
            </a:extLst>
          </p:cNvPr>
          <p:cNvGrpSpPr/>
          <p:nvPr/>
        </p:nvGrpSpPr>
        <p:grpSpPr>
          <a:xfrm>
            <a:off x="6782873" y="6224503"/>
            <a:ext cx="374073" cy="379724"/>
            <a:chOff x="4810991" y="2421082"/>
            <a:chExt cx="374073" cy="379724"/>
          </a:xfrm>
        </p:grpSpPr>
        <p:sp>
          <p:nvSpPr>
            <p:cNvPr id="35" name="Oval 34">
              <a:extLst>
                <a:ext uri="{FF2B5EF4-FFF2-40B4-BE49-F238E27FC236}">
                  <a16:creationId xmlns:a16="http://schemas.microsoft.com/office/drawing/2014/main" id="{716FADFA-1325-DEB0-7AE9-E7E5C65B1FA4}"/>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F6DD6CE-97D8-A36B-F858-21938F117CD1}"/>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37" name="Group 36">
            <a:extLst>
              <a:ext uri="{FF2B5EF4-FFF2-40B4-BE49-F238E27FC236}">
                <a16:creationId xmlns:a16="http://schemas.microsoft.com/office/drawing/2014/main" id="{3F5A92B3-D693-3A5D-6EDF-519B66D65A60}"/>
              </a:ext>
            </a:extLst>
          </p:cNvPr>
          <p:cNvGrpSpPr/>
          <p:nvPr/>
        </p:nvGrpSpPr>
        <p:grpSpPr>
          <a:xfrm>
            <a:off x="6775132" y="5615488"/>
            <a:ext cx="374073" cy="379724"/>
            <a:chOff x="4810991" y="2421082"/>
            <a:chExt cx="374073" cy="379724"/>
          </a:xfrm>
        </p:grpSpPr>
        <p:sp>
          <p:nvSpPr>
            <p:cNvPr id="38" name="Oval 37">
              <a:extLst>
                <a:ext uri="{FF2B5EF4-FFF2-40B4-BE49-F238E27FC236}">
                  <a16:creationId xmlns:a16="http://schemas.microsoft.com/office/drawing/2014/main" id="{4455001C-7606-55BB-EBBC-EBAEF7227763}"/>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E21B56D5-0F9D-0CC8-C458-78B820A55314}"/>
                </a:ext>
              </a:extLst>
            </p:cNvPr>
            <p:cNvSpPr txBox="1"/>
            <p:nvPr/>
          </p:nvSpPr>
          <p:spPr>
            <a:xfrm>
              <a:off x="4843978" y="2431474"/>
              <a:ext cx="308098" cy="369332"/>
            </a:xfrm>
            <a:prstGeom prst="rect">
              <a:avLst/>
            </a:prstGeom>
            <a:noFill/>
          </p:spPr>
          <p:txBody>
            <a:bodyPr wrap="none" rtlCol="0">
              <a:spAutoFit/>
            </a:bodyPr>
            <a:lstStyle/>
            <a:p>
              <a:r>
                <a:rPr lang="en-US" altLang="zh-CN" dirty="0"/>
                <a:t>1</a:t>
              </a:r>
              <a:endParaRPr lang="en-US" dirty="0"/>
            </a:p>
          </p:txBody>
        </p:sp>
      </p:grpSp>
      <p:grpSp>
        <p:nvGrpSpPr>
          <p:cNvPr id="142" name="Group 141">
            <a:extLst>
              <a:ext uri="{FF2B5EF4-FFF2-40B4-BE49-F238E27FC236}">
                <a16:creationId xmlns:a16="http://schemas.microsoft.com/office/drawing/2014/main" id="{45EB75E9-5584-A8E6-C509-04E90C944221}"/>
              </a:ext>
            </a:extLst>
          </p:cNvPr>
          <p:cNvGrpSpPr/>
          <p:nvPr/>
        </p:nvGrpSpPr>
        <p:grpSpPr>
          <a:xfrm>
            <a:off x="4770394" y="4685839"/>
            <a:ext cx="374073" cy="379724"/>
            <a:chOff x="4770394" y="4868546"/>
            <a:chExt cx="374073" cy="379724"/>
          </a:xfrm>
        </p:grpSpPr>
        <p:sp>
          <p:nvSpPr>
            <p:cNvPr id="41" name="Oval 40">
              <a:extLst>
                <a:ext uri="{FF2B5EF4-FFF2-40B4-BE49-F238E27FC236}">
                  <a16:creationId xmlns:a16="http://schemas.microsoft.com/office/drawing/2014/main" id="{9AE50E55-30E8-D81A-CC05-989E59A71163}"/>
                </a:ext>
              </a:extLst>
            </p:cNvPr>
            <p:cNvSpPr/>
            <p:nvPr/>
          </p:nvSpPr>
          <p:spPr>
            <a:xfrm>
              <a:off x="4770394" y="4868546"/>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2" name="TextBox 41">
              <a:extLst>
                <a:ext uri="{FF2B5EF4-FFF2-40B4-BE49-F238E27FC236}">
                  <a16:creationId xmlns:a16="http://schemas.microsoft.com/office/drawing/2014/main" id="{0D9B355A-99B1-C146-074F-63FF7E362A40}"/>
                </a:ext>
              </a:extLst>
            </p:cNvPr>
            <p:cNvSpPr txBox="1"/>
            <p:nvPr/>
          </p:nvSpPr>
          <p:spPr>
            <a:xfrm>
              <a:off x="4803381" y="4878938"/>
              <a:ext cx="308098" cy="369332"/>
            </a:xfrm>
            <a:prstGeom prst="rect">
              <a:avLst/>
            </a:prstGeom>
            <a:noFill/>
          </p:spPr>
          <p:txBody>
            <a:bodyPr wrap="none" rtlCol="0">
              <a:spAutoFit/>
            </a:bodyPr>
            <a:lstStyle/>
            <a:p>
              <a:r>
                <a:rPr lang="en-US" altLang="zh-CN" dirty="0">
                  <a:solidFill>
                    <a:schemeClr val="accent2"/>
                  </a:solidFill>
                </a:rPr>
                <a:t>3</a:t>
              </a:r>
              <a:endParaRPr lang="en-US" dirty="0">
                <a:solidFill>
                  <a:schemeClr val="accent2"/>
                </a:solidFill>
              </a:endParaRPr>
            </a:p>
          </p:txBody>
        </p:sp>
      </p:grpSp>
      <p:grpSp>
        <p:nvGrpSpPr>
          <p:cNvPr id="143" name="Group 142">
            <a:extLst>
              <a:ext uri="{FF2B5EF4-FFF2-40B4-BE49-F238E27FC236}">
                <a16:creationId xmlns:a16="http://schemas.microsoft.com/office/drawing/2014/main" id="{E8BAED4A-C6AA-25EF-DE90-421CDB3D4CFD}"/>
              </a:ext>
            </a:extLst>
          </p:cNvPr>
          <p:cNvGrpSpPr/>
          <p:nvPr/>
        </p:nvGrpSpPr>
        <p:grpSpPr>
          <a:xfrm>
            <a:off x="4770394" y="5195242"/>
            <a:ext cx="374073" cy="379724"/>
            <a:chOff x="4770394" y="5377949"/>
            <a:chExt cx="374073" cy="379724"/>
          </a:xfrm>
        </p:grpSpPr>
        <p:sp>
          <p:nvSpPr>
            <p:cNvPr id="44" name="Oval 43">
              <a:extLst>
                <a:ext uri="{FF2B5EF4-FFF2-40B4-BE49-F238E27FC236}">
                  <a16:creationId xmlns:a16="http://schemas.microsoft.com/office/drawing/2014/main" id="{A63A232E-1185-A1F7-21FA-83E56AF85B04}"/>
                </a:ext>
              </a:extLst>
            </p:cNvPr>
            <p:cNvSpPr/>
            <p:nvPr/>
          </p:nvSpPr>
          <p:spPr>
            <a:xfrm>
              <a:off x="4770394" y="5377949"/>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5" name="TextBox 44">
              <a:extLst>
                <a:ext uri="{FF2B5EF4-FFF2-40B4-BE49-F238E27FC236}">
                  <a16:creationId xmlns:a16="http://schemas.microsoft.com/office/drawing/2014/main" id="{7F800524-D404-785A-EDB5-5007401BAAFB}"/>
                </a:ext>
              </a:extLst>
            </p:cNvPr>
            <p:cNvSpPr txBox="1"/>
            <p:nvPr/>
          </p:nvSpPr>
          <p:spPr>
            <a:xfrm>
              <a:off x="4803381" y="5388341"/>
              <a:ext cx="308098" cy="369332"/>
            </a:xfrm>
            <a:prstGeom prst="rect">
              <a:avLst/>
            </a:prstGeom>
            <a:noFill/>
          </p:spPr>
          <p:txBody>
            <a:bodyPr wrap="none" rtlCol="0">
              <a:spAutoFit/>
            </a:bodyPr>
            <a:lstStyle/>
            <a:p>
              <a:r>
                <a:rPr lang="en-US" altLang="zh-CN" dirty="0">
                  <a:solidFill>
                    <a:schemeClr val="accent2"/>
                  </a:solidFill>
                </a:rPr>
                <a:t>2</a:t>
              </a:r>
              <a:endParaRPr lang="en-US" dirty="0">
                <a:solidFill>
                  <a:schemeClr val="accent2"/>
                </a:solidFill>
              </a:endParaRPr>
            </a:p>
          </p:txBody>
        </p:sp>
      </p:grpSp>
      <p:cxnSp>
        <p:nvCxnSpPr>
          <p:cNvPr id="47" name="Straight Arrow Connector 46">
            <a:extLst>
              <a:ext uri="{FF2B5EF4-FFF2-40B4-BE49-F238E27FC236}">
                <a16:creationId xmlns:a16="http://schemas.microsoft.com/office/drawing/2014/main" id="{064895BD-080F-DD41-307B-5915DB2F9D95}"/>
              </a:ext>
            </a:extLst>
          </p:cNvPr>
          <p:cNvCxnSpPr>
            <a:cxnSpLocks/>
            <a:endCxn id="32" idx="2"/>
          </p:cNvCxnSpPr>
          <p:nvPr/>
        </p:nvCxnSpPr>
        <p:spPr>
          <a:xfrm>
            <a:off x="5138928" y="4928789"/>
            <a:ext cx="643404" cy="8918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5C5A5DCE-DA78-60F2-4A0B-6E1BF0E384C6}"/>
              </a:ext>
            </a:extLst>
          </p:cNvPr>
          <p:cNvCxnSpPr>
            <a:cxnSpLocks/>
            <a:endCxn id="29" idx="2"/>
          </p:cNvCxnSpPr>
          <p:nvPr/>
        </p:nvCxnSpPr>
        <p:spPr>
          <a:xfrm>
            <a:off x="5160960" y="5885033"/>
            <a:ext cx="621372" cy="5265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BA528A0-64DD-BEB7-D896-FFA1FE3D87C5}"/>
              </a:ext>
            </a:extLst>
          </p:cNvPr>
          <p:cNvCxnSpPr>
            <a:cxnSpLocks/>
            <a:endCxn id="32" idx="2"/>
          </p:cNvCxnSpPr>
          <p:nvPr/>
        </p:nvCxnSpPr>
        <p:spPr>
          <a:xfrm flipV="1">
            <a:off x="5151422" y="5820688"/>
            <a:ext cx="630910" cy="5694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92163E91-F575-473A-C8D5-4731D8DEB9D8}"/>
              </a:ext>
            </a:extLst>
          </p:cNvPr>
          <p:cNvCxnSpPr>
            <a:cxnSpLocks/>
          </p:cNvCxnSpPr>
          <p:nvPr/>
        </p:nvCxnSpPr>
        <p:spPr>
          <a:xfrm flipV="1">
            <a:off x="6155517" y="5799882"/>
            <a:ext cx="621373" cy="6083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E0B428E-478A-53BA-DCCD-61C5D7B5ACF2}"/>
              </a:ext>
            </a:extLst>
          </p:cNvPr>
          <p:cNvCxnSpPr>
            <a:cxnSpLocks/>
          </p:cNvCxnSpPr>
          <p:nvPr/>
        </p:nvCxnSpPr>
        <p:spPr>
          <a:xfrm>
            <a:off x="6163468" y="5851760"/>
            <a:ext cx="621372" cy="5265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1" name="Group 140">
            <a:extLst>
              <a:ext uri="{FF2B5EF4-FFF2-40B4-BE49-F238E27FC236}">
                <a16:creationId xmlns:a16="http://schemas.microsoft.com/office/drawing/2014/main" id="{4C20AACB-0390-EB22-35A5-D77758F403FF}"/>
              </a:ext>
            </a:extLst>
          </p:cNvPr>
          <p:cNvGrpSpPr/>
          <p:nvPr/>
        </p:nvGrpSpPr>
        <p:grpSpPr>
          <a:xfrm>
            <a:off x="5782332" y="4714578"/>
            <a:ext cx="374073" cy="379724"/>
            <a:chOff x="5782332" y="4897285"/>
            <a:chExt cx="374073" cy="379724"/>
          </a:xfrm>
        </p:grpSpPr>
        <p:sp>
          <p:nvSpPr>
            <p:cNvPr id="54" name="Oval 53">
              <a:extLst>
                <a:ext uri="{FF2B5EF4-FFF2-40B4-BE49-F238E27FC236}">
                  <a16:creationId xmlns:a16="http://schemas.microsoft.com/office/drawing/2014/main" id="{B233F163-BA7F-CEDA-1ADA-92435D7C1946}"/>
                </a:ext>
              </a:extLst>
            </p:cNvPr>
            <p:cNvSpPr/>
            <p:nvPr/>
          </p:nvSpPr>
          <p:spPr>
            <a:xfrm>
              <a:off x="5782332" y="4897285"/>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55" name="TextBox 54">
              <a:extLst>
                <a:ext uri="{FF2B5EF4-FFF2-40B4-BE49-F238E27FC236}">
                  <a16:creationId xmlns:a16="http://schemas.microsoft.com/office/drawing/2014/main" id="{3288B53D-E979-DFC0-1859-B4F2294634AF}"/>
                </a:ext>
              </a:extLst>
            </p:cNvPr>
            <p:cNvSpPr txBox="1"/>
            <p:nvPr/>
          </p:nvSpPr>
          <p:spPr>
            <a:xfrm>
              <a:off x="5815319" y="4907677"/>
              <a:ext cx="308098" cy="369332"/>
            </a:xfrm>
            <a:prstGeom prst="rect">
              <a:avLst/>
            </a:prstGeom>
            <a:noFill/>
          </p:spPr>
          <p:txBody>
            <a:bodyPr wrap="none" rtlCol="0">
              <a:spAutoFit/>
            </a:bodyPr>
            <a:lstStyle/>
            <a:p>
              <a:r>
                <a:rPr lang="en-US" altLang="zh-CN" dirty="0">
                  <a:solidFill>
                    <a:schemeClr val="accent2"/>
                  </a:solidFill>
                </a:rPr>
                <a:t>3</a:t>
              </a:r>
              <a:endParaRPr lang="en-US" dirty="0">
                <a:solidFill>
                  <a:schemeClr val="accent2"/>
                </a:solidFill>
              </a:endParaRPr>
            </a:p>
          </p:txBody>
        </p:sp>
      </p:grpSp>
      <p:cxnSp>
        <p:nvCxnSpPr>
          <p:cNvPr id="56" name="Straight Arrow Connector 55">
            <a:extLst>
              <a:ext uri="{FF2B5EF4-FFF2-40B4-BE49-F238E27FC236}">
                <a16:creationId xmlns:a16="http://schemas.microsoft.com/office/drawing/2014/main" id="{2DB2DD27-7D21-BE43-C021-3AE7635C2C6F}"/>
              </a:ext>
            </a:extLst>
          </p:cNvPr>
          <p:cNvCxnSpPr>
            <a:cxnSpLocks/>
            <a:endCxn id="38" idx="2"/>
          </p:cNvCxnSpPr>
          <p:nvPr/>
        </p:nvCxnSpPr>
        <p:spPr>
          <a:xfrm>
            <a:off x="6153912" y="4992797"/>
            <a:ext cx="621220" cy="8097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B8516AB4-553E-2CC0-AD84-DE4BE7CD5443}"/>
              </a:ext>
            </a:extLst>
          </p:cNvPr>
          <p:cNvCxnSpPr>
            <a:cxnSpLocks/>
          </p:cNvCxnSpPr>
          <p:nvPr/>
        </p:nvCxnSpPr>
        <p:spPr>
          <a:xfrm>
            <a:off x="3184676" y="4609858"/>
            <a:ext cx="4439806" cy="0"/>
          </a:xfrm>
          <a:prstGeom prst="line">
            <a:avLst/>
          </a:prstGeom>
          <a:ln>
            <a:solidFill>
              <a:schemeClr val="tx1">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4A150DA-60A8-4BD9-CF70-1E17865367AE}"/>
              </a:ext>
            </a:extLst>
          </p:cNvPr>
          <p:cNvSpPr txBox="1"/>
          <p:nvPr/>
        </p:nvSpPr>
        <p:spPr>
          <a:xfrm>
            <a:off x="3206673" y="5444067"/>
            <a:ext cx="1253035" cy="369332"/>
          </a:xfrm>
          <a:prstGeom prst="rect">
            <a:avLst/>
          </a:prstGeom>
          <a:noFill/>
        </p:spPr>
        <p:txBody>
          <a:bodyPr wrap="none" rtlCol="0">
            <a:spAutoFit/>
          </a:bodyPr>
          <a:lstStyle/>
          <a:p>
            <a:r>
              <a:rPr lang="en-US" b="1" dirty="0"/>
              <a:t>Partition 0</a:t>
            </a:r>
          </a:p>
        </p:txBody>
      </p:sp>
      <p:cxnSp>
        <p:nvCxnSpPr>
          <p:cNvPr id="62" name="Straight Arrow Connector 61">
            <a:extLst>
              <a:ext uri="{FF2B5EF4-FFF2-40B4-BE49-F238E27FC236}">
                <a16:creationId xmlns:a16="http://schemas.microsoft.com/office/drawing/2014/main" id="{C5C1F9A6-5B42-C662-8C33-B97B29BC0700}"/>
              </a:ext>
            </a:extLst>
          </p:cNvPr>
          <p:cNvCxnSpPr>
            <a:cxnSpLocks/>
          </p:cNvCxnSpPr>
          <p:nvPr/>
        </p:nvCxnSpPr>
        <p:spPr>
          <a:xfrm flipV="1">
            <a:off x="5157216" y="4965365"/>
            <a:ext cx="649224" cy="41148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3F70C06-C201-D46E-D43B-FEB05556EB4D}"/>
              </a:ext>
            </a:extLst>
          </p:cNvPr>
          <p:cNvSpPr txBox="1"/>
          <p:nvPr/>
        </p:nvSpPr>
        <p:spPr>
          <a:xfrm>
            <a:off x="3206673" y="3070323"/>
            <a:ext cx="1253035" cy="369332"/>
          </a:xfrm>
          <a:prstGeom prst="rect">
            <a:avLst/>
          </a:prstGeom>
          <a:noFill/>
        </p:spPr>
        <p:txBody>
          <a:bodyPr wrap="none" rtlCol="0">
            <a:spAutoFit/>
          </a:bodyPr>
          <a:lstStyle/>
          <a:p>
            <a:r>
              <a:rPr lang="en-US" b="1" dirty="0"/>
              <a:t>Partition 1</a:t>
            </a:r>
          </a:p>
        </p:txBody>
      </p:sp>
      <p:grpSp>
        <p:nvGrpSpPr>
          <p:cNvPr id="150" name="Group 149">
            <a:extLst>
              <a:ext uri="{FF2B5EF4-FFF2-40B4-BE49-F238E27FC236}">
                <a16:creationId xmlns:a16="http://schemas.microsoft.com/office/drawing/2014/main" id="{0530633A-4777-914D-3A95-05C69C33C480}"/>
              </a:ext>
            </a:extLst>
          </p:cNvPr>
          <p:cNvGrpSpPr/>
          <p:nvPr/>
        </p:nvGrpSpPr>
        <p:grpSpPr>
          <a:xfrm>
            <a:off x="4765429" y="3622369"/>
            <a:ext cx="374073" cy="379724"/>
            <a:chOff x="4765429" y="3805076"/>
            <a:chExt cx="374073" cy="379724"/>
          </a:xfrm>
        </p:grpSpPr>
        <p:sp>
          <p:nvSpPr>
            <p:cNvPr id="84" name="Oval 83">
              <a:extLst>
                <a:ext uri="{FF2B5EF4-FFF2-40B4-BE49-F238E27FC236}">
                  <a16:creationId xmlns:a16="http://schemas.microsoft.com/office/drawing/2014/main" id="{4EFEA663-0726-8BD4-0F80-C8899C576A4F}"/>
                </a:ext>
              </a:extLst>
            </p:cNvPr>
            <p:cNvSpPr/>
            <p:nvPr/>
          </p:nvSpPr>
          <p:spPr>
            <a:xfrm>
              <a:off x="4765429" y="3805076"/>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2D21F7EC-B6CF-24C0-FE96-F95D12CF767E}"/>
                </a:ext>
              </a:extLst>
            </p:cNvPr>
            <p:cNvSpPr txBox="1"/>
            <p:nvPr/>
          </p:nvSpPr>
          <p:spPr>
            <a:xfrm>
              <a:off x="4798416" y="3815468"/>
              <a:ext cx="308098" cy="369332"/>
            </a:xfrm>
            <a:prstGeom prst="rect">
              <a:avLst/>
            </a:prstGeom>
            <a:noFill/>
          </p:spPr>
          <p:txBody>
            <a:bodyPr wrap="none" rtlCol="0">
              <a:spAutoFit/>
            </a:bodyPr>
            <a:lstStyle/>
            <a:p>
              <a:r>
                <a:rPr lang="en-US" dirty="0">
                  <a:solidFill>
                    <a:schemeClr val="accent2"/>
                  </a:solidFill>
                </a:rPr>
                <a:t>1</a:t>
              </a:r>
            </a:p>
          </p:txBody>
        </p:sp>
      </p:grpSp>
      <p:grpSp>
        <p:nvGrpSpPr>
          <p:cNvPr id="151" name="Group 150">
            <a:extLst>
              <a:ext uri="{FF2B5EF4-FFF2-40B4-BE49-F238E27FC236}">
                <a16:creationId xmlns:a16="http://schemas.microsoft.com/office/drawing/2014/main" id="{6B729D4A-ECC6-8197-DEA4-C173920DD0C5}"/>
              </a:ext>
            </a:extLst>
          </p:cNvPr>
          <p:cNvGrpSpPr/>
          <p:nvPr/>
        </p:nvGrpSpPr>
        <p:grpSpPr>
          <a:xfrm>
            <a:off x="4765430" y="4104463"/>
            <a:ext cx="374073" cy="379724"/>
            <a:chOff x="4765430" y="4287170"/>
            <a:chExt cx="374073" cy="379724"/>
          </a:xfrm>
        </p:grpSpPr>
        <p:sp>
          <p:nvSpPr>
            <p:cNvPr id="87" name="Oval 86">
              <a:extLst>
                <a:ext uri="{FF2B5EF4-FFF2-40B4-BE49-F238E27FC236}">
                  <a16:creationId xmlns:a16="http://schemas.microsoft.com/office/drawing/2014/main" id="{E2CC78AC-33F0-D6ED-E3AD-29A7F7B7F723}"/>
                </a:ext>
              </a:extLst>
            </p:cNvPr>
            <p:cNvSpPr/>
            <p:nvPr/>
          </p:nvSpPr>
          <p:spPr>
            <a:xfrm>
              <a:off x="4765430" y="4287170"/>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F136D78B-8A1A-AEF3-1B37-E141AA9CAB4D}"/>
                </a:ext>
              </a:extLst>
            </p:cNvPr>
            <p:cNvSpPr txBox="1"/>
            <p:nvPr/>
          </p:nvSpPr>
          <p:spPr>
            <a:xfrm>
              <a:off x="4798417" y="4297562"/>
              <a:ext cx="308098" cy="369332"/>
            </a:xfrm>
            <a:prstGeom prst="rect">
              <a:avLst/>
            </a:prstGeom>
            <a:noFill/>
          </p:spPr>
          <p:txBody>
            <a:bodyPr wrap="none" rtlCol="0">
              <a:spAutoFit/>
            </a:bodyPr>
            <a:lstStyle/>
            <a:p>
              <a:r>
                <a:rPr lang="en-US" altLang="zh-CN" dirty="0">
                  <a:solidFill>
                    <a:schemeClr val="accent2"/>
                  </a:solidFill>
                </a:rPr>
                <a:t>0</a:t>
              </a:r>
              <a:endParaRPr lang="en-US" dirty="0">
                <a:solidFill>
                  <a:schemeClr val="accent2"/>
                </a:solidFill>
              </a:endParaRPr>
            </a:p>
          </p:txBody>
        </p:sp>
      </p:grpSp>
      <p:grpSp>
        <p:nvGrpSpPr>
          <p:cNvPr id="148" name="Group 147">
            <a:extLst>
              <a:ext uri="{FF2B5EF4-FFF2-40B4-BE49-F238E27FC236}">
                <a16:creationId xmlns:a16="http://schemas.microsoft.com/office/drawing/2014/main" id="{244627CA-EE48-DE85-8A38-4DCBF996E407}"/>
              </a:ext>
            </a:extLst>
          </p:cNvPr>
          <p:cNvGrpSpPr/>
          <p:nvPr/>
        </p:nvGrpSpPr>
        <p:grpSpPr>
          <a:xfrm>
            <a:off x="4765428" y="2607571"/>
            <a:ext cx="374073" cy="379724"/>
            <a:chOff x="4765428" y="2790278"/>
            <a:chExt cx="374073" cy="379724"/>
          </a:xfrm>
        </p:grpSpPr>
        <p:sp>
          <p:nvSpPr>
            <p:cNvPr id="89" name="Oval 88">
              <a:extLst>
                <a:ext uri="{FF2B5EF4-FFF2-40B4-BE49-F238E27FC236}">
                  <a16:creationId xmlns:a16="http://schemas.microsoft.com/office/drawing/2014/main" id="{C6894C9A-09AB-89B6-9290-4B1B342FB3AD}"/>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0" name="TextBox 89">
              <a:extLst>
                <a:ext uri="{FF2B5EF4-FFF2-40B4-BE49-F238E27FC236}">
                  <a16:creationId xmlns:a16="http://schemas.microsoft.com/office/drawing/2014/main" id="{853BFDA4-6444-BD05-DE68-F9DEA6074E98}"/>
                </a:ext>
              </a:extLst>
            </p:cNvPr>
            <p:cNvSpPr txBox="1"/>
            <p:nvPr/>
          </p:nvSpPr>
          <p:spPr>
            <a:xfrm>
              <a:off x="4798415" y="2800670"/>
              <a:ext cx="308098" cy="369332"/>
            </a:xfrm>
            <a:prstGeom prst="rect">
              <a:avLst/>
            </a:prstGeom>
            <a:noFill/>
          </p:spPr>
          <p:txBody>
            <a:bodyPr wrap="none" rtlCol="0">
              <a:spAutoFit/>
            </a:bodyPr>
            <a:lstStyle/>
            <a:p>
              <a:r>
                <a:rPr lang="en-US" altLang="zh-CN" dirty="0"/>
                <a:t>3</a:t>
              </a:r>
              <a:endParaRPr lang="en-US" dirty="0"/>
            </a:p>
          </p:txBody>
        </p:sp>
      </p:grpSp>
      <p:grpSp>
        <p:nvGrpSpPr>
          <p:cNvPr id="149" name="Group 148">
            <a:extLst>
              <a:ext uri="{FF2B5EF4-FFF2-40B4-BE49-F238E27FC236}">
                <a16:creationId xmlns:a16="http://schemas.microsoft.com/office/drawing/2014/main" id="{5CDF2DAD-46EE-9F96-38A7-CB3D81219B8C}"/>
              </a:ext>
            </a:extLst>
          </p:cNvPr>
          <p:cNvGrpSpPr/>
          <p:nvPr/>
        </p:nvGrpSpPr>
        <p:grpSpPr>
          <a:xfrm>
            <a:off x="4765428" y="3116974"/>
            <a:ext cx="374073" cy="379724"/>
            <a:chOff x="4765428" y="3299681"/>
            <a:chExt cx="374073" cy="379724"/>
          </a:xfrm>
        </p:grpSpPr>
        <p:sp>
          <p:nvSpPr>
            <p:cNvPr id="91" name="Oval 90">
              <a:extLst>
                <a:ext uri="{FF2B5EF4-FFF2-40B4-BE49-F238E27FC236}">
                  <a16:creationId xmlns:a16="http://schemas.microsoft.com/office/drawing/2014/main" id="{13E8844E-9A04-021F-932E-0B27AB907492}"/>
                </a:ext>
              </a:extLst>
            </p:cNvPr>
            <p:cNvSpPr/>
            <p:nvPr/>
          </p:nvSpPr>
          <p:spPr>
            <a:xfrm>
              <a:off x="4765428" y="3299681"/>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2" name="TextBox 91">
              <a:extLst>
                <a:ext uri="{FF2B5EF4-FFF2-40B4-BE49-F238E27FC236}">
                  <a16:creationId xmlns:a16="http://schemas.microsoft.com/office/drawing/2014/main" id="{391D0E07-C63E-0BF0-C076-B5FFEB5FDAF9}"/>
                </a:ext>
              </a:extLst>
            </p:cNvPr>
            <p:cNvSpPr txBox="1"/>
            <p:nvPr/>
          </p:nvSpPr>
          <p:spPr>
            <a:xfrm>
              <a:off x="4798415" y="3310073"/>
              <a:ext cx="308098" cy="369332"/>
            </a:xfrm>
            <a:prstGeom prst="rect">
              <a:avLst/>
            </a:prstGeom>
            <a:noFill/>
          </p:spPr>
          <p:txBody>
            <a:bodyPr wrap="none" rtlCol="0">
              <a:spAutoFit/>
            </a:bodyPr>
            <a:lstStyle/>
            <a:p>
              <a:r>
                <a:rPr lang="en-US" altLang="zh-CN" dirty="0"/>
                <a:t>2</a:t>
              </a:r>
              <a:endParaRPr lang="en-US" dirty="0"/>
            </a:p>
          </p:txBody>
        </p:sp>
      </p:grpSp>
      <p:grpSp>
        <p:nvGrpSpPr>
          <p:cNvPr id="145" name="Group 144">
            <a:extLst>
              <a:ext uri="{FF2B5EF4-FFF2-40B4-BE49-F238E27FC236}">
                <a16:creationId xmlns:a16="http://schemas.microsoft.com/office/drawing/2014/main" id="{2FB97986-518F-3942-E8B5-241EE4542F97}"/>
              </a:ext>
            </a:extLst>
          </p:cNvPr>
          <p:cNvGrpSpPr/>
          <p:nvPr/>
        </p:nvGrpSpPr>
        <p:grpSpPr>
          <a:xfrm>
            <a:off x="5815318" y="3630960"/>
            <a:ext cx="374073" cy="379724"/>
            <a:chOff x="5815318" y="3813667"/>
            <a:chExt cx="374073" cy="379724"/>
          </a:xfrm>
        </p:grpSpPr>
        <p:sp>
          <p:nvSpPr>
            <p:cNvPr id="94" name="Oval 93">
              <a:extLst>
                <a:ext uri="{FF2B5EF4-FFF2-40B4-BE49-F238E27FC236}">
                  <a16:creationId xmlns:a16="http://schemas.microsoft.com/office/drawing/2014/main" id="{377883BB-2DC7-22DB-7F78-14E3060EC9A8}"/>
                </a:ext>
              </a:extLst>
            </p:cNvPr>
            <p:cNvSpPr/>
            <p:nvPr/>
          </p:nvSpPr>
          <p:spPr>
            <a:xfrm>
              <a:off x="5815318" y="3813667"/>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4CBD6EB0-3BB6-2D4A-7C35-943978971BF6}"/>
                </a:ext>
              </a:extLst>
            </p:cNvPr>
            <p:cNvSpPr txBox="1"/>
            <p:nvPr/>
          </p:nvSpPr>
          <p:spPr>
            <a:xfrm>
              <a:off x="5848305" y="3824059"/>
              <a:ext cx="308098" cy="369332"/>
            </a:xfrm>
            <a:prstGeom prst="rect">
              <a:avLst/>
            </a:prstGeom>
            <a:noFill/>
          </p:spPr>
          <p:txBody>
            <a:bodyPr wrap="none" rtlCol="0">
              <a:spAutoFit/>
            </a:bodyPr>
            <a:lstStyle/>
            <a:p>
              <a:r>
                <a:rPr lang="en-US" dirty="0">
                  <a:solidFill>
                    <a:schemeClr val="accent2"/>
                  </a:solidFill>
                </a:rPr>
                <a:t>1</a:t>
              </a:r>
            </a:p>
          </p:txBody>
        </p:sp>
      </p:grpSp>
      <p:grpSp>
        <p:nvGrpSpPr>
          <p:cNvPr id="147" name="Group 146">
            <a:extLst>
              <a:ext uri="{FF2B5EF4-FFF2-40B4-BE49-F238E27FC236}">
                <a16:creationId xmlns:a16="http://schemas.microsoft.com/office/drawing/2014/main" id="{3F9BCE38-4FDE-5C58-1CC3-F03E6F07C384}"/>
              </a:ext>
            </a:extLst>
          </p:cNvPr>
          <p:cNvGrpSpPr/>
          <p:nvPr/>
        </p:nvGrpSpPr>
        <p:grpSpPr>
          <a:xfrm>
            <a:off x="5815317" y="2616162"/>
            <a:ext cx="374073" cy="379724"/>
            <a:chOff x="5815317" y="2798869"/>
            <a:chExt cx="374073" cy="379724"/>
          </a:xfrm>
        </p:grpSpPr>
        <p:sp>
          <p:nvSpPr>
            <p:cNvPr id="97" name="Oval 96">
              <a:extLst>
                <a:ext uri="{FF2B5EF4-FFF2-40B4-BE49-F238E27FC236}">
                  <a16:creationId xmlns:a16="http://schemas.microsoft.com/office/drawing/2014/main" id="{490A8681-1D81-829A-CE75-779F73D2AD69}"/>
                </a:ext>
              </a:extLst>
            </p:cNvPr>
            <p:cNvSpPr/>
            <p:nvPr/>
          </p:nvSpPr>
          <p:spPr>
            <a:xfrm>
              <a:off x="5815317" y="2798869"/>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8" name="TextBox 97">
              <a:extLst>
                <a:ext uri="{FF2B5EF4-FFF2-40B4-BE49-F238E27FC236}">
                  <a16:creationId xmlns:a16="http://schemas.microsoft.com/office/drawing/2014/main" id="{2C9F1384-8EA1-1B45-9F46-2FDFC7FC365B}"/>
                </a:ext>
              </a:extLst>
            </p:cNvPr>
            <p:cNvSpPr txBox="1"/>
            <p:nvPr/>
          </p:nvSpPr>
          <p:spPr>
            <a:xfrm>
              <a:off x="5848304" y="2809261"/>
              <a:ext cx="308098" cy="369332"/>
            </a:xfrm>
            <a:prstGeom prst="rect">
              <a:avLst/>
            </a:prstGeom>
            <a:noFill/>
          </p:spPr>
          <p:txBody>
            <a:bodyPr wrap="none" rtlCol="0">
              <a:spAutoFit/>
            </a:bodyPr>
            <a:lstStyle/>
            <a:p>
              <a:r>
                <a:rPr lang="en-US" altLang="zh-CN" dirty="0"/>
                <a:t>3</a:t>
              </a:r>
              <a:endParaRPr lang="en-US" dirty="0"/>
            </a:p>
          </p:txBody>
        </p:sp>
      </p:grpSp>
      <p:grpSp>
        <p:nvGrpSpPr>
          <p:cNvPr id="146" name="Group 145">
            <a:extLst>
              <a:ext uri="{FF2B5EF4-FFF2-40B4-BE49-F238E27FC236}">
                <a16:creationId xmlns:a16="http://schemas.microsoft.com/office/drawing/2014/main" id="{5DB631E2-9338-0D90-AAE2-26BC46EDF6F8}"/>
              </a:ext>
            </a:extLst>
          </p:cNvPr>
          <p:cNvGrpSpPr/>
          <p:nvPr/>
        </p:nvGrpSpPr>
        <p:grpSpPr>
          <a:xfrm>
            <a:off x="5815317" y="3125565"/>
            <a:ext cx="374073" cy="379724"/>
            <a:chOff x="5815317" y="3308272"/>
            <a:chExt cx="374073" cy="379724"/>
          </a:xfrm>
        </p:grpSpPr>
        <p:sp>
          <p:nvSpPr>
            <p:cNvPr id="99" name="Oval 98">
              <a:extLst>
                <a:ext uri="{FF2B5EF4-FFF2-40B4-BE49-F238E27FC236}">
                  <a16:creationId xmlns:a16="http://schemas.microsoft.com/office/drawing/2014/main" id="{9416C2DB-E903-F434-49E8-4968D5BC287E}"/>
                </a:ext>
              </a:extLst>
            </p:cNvPr>
            <p:cNvSpPr/>
            <p:nvPr/>
          </p:nvSpPr>
          <p:spPr>
            <a:xfrm>
              <a:off x="5815317" y="330827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00" name="TextBox 99">
              <a:extLst>
                <a:ext uri="{FF2B5EF4-FFF2-40B4-BE49-F238E27FC236}">
                  <a16:creationId xmlns:a16="http://schemas.microsoft.com/office/drawing/2014/main" id="{5CE16F43-F6AC-77C2-6615-9A6EFDFC7DE3}"/>
                </a:ext>
              </a:extLst>
            </p:cNvPr>
            <p:cNvSpPr txBox="1"/>
            <p:nvPr/>
          </p:nvSpPr>
          <p:spPr>
            <a:xfrm>
              <a:off x="5848304" y="3318664"/>
              <a:ext cx="308098" cy="369332"/>
            </a:xfrm>
            <a:prstGeom prst="rect">
              <a:avLst/>
            </a:prstGeom>
            <a:noFill/>
          </p:spPr>
          <p:txBody>
            <a:bodyPr wrap="none" rtlCol="0">
              <a:spAutoFit/>
            </a:bodyPr>
            <a:lstStyle/>
            <a:p>
              <a:r>
                <a:rPr lang="en-US" altLang="zh-CN" dirty="0"/>
                <a:t>2</a:t>
              </a:r>
              <a:endParaRPr lang="en-US" dirty="0"/>
            </a:p>
          </p:txBody>
        </p:sp>
      </p:grpSp>
      <p:grpSp>
        <p:nvGrpSpPr>
          <p:cNvPr id="144" name="Group 143">
            <a:extLst>
              <a:ext uri="{FF2B5EF4-FFF2-40B4-BE49-F238E27FC236}">
                <a16:creationId xmlns:a16="http://schemas.microsoft.com/office/drawing/2014/main" id="{58E7CDC6-F223-2AE1-A8ED-B329D0BE612C}"/>
              </a:ext>
            </a:extLst>
          </p:cNvPr>
          <p:cNvGrpSpPr/>
          <p:nvPr/>
        </p:nvGrpSpPr>
        <p:grpSpPr>
          <a:xfrm>
            <a:off x="5815319" y="4113054"/>
            <a:ext cx="374073" cy="385160"/>
            <a:chOff x="5815319" y="4295761"/>
            <a:chExt cx="374073" cy="385160"/>
          </a:xfrm>
        </p:grpSpPr>
        <p:sp>
          <p:nvSpPr>
            <p:cNvPr id="96" name="Oval 95">
              <a:extLst>
                <a:ext uri="{FF2B5EF4-FFF2-40B4-BE49-F238E27FC236}">
                  <a16:creationId xmlns:a16="http://schemas.microsoft.com/office/drawing/2014/main" id="{D82A2574-9D3A-D45F-52D7-1F4C446849B8}"/>
                </a:ext>
              </a:extLst>
            </p:cNvPr>
            <p:cNvSpPr/>
            <p:nvPr/>
          </p:nvSpPr>
          <p:spPr>
            <a:xfrm>
              <a:off x="5815319" y="4295761"/>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185A020E-EF92-908F-1381-1BC9F1CB12DA}"/>
                </a:ext>
              </a:extLst>
            </p:cNvPr>
            <p:cNvSpPr txBox="1"/>
            <p:nvPr/>
          </p:nvSpPr>
          <p:spPr>
            <a:xfrm>
              <a:off x="5855370" y="4311589"/>
              <a:ext cx="308098" cy="369332"/>
            </a:xfrm>
            <a:prstGeom prst="rect">
              <a:avLst/>
            </a:prstGeom>
            <a:noFill/>
          </p:spPr>
          <p:txBody>
            <a:bodyPr wrap="none" rtlCol="0">
              <a:spAutoFit/>
            </a:bodyPr>
            <a:lstStyle/>
            <a:p>
              <a:r>
                <a:rPr lang="en-US" altLang="zh-CN" dirty="0">
                  <a:solidFill>
                    <a:schemeClr val="accent2"/>
                  </a:solidFill>
                </a:rPr>
                <a:t>0</a:t>
              </a:r>
              <a:endParaRPr lang="en-US" dirty="0">
                <a:solidFill>
                  <a:schemeClr val="accent2"/>
                </a:solidFill>
              </a:endParaRPr>
            </a:p>
          </p:txBody>
        </p:sp>
      </p:grpSp>
      <p:sp>
        <p:nvSpPr>
          <p:cNvPr id="108" name="Oval 107">
            <a:extLst>
              <a:ext uri="{FF2B5EF4-FFF2-40B4-BE49-F238E27FC236}">
                <a16:creationId xmlns:a16="http://schemas.microsoft.com/office/drawing/2014/main" id="{656B8FAA-0258-4ECE-5C26-E821F8ED9927}"/>
              </a:ext>
            </a:extLst>
          </p:cNvPr>
          <p:cNvSpPr/>
          <p:nvPr/>
        </p:nvSpPr>
        <p:spPr>
          <a:xfrm>
            <a:off x="6782873" y="2585451"/>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09" name="TextBox 108">
            <a:extLst>
              <a:ext uri="{FF2B5EF4-FFF2-40B4-BE49-F238E27FC236}">
                <a16:creationId xmlns:a16="http://schemas.microsoft.com/office/drawing/2014/main" id="{0F832995-A73E-C190-CF16-B5231187C0AA}"/>
              </a:ext>
            </a:extLst>
          </p:cNvPr>
          <p:cNvSpPr txBox="1"/>
          <p:nvPr/>
        </p:nvSpPr>
        <p:spPr>
          <a:xfrm>
            <a:off x="6815860" y="2595843"/>
            <a:ext cx="308098" cy="369332"/>
          </a:xfrm>
          <a:prstGeom prst="rect">
            <a:avLst/>
          </a:prstGeom>
          <a:noFill/>
        </p:spPr>
        <p:txBody>
          <a:bodyPr wrap="none" rtlCol="0">
            <a:spAutoFit/>
          </a:bodyPr>
          <a:lstStyle/>
          <a:p>
            <a:r>
              <a:rPr lang="en-US" altLang="zh-CN" dirty="0"/>
              <a:t>3</a:t>
            </a:r>
            <a:endParaRPr lang="en-US" dirty="0"/>
          </a:p>
        </p:txBody>
      </p:sp>
      <p:sp>
        <p:nvSpPr>
          <p:cNvPr id="110" name="Oval 109">
            <a:extLst>
              <a:ext uri="{FF2B5EF4-FFF2-40B4-BE49-F238E27FC236}">
                <a16:creationId xmlns:a16="http://schemas.microsoft.com/office/drawing/2014/main" id="{31854E85-5169-3C22-67FA-948F468B2988}"/>
              </a:ext>
            </a:extLst>
          </p:cNvPr>
          <p:cNvSpPr/>
          <p:nvPr/>
        </p:nvSpPr>
        <p:spPr>
          <a:xfrm>
            <a:off x="6782873" y="3094854"/>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11" name="TextBox 110">
            <a:extLst>
              <a:ext uri="{FF2B5EF4-FFF2-40B4-BE49-F238E27FC236}">
                <a16:creationId xmlns:a16="http://schemas.microsoft.com/office/drawing/2014/main" id="{78ACE8A4-58F2-218B-AAC4-7B4ED7660DCF}"/>
              </a:ext>
            </a:extLst>
          </p:cNvPr>
          <p:cNvSpPr txBox="1"/>
          <p:nvPr/>
        </p:nvSpPr>
        <p:spPr>
          <a:xfrm>
            <a:off x="6815860" y="3105246"/>
            <a:ext cx="308098" cy="369332"/>
          </a:xfrm>
          <a:prstGeom prst="rect">
            <a:avLst/>
          </a:prstGeom>
          <a:noFill/>
        </p:spPr>
        <p:txBody>
          <a:bodyPr wrap="none" rtlCol="0">
            <a:spAutoFit/>
          </a:bodyPr>
          <a:lstStyle/>
          <a:p>
            <a:r>
              <a:rPr lang="en-US" altLang="zh-CN" dirty="0"/>
              <a:t>2</a:t>
            </a:r>
            <a:endParaRPr lang="en-US" dirty="0"/>
          </a:p>
        </p:txBody>
      </p:sp>
      <p:cxnSp>
        <p:nvCxnSpPr>
          <p:cNvPr id="114" name="Straight Arrow Connector 113">
            <a:extLst>
              <a:ext uri="{FF2B5EF4-FFF2-40B4-BE49-F238E27FC236}">
                <a16:creationId xmlns:a16="http://schemas.microsoft.com/office/drawing/2014/main" id="{486A9C05-D451-FC09-16AC-155F12780134}"/>
              </a:ext>
            </a:extLst>
          </p:cNvPr>
          <p:cNvCxnSpPr>
            <a:cxnSpLocks/>
          </p:cNvCxnSpPr>
          <p:nvPr/>
        </p:nvCxnSpPr>
        <p:spPr>
          <a:xfrm flipV="1">
            <a:off x="5129251" y="2853101"/>
            <a:ext cx="704621" cy="484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07D1B715-5A62-0E89-283D-1F3C46B5F198}"/>
              </a:ext>
            </a:extLst>
          </p:cNvPr>
          <p:cNvCxnSpPr>
            <a:cxnSpLocks/>
          </p:cNvCxnSpPr>
          <p:nvPr/>
        </p:nvCxnSpPr>
        <p:spPr>
          <a:xfrm>
            <a:off x="5138127" y="2822650"/>
            <a:ext cx="686601" cy="4693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5543977C-885F-FF71-8563-194D034CEC1A}"/>
              </a:ext>
            </a:extLst>
          </p:cNvPr>
          <p:cNvCxnSpPr>
            <a:cxnSpLocks/>
          </p:cNvCxnSpPr>
          <p:nvPr/>
        </p:nvCxnSpPr>
        <p:spPr>
          <a:xfrm>
            <a:off x="6170263" y="2837626"/>
            <a:ext cx="614585" cy="4360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F5A4018-C738-8E96-B71B-01972F62FE3C}"/>
              </a:ext>
            </a:extLst>
          </p:cNvPr>
          <p:cNvCxnSpPr>
            <a:cxnSpLocks/>
          </p:cNvCxnSpPr>
          <p:nvPr/>
        </p:nvCxnSpPr>
        <p:spPr>
          <a:xfrm flipV="1">
            <a:off x="6187414" y="2816525"/>
            <a:ext cx="624866" cy="4626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30C7FAEA-BDBA-EBCD-CBBB-ABA150C1CA5F}"/>
              </a:ext>
            </a:extLst>
          </p:cNvPr>
          <p:cNvCxnSpPr>
            <a:cxnSpLocks/>
            <a:endCxn id="94" idx="2"/>
          </p:cNvCxnSpPr>
          <p:nvPr/>
        </p:nvCxnSpPr>
        <p:spPr>
          <a:xfrm>
            <a:off x="5133422" y="2855352"/>
            <a:ext cx="681896" cy="96264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DECF67EF-5BD8-56D4-0F4D-D029054BFAF4}"/>
              </a:ext>
            </a:extLst>
          </p:cNvPr>
          <p:cNvCxnSpPr>
            <a:cxnSpLocks/>
          </p:cNvCxnSpPr>
          <p:nvPr/>
        </p:nvCxnSpPr>
        <p:spPr>
          <a:xfrm flipV="1">
            <a:off x="5144238" y="3383453"/>
            <a:ext cx="680490" cy="4449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A049BEB-D6FF-BAEE-B327-A39DA0055F29}"/>
              </a:ext>
            </a:extLst>
          </p:cNvPr>
          <p:cNvCxnSpPr>
            <a:cxnSpLocks/>
            <a:stCxn id="87" idx="6"/>
          </p:cNvCxnSpPr>
          <p:nvPr/>
        </p:nvCxnSpPr>
        <p:spPr>
          <a:xfrm flipV="1">
            <a:off x="5139503" y="3420029"/>
            <a:ext cx="712657" cy="8714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AC02EF99-D0B5-19D7-4A18-006E9CEB4642}"/>
              </a:ext>
            </a:extLst>
          </p:cNvPr>
          <p:cNvCxnSpPr>
            <a:cxnSpLocks/>
            <a:stCxn id="84" idx="6"/>
          </p:cNvCxnSpPr>
          <p:nvPr/>
        </p:nvCxnSpPr>
        <p:spPr>
          <a:xfrm>
            <a:off x="5139502" y="3809406"/>
            <a:ext cx="676082" cy="44272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8DFDCC7F-2A52-3BD1-4D99-824377441607}"/>
              </a:ext>
            </a:extLst>
          </p:cNvPr>
          <p:cNvCxnSpPr>
            <a:cxnSpLocks/>
            <a:endCxn id="94" idx="2"/>
          </p:cNvCxnSpPr>
          <p:nvPr/>
        </p:nvCxnSpPr>
        <p:spPr>
          <a:xfrm flipV="1">
            <a:off x="5129270" y="3817997"/>
            <a:ext cx="686048" cy="47439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226FD324-9B29-9085-61F8-6C9A45234920}"/>
              </a:ext>
            </a:extLst>
          </p:cNvPr>
          <p:cNvCxnSpPr>
            <a:cxnSpLocks/>
          </p:cNvCxnSpPr>
          <p:nvPr/>
        </p:nvCxnSpPr>
        <p:spPr>
          <a:xfrm flipV="1">
            <a:off x="6203153" y="3374309"/>
            <a:ext cx="590839" cy="4229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0BB30CE2-B5CF-9990-481E-9C610ADD6FCB}"/>
              </a:ext>
            </a:extLst>
          </p:cNvPr>
          <p:cNvCxnSpPr>
            <a:cxnSpLocks/>
          </p:cNvCxnSpPr>
          <p:nvPr/>
        </p:nvCxnSpPr>
        <p:spPr>
          <a:xfrm flipV="1">
            <a:off x="6190994" y="3401741"/>
            <a:ext cx="648718" cy="9049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2" name="TextBox 151">
            <a:extLst>
              <a:ext uri="{FF2B5EF4-FFF2-40B4-BE49-F238E27FC236}">
                <a16:creationId xmlns:a16="http://schemas.microsoft.com/office/drawing/2014/main" id="{9326D2E7-412A-0527-1D92-C26FA4722212}"/>
              </a:ext>
            </a:extLst>
          </p:cNvPr>
          <p:cNvSpPr txBox="1"/>
          <p:nvPr/>
        </p:nvSpPr>
        <p:spPr>
          <a:xfrm>
            <a:off x="7659073" y="4009693"/>
            <a:ext cx="4045659" cy="1200329"/>
          </a:xfrm>
          <a:prstGeom prst="rect">
            <a:avLst/>
          </a:prstGeom>
          <a:noFill/>
        </p:spPr>
        <p:txBody>
          <a:bodyPr wrap="none" rtlCol="0">
            <a:spAutoFit/>
          </a:bodyPr>
          <a:lstStyle/>
          <a:p>
            <a:r>
              <a:rPr lang="en-US" dirty="0">
                <a:solidFill>
                  <a:schemeClr val="accent6">
                    <a:lumMod val="75000"/>
                  </a:schemeClr>
                </a:solidFill>
              </a:rPr>
              <a:t>+</a:t>
            </a:r>
            <a:r>
              <a:rPr lang="zh-CN" altLang="en-US" dirty="0">
                <a:solidFill>
                  <a:schemeClr val="accent6">
                    <a:lumMod val="75000"/>
                  </a:schemeClr>
                </a:solidFill>
              </a:rPr>
              <a:t> </a:t>
            </a:r>
            <a:r>
              <a:rPr lang="en-US" altLang="zh-CN" dirty="0">
                <a:solidFill>
                  <a:schemeClr val="accent6">
                    <a:lumMod val="75000"/>
                  </a:schemeClr>
                </a:solidFill>
              </a:rPr>
              <a:t>Good for s</a:t>
            </a:r>
            <a:r>
              <a:rPr lang="en-US" dirty="0">
                <a:solidFill>
                  <a:schemeClr val="accent6">
                    <a:lumMod val="75000"/>
                  </a:schemeClr>
                </a:solidFill>
              </a:rPr>
              <a:t>parse graph</a:t>
            </a:r>
          </a:p>
          <a:p>
            <a:r>
              <a:rPr lang="en-US" dirty="0">
                <a:solidFill>
                  <a:schemeClr val="accent6">
                    <a:lumMod val="75000"/>
                  </a:schemeClr>
                </a:solidFill>
              </a:rPr>
              <a:t>+</a:t>
            </a:r>
            <a:r>
              <a:rPr lang="zh-CN" altLang="en-US" dirty="0">
                <a:solidFill>
                  <a:schemeClr val="accent6">
                    <a:lumMod val="75000"/>
                  </a:schemeClr>
                </a:solidFill>
              </a:rPr>
              <a:t> </a:t>
            </a:r>
            <a:r>
              <a:rPr lang="en-US" altLang="zh-CN" dirty="0">
                <a:solidFill>
                  <a:schemeClr val="accent6">
                    <a:lumMod val="75000"/>
                  </a:schemeClr>
                </a:solidFill>
              </a:rPr>
              <a:t>Good for </a:t>
            </a:r>
            <a:r>
              <a:rPr lang="en-US" dirty="0">
                <a:solidFill>
                  <a:schemeClr val="accent6">
                    <a:lumMod val="75000"/>
                  </a:schemeClr>
                </a:solidFill>
              </a:rPr>
              <a:t>high hidden layer dimension</a:t>
            </a:r>
          </a:p>
          <a:p>
            <a:r>
              <a:rPr lang="en-US" dirty="0">
                <a:solidFill>
                  <a:srgbClr val="C00000"/>
                </a:solidFill>
              </a:rPr>
              <a:t>- Additional storage</a:t>
            </a:r>
          </a:p>
          <a:p>
            <a:r>
              <a:rPr lang="en-US" dirty="0">
                <a:solidFill>
                  <a:srgbClr val="C00000"/>
                </a:solidFill>
              </a:rPr>
              <a:t>- Redundant computation</a:t>
            </a:r>
          </a:p>
        </p:txBody>
      </p:sp>
      <p:cxnSp>
        <p:nvCxnSpPr>
          <p:cNvPr id="27" name="Straight Arrow Connector 26">
            <a:extLst>
              <a:ext uri="{FF2B5EF4-FFF2-40B4-BE49-F238E27FC236}">
                <a16:creationId xmlns:a16="http://schemas.microsoft.com/office/drawing/2014/main" id="{A2260E27-48BE-3052-138F-DEF706F9026D}"/>
              </a:ext>
            </a:extLst>
          </p:cNvPr>
          <p:cNvCxnSpPr>
            <a:cxnSpLocks/>
          </p:cNvCxnSpPr>
          <p:nvPr/>
        </p:nvCxnSpPr>
        <p:spPr>
          <a:xfrm flipV="1">
            <a:off x="2663938" y="4113861"/>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1" name="Left Arrow 20">
            <a:extLst>
              <a:ext uri="{FF2B5EF4-FFF2-40B4-BE49-F238E27FC236}">
                <a16:creationId xmlns:a16="http://schemas.microsoft.com/office/drawing/2014/main" id="{0D965413-CEEB-78A4-DEB8-41CAD8223C9A}"/>
              </a:ext>
            </a:extLst>
          </p:cNvPr>
          <p:cNvSpPr/>
          <p:nvPr/>
        </p:nvSpPr>
        <p:spPr>
          <a:xfrm>
            <a:off x="6193986" y="5626952"/>
            <a:ext cx="270536" cy="230567"/>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 Arrow 39">
            <a:extLst>
              <a:ext uri="{FF2B5EF4-FFF2-40B4-BE49-F238E27FC236}">
                <a16:creationId xmlns:a16="http://schemas.microsoft.com/office/drawing/2014/main" id="{F44519F0-47C6-E439-6DEA-FE89543AFABD}"/>
              </a:ext>
            </a:extLst>
          </p:cNvPr>
          <p:cNvSpPr/>
          <p:nvPr/>
        </p:nvSpPr>
        <p:spPr>
          <a:xfrm>
            <a:off x="6211564" y="3759851"/>
            <a:ext cx="270536" cy="230567"/>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lide Number Placeholder 42">
            <a:extLst>
              <a:ext uri="{FF2B5EF4-FFF2-40B4-BE49-F238E27FC236}">
                <a16:creationId xmlns:a16="http://schemas.microsoft.com/office/drawing/2014/main" id="{220CB302-A7AB-2000-1D81-7D0DEBE9069E}"/>
              </a:ext>
            </a:extLst>
          </p:cNvPr>
          <p:cNvSpPr>
            <a:spLocks noGrp="1"/>
          </p:cNvSpPr>
          <p:nvPr>
            <p:ph type="sldNum" sz="quarter" idx="12"/>
          </p:nvPr>
        </p:nvSpPr>
        <p:spPr/>
        <p:txBody>
          <a:bodyPr/>
          <a:lstStyle/>
          <a:p>
            <a:fld id="{7B8E230A-344C-314A-99D7-8592764412A6}" type="slidenum">
              <a:rPr lang="en-US" smtClean="0"/>
              <a:t>34</a:t>
            </a:fld>
            <a:endParaRPr lang="en-US" dirty="0"/>
          </a:p>
        </p:txBody>
      </p:sp>
    </p:spTree>
    <p:extLst>
      <p:ext uri="{BB962C8B-B14F-4D97-AF65-F5344CB8AC3E}">
        <p14:creationId xmlns:p14="http://schemas.microsoft.com/office/powerpoint/2010/main" val="368503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21"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222E-A5D0-BD8E-DFA3-9C6B2173D03A}"/>
              </a:ext>
            </a:extLst>
          </p:cNvPr>
          <p:cNvSpPr>
            <a:spLocks noGrp="1"/>
          </p:cNvSpPr>
          <p:nvPr>
            <p:ph type="title"/>
          </p:nvPr>
        </p:nvSpPr>
        <p:spPr/>
        <p:txBody>
          <a:bodyPr/>
          <a:lstStyle/>
          <a:p>
            <a:r>
              <a:rPr lang="en-US" dirty="0"/>
              <a:t>Full-Graph GNN Execution Model</a:t>
            </a:r>
          </a:p>
        </p:txBody>
      </p:sp>
      <p:sp>
        <p:nvSpPr>
          <p:cNvPr id="3" name="Content Placeholder 2">
            <a:extLst>
              <a:ext uri="{FF2B5EF4-FFF2-40B4-BE49-F238E27FC236}">
                <a16:creationId xmlns:a16="http://schemas.microsoft.com/office/drawing/2014/main" id="{E0C2B90B-CE8B-541F-231A-3C265090FB58}"/>
              </a:ext>
            </a:extLst>
          </p:cNvPr>
          <p:cNvSpPr>
            <a:spLocks noGrp="1"/>
          </p:cNvSpPr>
          <p:nvPr>
            <p:ph idx="1"/>
          </p:nvPr>
        </p:nvSpPr>
        <p:spPr>
          <a:xfrm>
            <a:off x="838200" y="1825625"/>
            <a:ext cx="10515600" cy="792067"/>
          </a:xfrm>
        </p:spPr>
        <p:txBody>
          <a:bodyPr>
            <a:normAutofit/>
          </a:bodyPr>
          <a:lstStyle/>
          <a:p>
            <a:pPr>
              <a:buFont typeface="Wingdings" pitchFamily="2" charset="2"/>
              <a:buChar char="Ø"/>
            </a:pPr>
            <a:r>
              <a:rPr lang="en-US" dirty="0"/>
              <a:t> </a:t>
            </a:r>
            <a:r>
              <a:rPr lang="en-US" dirty="0" err="1"/>
              <a:t>DepComm</a:t>
            </a:r>
            <a:endParaRPr lang="en-US" dirty="0"/>
          </a:p>
        </p:txBody>
      </p:sp>
      <p:grpSp>
        <p:nvGrpSpPr>
          <p:cNvPr id="4" name="Group 3">
            <a:extLst>
              <a:ext uri="{FF2B5EF4-FFF2-40B4-BE49-F238E27FC236}">
                <a16:creationId xmlns:a16="http://schemas.microsoft.com/office/drawing/2014/main" id="{DED5B835-729B-F8E9-14E0-683F64B0E76D}"/>
              </a:ext>
            </a:extLst>
          </p:cNvPr>
          <p:cNvGrpSpPr/>
          <p:nvPr/>
        </p:nvGrpSpPr>
        <p:grpSpPr>
          <a:xfrm>
            <a:off x="4860927" y="4733551"/>
            <a:ext cx="374073" cy="379724"/>
            <a:chOff x="4810991" y="2421082"/>
            <a:chExt cx="374073" cy="379724"/>
          </a:xfrm>
          <a:noFill/>
        </p:grpSpPr>
        <p:sp>
          <p:nvSpPr>
            <p:cNvPr id="5" name="Oval 4">
              <a:extLst>
                <a:ext uri="{FF2B5EF4-FFF2-40B4-BE49-F238E27FC236}">
                  <a16:creationId xmlns:a16="http://schemas.microsoft.com/office/drawing/2014/main" id="{306A45E5-7F80-74DD-17EC-1A2874923B0A}"/>
                </a:ext>
              </a:extLst>
            </p:cNvPr>
            <p:cNvSpPr/>
            <p:nvPr/>
          </p:nvSpPr>
          <p:spPr>
            <a:xfrm>
              <a:off x="4810991" y="2421082"/>
              <a:ext cx="374073" cy="374073"/>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29535A2-11E5-9C38-0856-17B1C3968C1E}"/>
                </a:ext>
              </a:extLst>
            </p:cNvPr>
            <p:cNvSpPr txBox="1"/>
            <p:nvPr/>
          </p:nvSpPr>
          <p:spPr>
            <a:xfrm>
              <a:off x="4843978" y="2431474"/>
              <a:ext cx="308098" cy="369332"/>
            </a:xfrm>
            <a:prstGeom prst="rect">
              <a:avLst/>
            </a:prstGeom>
            <a:grpFill/>
          </p:spPr>
          <p:txBody>
            <a:bodyPr wrap="none" rtlCol="0">
              <a:spAutoFit/>
            </a:bodyPr>
            <a:lstStyle/>
            <a:p>
              <a:r>
                <a:rPr lang="en-US" dirty="0"/>
                <a:t>1</a:t>
              </a:r>
            </a:p>
          </p:txBody>
        </p:sp>
      </p:grpSp>
      <p:grpSp>
        <p:nvGrpSpPr>
          <p:cNvPr id="7" name="Group 6">
            <a:extLst>
              <a:ext uri="{FF2B5EF4-FFF2-40B4-BE49-F238E27FC236}">
                <a16:creationId xmlns:a16="http://schemas.microsoft.com/office/drawing/2014/main" id="{D739C866-C282-9266-D0DA-C16A89479E5F}"/>
              </a:ext>
            </a:extLst>
          </p:cNvPr>
          <p:cNvGrpSpPr/>
          <p:nvPr/>
        </p:nvGrpSpPr>
        <p:grpSpPr>
          <a:xfrm>
            <a:off x="4860928" y="5215645"/>
            <a:ext cx="374073" cy="379724"/>
            <a:chOff x="4810991" y="2421082"/>
            <a:chExt cx="374073" cy="379724"/>
          </a:xfrm>
        </p:grpSpPr>
        <p:sp>
          <p:nvSpPr>
            <p:cNvPr id="8" name="Oval 7">
              <a:extLst>
                <a:ext uri="{FF2B5EF4-FFF2-40B4-BE49-F238E27FC236}">
                  <a16:creationId xmlns:a16="http://schemas.microsoft.com/office/drawing/2014/main" id="{4F9329AA-51AE-5885-9FF3-EBD260B9FCB9}"/>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711DF31-4C5C-6AE0-F017-ABFCC158A7CE}"/>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10" name="Group 9">
            <a:extLst>
              <a:ext uri="{FF2B5EF4-FFF2-40B4-BE49-F238E27FC236}">
                <a16:creationId xmlns:a16="http://schemas.microsoft.com/office/drawing/2014/main" id="{1986662A-ACE9-2F82-C423-07C62E1171F6}"/>
              </a:ext>
            </a:extLst>
          </p:cNvPr>
          <p:cNvGrpSpPr/>
          <p:nvPr/>
        </p:nvGrpSpPr>
        <p:grpSpPr>
          <a:xfrm>
            <a:off x="5872864" y="5257417"/>
            <a:ext cx="374073" cy="379724"/>
            <a:chOff x="4810991" y="2421082"/>
            <a:chExt cx="374073" cy="379724"/>
          </a:xfrm>
        </p:grpSpPr>
        <p:sp>
          <p:nvSpPr>
            <p:cNvPr id="11" name="Oval 10">
              <a:extLst>
                <a:ext uri="{FF2B5EF4-FFF2-40B4-BE49-F238E27FC236}">
                  <a16:creationId xmlns:a16="http://schemas.microsoft.com/office/drawing/2014/main" id="{2409791F-613F-C43E-5925-795C475E0258}"/>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536B688-AD2F-8A4E-63D1-6FA8569C6A66}"/>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13" name="Group 12">
            <a:extLst>
              <a:ext uri="{FF2B5EF4-FFF2-40B4-BE49-F238E27FC236}">
                <a16:creationId xmlns:a16="http://schemas.microsoft.com/office/drawing/2014/main" id="{252C9D27-DB44-2052-0ABA-8E695E3106BF}"/>
              </a:ext>
            </a:extLst>
          </p:cNvPr>
          <p:cNvGrpSpPr/>
          <p:nvPr/>
        </p:nvGrpSpPr>
        <p:grpSpPr>
          <a:xfrm>
            <a:off x="5872864" y="4666565"/>
            <a:ext cx="374073" cy="379724"/>
            <a:chOff x="4810991" y="2421082"/>
            <a:chExt cx="374073" cy="379724"/>
          </a:xfrm>
        </p:grpSpPr>
        <p:sp>
          <p:nvSpPr>
            <p:cNvPr id="14" name="Oval 13">
              <a:extLst>
                <a:ext uri="{FF2B5EF4-FFF2-40B4-BE49-F238E27FC236}">
                  <a16:creationId xmlns:a16="http://schemas.microsoft.com/office/drawing/2014/main" id="{D35FD7D6-B727-E601-6892-C470E491FD52}"/>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462ABE0-A9CF-8921-07B5-4F0110838A8C}"/>
                </a:ext>
              </a:extLst>
            </p:cNvPr>
            <p:cNvSpPr txBox="1"/>
            <p:nvPr/>
          </p:nvSpPr>
          <p:spPr>
            <a:xfrm>
              <a:off x="4843978" y="2431474"/>
              <a:ext cx="308098" cy="369332"/>
            </a:xfrm>
            <a:prstGeom prst="rect">
              <a:avLst/>
            </a:prstGeom>
            <a:noFill/>
          </p:spPr>
          <p:txBody>
            <a:bodyPr wrap="none" rtlCol="0">
              <a:spAutoFit/>
            </a:bodyPr>
            <a:lstStyle/>
            <a:p>
              <a:r>
                <a:rPr lang="en-US" altLang="zh-CN" dirty="0"/>
                <a:t>1</a:t>
              </a:r>
              <a:endParaRPr lang="en-US" dirty="0"/>
            </a:p>
          </p:txBody>
        </p:sp>
      </p:grpSp>
      <p:grpSp>
        <p:nvGrpSpPr>
          <p:cNvPr id="16" name="Group 15">
            <a:extLst>
              <a:ext uri="{FF2B5EF4-FFF2-40B4-BE49-F238E27FC236}">
                <a16:creationId xmlns:a16="http://schemas.microsoft.com/office/drawing/2014/main" id="{546DFABE-616C-3733-4F1E-D089C46AE280}"/>
              </a:ext>
            </a:extLst>
          </p:cNvPr>
          <p:cNvGrpSpPr/>
          <p:nvPr/>
        </p:nvGrpSpPr>
        <p:grpSpPr>
          <a:xfrm>
            <a:off x="6873405" y="5257417"/>
            <a:ext cx="374073" cy="379724"/>
            <a:chOff x="4810991" y="2421082"/>
            <a:chExt cx="374073" cy="379724"/>
          </a:xfrm>
        </p:grpSpPr>
        <p:sp>
          <p:nvSpPr>
            <p:cNvPr id="17" name="Oval 16">
              <a:extLst>
                <a:ext uri="{FF2B5EF4-FFF2-40B4-BE49-F238E27FC236}">
                  <a16:creationId xmlns:a16="http://schemas.microsoft.com/office/drawing/2014/main" id="{8CAF8F5F-25B7-2110-172F-F7A874501114}"/>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3124B0A-CA87-FEFB-B24A-FF5A8FBC3CC3}"/>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19" name="Group 18">
            <a:extLst>
              <a:ext uri="{FF2B5EF4-FFF2-40B4-BE49-F238E27FC236}">
                <a16:creationId xmlns:a16="http://schemas.microsoft.com/office/drawing/2014/main" id="{D2092A33-DA49-F728-C51F-F249A154B75C}"/>
              </a:ext>
            </a:extLst>
          </p:cNvPr>
          <p:cNvGrpSpPr/>
          <p:nvPr/>
        </p:nvGrpSpPr>
        <p:grpSpPr>
          <a:xfrm>
            <a:off x="6865664" y="4648402"/>
            <a:ext cx="374073" cy="379724"/>
            <a:chOff x="4810991" y="2421082"/>
            <a:chExt cx="374073" cy="379724"/>
          </a:xfrm>
        </p:grpSpPr>
        <p:sp>
          <p:nvSpPr>
            <p:cNvPr id="20" name="Oval 19">
              <a:extLst>
                <a:ext uri="{FF2B5EF4-FFF2-40B4-BE49-F238E27FC236}">
                  <a16:creationId xmlns:a16="http://schemas.microsoft.com/office/drawing/2014/main" id="{D381E87F-0CD9-0FA4-CC8A-C9418FA42B73}"/>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90A6CBF-452F-6BB6-1D10-C516133B2C57}"/>
                </a:ext>
              </a:extLst>
            </p:cNvPr>
            <p:cNvSpPr txBox="1"/>
            <p:nvPr/>
          </p:nvSpPr>
          <p:spPr>
            <a:xfrm>
              <a:off x="4843978" y="2431474"/>
              <a:ext cx="308098" cy="369332"/>
            </a:xfrm>
            <a:prstGeom prst="rect">
              <a:avLst/>
            </a:prstGeom>
            <a:noFill/>
          </p:spPr>
          <p:txBody>
            <a:bodyPr wrap="none" rtlCol="0">
              <a:spAutoFit/>
            </a:bodyPr>
            <a:lstStyle/>
            <a:p>
              <a:r>
                <a:rPr lang="en-US" altLang="zh-CN" dirty="0"/>
                <a:t>1</a:t>
              </a:r>
              <a:endParaRPr lang="en-US" dirty="0"/>
            </a:p>
          </p:txBody>
        </p:sp>
      </p:grpSp>
      <p:cxnSp>
        <p:nvCxnSpPr>
          <p:cNvPr id="22" name="Straight Arrow Connector 21">
            <a:extLst>
              <a:ext uri="{FF2B5EF4-FFF2-40B4-BE49-F238E27FC236}">
                <a16:creationId xmlns:a16="http://schemas.microsoft.com/office/drawing/2014/main" id="{4C1F700A-E3FE-B853-8CA2-D53A51E8EE78}"/>
              </a:ext>
            </a:extLst>
          </p:cNvPr>
          <p:cNvCxnSpPr>
            <a:cxnSpLocks/>
            <a:endCxn id="11" idx="2"/>
          </p:cNvCxnSpPr>
          <p:nvPr/>
        </p:nvCxnSpPr>
        <p:spPr>
          <a:xfrm>
            <a:off x="5251492" y="4917947"/>
            <a:ext cx="621372" cy="5265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CDDFF48-E83E-A297-8C5F-1F5FD8EEB5FA}"/>
              </a:ext>
            </a:extLst>
          </p:cNvPr>
          <p:cNvCxnSpPr>
            <a:cxnSpLocks/>
            <a:endCxn id="14" idx="2"/>
          </p:cNvCxnSpPr>
          <p:nvPr/>
        </p:nvCxnSpPr>
        <p:spPr>
          <a:xfrm flipV="1">
            <a:off x="5241954" y="4853602"/>
            <a:ext cx="630910" cy="5694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320CA6A-423E-02A4-4A34-A662C516FBB6}"/>
              </a:ext>
            </a:extLst>
          </p:cNvPr>
          <p:cNvCxnSpPr>
            <a:cxnSpLocks/>
          </p:cNvCxnSpPr>
          <p:nvPr/>
        </p:nvCxnSpPr>
        <p:spPr>
          <a:xfrm flipV="1">
            <a:off x="6246049" y="4832796"/>
            <a:ext cx="621373" cy="6083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8EC49F6-29D1-8154-B9EF-3EDC72AE4A57}"/>
              </a:ext>
            </a:extLst>
          </p:cNvPr>
          <p:cNvCxnSpPr>
            <a:cxnSpLocks/>
          </p:cNvCxnSpPr>
          <p:nvPr/>
        </p:nvCxnSpPr>
        <p:spPr>
          <a:xfrm>
            <a:off x="6254000" y="4884674"/>
            <a:ext cx="621372" cy="5265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96BDBAA-76AF-0BC9-1395-102A450CC13C}"/>
              </a:ext>
            </a:extLst>
          </p:cNvPr>
          <p:cNvCxnSpPr>
            <a:cxnSpLocks/>
          </p:cNvCxnSpPr>
          <p:nvPr/>
        </p:nvCxnSpPr>
        <p:spPr>
          <a:xfrm>
            <a:off x="3279906" y="4167876"/>
            <a:ext cx="4244300" cy="0"/>
          </a:xfrm>
          <a:prstGeom prst="line">
            <a:avLst/>
          </a:prstGeom>
          <a:ln>
            <a:solidFill>
              <a:schemeClr val="tx1">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AC1EADE-C842-6B17-FA45-9BF106D57495}"/>
              </a:ext>
            </a:extLst>
          </p:cNvPr>
          <p:cNvSpPr txBox="1"/>
          <p:nvPr/>
        </p:nvSpPr>
        <p:spPr>
          <a:xfrm>
            <a:off x="3279907" y="4818408"/>
            <a:ext cx="1253035" cy="369332"/>
          </a:xfrm>
          <a:prstGeom prst="rect">
            <a:avLst/>
          </a:prstGeom>
          <a:noFill/>
        </p:spPr>
        <p:txBody>
          <a:bodyPr wrap="none" rtlCol="0">
            <a:spAutoFit/>
          </a:bodyPr>
          <a:lstStyle/>
          <a:p>
            <a:r>
              <a:rPr lang="en-US" b="1" dirty="0"/>
              <a:t>Partition 0</a:t>
            </a:r>
          </a:p>
        </p:txBody>
      </p:sp>
      <p:sp>
        <p:nvSpPr>
          <p:cNvPr id="28" name="TextBox 27">
            <a:extLst>
              <a:ext uri="{FF2B5EF4-FFF2-40B4-BE49-F238E27FC236}">
                <a16:creationId xmlns:a16="http://schemas.microsoft.com/office/drawing/2014/main" id="{AE0110BC-BC01-5C9B-F903-3209494F6472}"/>
              </a:ext>
            </a:extLst>
          </p:cNvPr>
          <p:cNvSpPr txBox="1"/>
          <p:nvPr/>
        </p:nvSpPr>
        <p:spPr>
          <a:xfrm>
            <a:off x="3279906" y="3183249"/>
            <a:ext cx="1253035" cy="369332"/>
          </a:xfrm>
          <a:prstGeom prst="rect">
            <a:avLst/>
          </a:prstGeom>
          <a:noFill/>
        </p:spPr>
        <p:txBody>
          <a:bodyPr wrap="none" rtlCol="0">
            <a:spAutoFit/>
          </a:bodyPr>
          <a:lstStyle/>
          <a:p>
            <a:r>
              <a:rPr lang="en-US" b="1" dirty="0"/>
              <a:t>Partition 1</a:t>
            </a:r>
          </a:p>
        </p:txBody>
      </p:sp>
      <p:grpSp>
        <p:nvGrpSpPr>
          <p:cNvPr id="29" name="Group 28">
            <a:extLst>
              <a:ext uri="{FF2B5EF4-FFF2-40B4-BE49-F238E27FC236}">
                <a16:creationId xmlns:a16="http://schemas.microsoft.com/office/drawing/2014/main" id="{C1C26375-1994-6C86-7850-32DF5C178965}"/>
              </a:ext>
            </a:extLst>
          </p:cNvPr>
          <p:cNvGrpSpPr/>
          <p:nvPr/>
        </p:nvGrpSpPr>
        <p:grpSpPr>
          <a:xfrm>
            <a:off x="4851874" y="2708471"/>
            <a:ext cx="374073" cy="379724"/>
            <a:chOff x="4765428" y="2790278"/>
            <a:chExt cx="374073" cy="379724"/>
          </a:xfrm>
        </p:grpSpPr>
        <p:sp>
          <p:nvSpPr>
            <p:cNvPr id="30" name="Oval 29">
              <a:extLst>
                <a:ext uri="{FF2B5EF4-FFF2-40B4-BE49-F238E27FC236}">
                  <a16:creationId xmlns:a16="http://schemas.microsoft.com/office/drawing/2014/main" id="{0F216E3D-F1E5-10CD-FF22-AE5D59C381CA}"/>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31" name="TextBox 30">
              <a:extLst>
                <a:ext uri="{FF2B5EF4-FFF2-40B4-BE49-F238E27FC236}">
                  <a16:creationId xmlns:a16="http://schemas.microsoft.com/office/drawing/2014/main" id="{A531FF9B-100E-2AC1-A232-5A43D0C42925}"/>
                </a:ext>
              </a:extLst>
            </p:cNvPr>
            <p:cNvSpPr txBox="1"/>
            <p:nvPr/>
          </p:nvSpPr>
          <p:spPr>
            <a:xfrm>
              <a:off x="4798415" y="2800670"/>
              <a:ext cx="308098" cy="369332"/>
            </a:xfrm>
            <a:prstGeom prst="rect">
              <a:avLst/>
            </a:prstGeom>
            <a:noFill/>
          </p:spPr>
          <p:txBody>
            <a:bodyPr wrap="none" rtlCol="0">
              <a:spAutoFit/>
            </a:bodyPr>
            <a:lstStyle/>
            <a:p>
              <a:r>
                <a:rPr lang="en-US" altLang="zh-CN" dirty="0"/>
                <a:t>3</a:t>
              </a:r>
              <a:endParaRPr lang="en-US" dirty="0"/>
            </a:p>
          </p:txBody>
        </p:sp>
      </p:grpSp>
      <p:grpSp>
        <p:nvGrpSpPr>
          <p:cNvPr id="32" name="Group 31">
            <a:extLst>
              <a:ext uri="{FF2B5EF4-FFF2-40B4-BE49-F238E27FC236}">
                <a16:creationId xmlns:a16="http://schemas.microsoft.com/office/drawing/2014/main" id="{E3285701-1E14-D043-8087-2BDDB7B318F4}"/>
              </a:ext>
            </a:extLst>
          </p:cNvPr>
          <p:cNvGrpSpPr/>
          <p:nvPr/>
        </p:nvGrpSpPr>
        <p:grpSpPr>
          <a:xfrm>
            <a:off x="4851874" y="3217874"/>
            <a:ext cx="374073" cy="379724"/>
            <a:chOff x="4765428" y="3299681"/>
            <a:chExt cx="374073" cy="379724"/>
          </a:xfrm>
        </p:grpSpPr>
        <p:sp>
          <p:nvSpPr>
            <p:cNvPr id="33" name="Oval 32">
              <a:extLst>
                <a:ext uri="{FF2B5EF4-FFF2-40B4-BE49-F238E27FC236}">
                  <a16:creationId xmlns:a16="http://schemas.microsoft.com/office/drawing/2014/main" id="{0FB9208F-022E-2DBA-A94E-C180568586E6}"/>
                </a:ext>
              </a:extLst>
            </p:cNvPr>
            <p:cNvSpPr/>
            <p:nvPr/>
          </p:nvSpPr>
          <p:spPr>
            <a:xfrm>
              <a:off x="4765428" y="3299681"/>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34" name="TextBox 33">
              <a:extLst>
                <a:ext uri="{FF2B5EF4-FFF2-40B4-BE49-F238E27FC236}">
                  <a16:creationId xmlns:a16="http://schemas.microsoft.com/office/drawing/2014/main" id="{5DBD116B-D4B9-E683-D9DB-4791F931C5A4}"/>
                </a:ext>
              </a:extLst>
            </p:cNvPr>
            <p:cNvSpPr txBox="1"/>
            <p:nvPr/>
          </p:nvSpPr>
          <p:spPr>
            <a:xfrm>
              <a:off x="4798415" y="3310073"/>
              <a:ext cx="308098" cy="369332"/>
            </a:xfrm>
            <a:prstGeom prst="rect">
              <a:avLst/>
            </a:prstGeom>
            <a:noFill/>
          </p:spPr>
          <p:txBody>
            <a:bodyPr wrap="none" rtlCol="0">
              <a:spAutoFit/>
            </a:bodyPr>
            <a:lstStyle/>
            <a:p>
              <a:r>
                <a:rPr lang="en-US" altLang="zh-CN" dirty="0"/>
                <a:t>2</a:t>
              </a:r>
              <a:endParaRPr lang="en-US" dirty="0"/>
            </a:p>
          </p:txBody>
        </p:sp>
      </p:grpSp>
      <p:grpSp>
        <p:nvGrpSpPr>
          <p:cNvPr id="35" name="Group 34">
            <a:extLst>
              <a:ext uri="{FF2B5EF4-FFF2-40B4-BE49-F238E27FC236}">
                <a16:creationId xmlns:a16="http://schemas.microsoft.com/office/drawing/2014/main" id="{48554A85-485A-C3E9-FAAA-F5302DBA61F9}"/>
              </a:ext>
            </a:extLst>
          </p:cNvPr>
          <p:cNvGrpSpPr/>
          <p:nvPr/>
        </p:nvGrpSpPr>
        <p:grpSpPr>
          <a:xfrm>
            <a:off x="5901763" y="2717062"/>
            <a:ext cx="374073" cy="379724"/>
            <a:chOff x="5815317" y="2798869"/>
            <a:chExt cx="374073" cy="379724"/>
          </a:xfrm>
        </p:grpSpPr>
        <p:sp>
          <p:nvSpPr>
            <p:cNvPr id="36" name="Oval 35">
              <a:extLst>
                <a:ext uri="{FF2B5EF4-FFF2-40B4-BE49-F238E27FC236}">
                  <a16:creationId xmlns:a16="http://schemas.microsoft.com/office/drawing/2014/main" id="{26F66517-E8D0-6A99-3391-7B143DD052D6}"/>
                </a:ext>
              </a:extLst>
            </p:cNvPr>
            <p:cNvSpPr/>
            <p:nvPr/>
          </p:nvSpPr>
          <p:spPr>
            <a:xfrm>
              <a:off x="5815317" y="2798869"/>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37" name="TextBox 36">
              <a:extLst>
                <a:ext uri="{FF2B5EF4-FFF2-40B4-BE49-F238E27FC236}">
                  <a16:creationId xmlns:a16="http://schemas.microsoft.com/office/drawing/2014/main" id="{18CAD869-5C95-D929-4DEB-1BCC325FE80B}"/>
                </a:ext>
              </a:extLst>
            </p:cNvPr>
            <p:cNvSpPr txBox="1"/>
            <p:nvPr/>
          </p:nvSpPr>
          <p:spPr>
            <a:xfrm>
              <a:off x="5848304" y="2809261"/>
              <a:ext cx="308098" cy="369332"/>
            </a:xfrm>
            <a:prstGeom prst="rect">
              <a:avLst/>
            </a:prstGeom>
            <a:noFill/>
          </p:spPr>
          <p:txBody>
            <a:bodyPr wrap="none" rtlCol="0">
              <a:spAutoFit/>
            </a:bodyPr>
            <a:lstStyle/>
            <a:p>
              <a:r>
                <a:rPr lang="en-US" altLang="zh-CN" dirty="0"/>
                <a:t>3</a:t>
              </a:r>
              <a:endParaRPr lang="en-US" dirty="0"/>
            </a:p>
          </p:txBody>
        </p:sp>
      </p:grpSp>
      <p:grpSp>
        <p:nvGrpSpPr>
          <p:cNvPr id="38" name="Group 37">
            <a:extLst>
              <a:ext uri="{FF2B5EF4-FFF2-40B4-BE49-F238E27FC236}">
                <a16:creationId xmlns:a16="http://schemas.microsoft.com/office/drawing/2014/main" id="{480A8842-33DD-C0C8-C6C0-2C3C1A245AEA}"/>
              </a:ext>
            </a:extLst>
          </p:cNvPr>
          <p:cNvGrpSpPr/>
          <p:nvPr/>
        </p:nvGrpSpPr>
        <p:grpSpPr>
          <a:xfrm>
            <a:off x="5901763" y="3226465"/>
            <a:ext cx="374073" cy="379724"/>
            <a:chOff x="5815317" y="3308272"/>
            <a:chExt cx="374073" cy="379724"/>
          </a:xfrm>
        </p:grpSpPr>
        <p:sp>
          <p:nvSpPr>
            <p:cNvPr id="39" name="Oval 38">
              <a:extLst>
                <a:ext uri="{FF2B5EF4-FFF2-40B4-BE49-F238E27FC236}">
                  <a16:creationId xmlns:a16="http://schemas.microsoft.com/office/drawing/2014/main" id="{713854E5-23A4-D2DD-CB9E-0C74BB916A82}"/>
                </a:ext>
              </a:extLst>
            </p:cNvPr>
            <p:cNvSpPr/>
            <p:nvPr/>
          </p:nvSpPr>
          <p:spPr>
            <a:xfrm>
              <a:off x="5815317" y="330827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0" name="TextBox 39">
              <a:extLst>
                <a:ext uri="{FF2B5EF4-FFF2-40B4-BE49-F238E27FC236}">
                  <a16:creationId xmlns:a16="http://schemas.microsoft.com/office/drawing/2014/main" id="{6ECB2DA6-95B4-4A87-CA8C-1B480C575E97}"/>
                </a:ext>
              </a:extLst>
            </p:cNvPr>
            <p:cNvSpPr txBox="1"/>
            <p:nvPr/>
          </p:nvSpPr>
          <p:spPr>
            <a:xfrm>
              <a:off x="5848304" y="3318664"/>
              <a:ext cx="308098" cy="369332"/>
            </a:xfrm>
            <a:prstGeom prst="rect">
              <a:avLst/>
            </a:prstGeom>
            <a:noFill/>
          </p:spPr>
          <p:txBody>
            <a:bodyPr wrap="none" rtlCol="0">
              <a:spAutoFit/>
            </a:bodyPr>
            <a:lstStyle/>
            <a:p>
              <a:r>
                <a:rPr lang="en-US" altLang="zh-CN" dirty="0"/>
                <a:t>2</a:t>
              </a:r>
              <a:endParaRPr lang="en-US" dirty="0"/>
            </a:p>
          </p:txBody>
        </p:sp>
      </p:grpSp>
      <p:sp>
        <p:nvSpPr>
          <p:cNvPr id="41" name="Oval 40">
            <a:extLst>
              <a:ext uri="{FF2B5EF4-FFF2-40B4-BE49-F238E27FC236}">
                <a16:creationId xmlns:a16="http://schemas.microsoft.com/office/drawing/2014/main" id="{45DFDFFD-11D1-01A8-E167-3750C68494E5}"/>
              </a:ext>
            </a:extLst>
          </p:cNvPr>
          <p:cNvSpPr/>
          <p:nvPr/>
        </p:nvSpPr>
        <p:spPr>
          <a:xfrm>
            <a:off x="6869319" y="2686351"/>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2" name="TextBox 41">
            <a:extLst>
              <a:ext uri="{FF2B5EF4-FFF2-40B4-BE49-F238E27FC236}">
                <a16:creationId xmlns:a16="http://schemas.microsoft.com/office/drawing/2014/main" id="{FA9AE1A6-B78F-4387-D312-07AC6FC80C01}"/>
              </a:ext>
            </a:extLst>
          </p:cNvPr>
          <p:cNvSpPr txBox="1"/>
          <p:nvPr/>
        </p:nvSpPr>
        <p:spPr>
          <a:xfrm>
            <a:off x="6902306" y="2696743"/>
            <a:ext cx="308098" cy="369332"/>
          </a:xfrm>
          <a:prstGeom prst="rect">
            <a:avLst/>
          </a:prstGeom>
          <a:noFill/>
        </p:spPr>
        <p:txBody>
          <a:bodyPr wrap="none" rtlCol="0">
            <a:spAutoFit/>
          </a:bodyPr>
          <a:lstStyle/>
          <a:p>
            <a:r>
              <a:rPr lang="en-US" altLang="zh-CN" dirty="0"/>
              <a:t>3</a:t>
            </a:r>
            <a:endParaRPr lang="en-US" dirty="0"/>
          </a:p>
        </p:txBody>
      </p:sp>
      <p:sp>
        <p:nvSpPr>
          <p:cNvPr id="43" name="Oval 42">
            <a:extLst>
              <a:ext uri="{FF2B5EF4-FFF2-40B4-BE49-F238E27FC236}">
                <a16:creationId xmlns:a16="http://schemas.microsoft.com/office/drawing/2014/main" id="{93332F5D-260A-9E7A-8395-F68A510157A1}"/>
              </a:ext>
            </a:extLst>
          </p:cNvPr>
          <p:cNvSpPr/>
          <p:nvPr/>
        </p:nvSpPr>
        <p:spPr>
          <a:xfrm>
            <a:off x="6869319" y="3195754"/>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4" name="TextBox 43">
            <a:extLst>
              <a:ext uri="{FF2B5EF4-FFF2-40B4-BE49-F238E27FC236}">
                <a16:creationId xmlns:a16="http://schemas.microsoft.com/office/drawing/2014/main" id="{FDEB2830-439F-110A-5F43-4F9FE4725355}"/>
              </a:ext>
            </a:extLst>
          </p:cNvPr>
          <p:cNvSpPr txBox="1"/>
          <p:nvPr/>
        </p:nvSpPr>
        <p:spPr>
          <a:xfrm>
            <a:off x="6902306" y="3206146"/>
            <a:ext cx="308098" cy="369332"/>
          </a:xfrm>
          <a:prstGeom prst="rect">
            <a:avLst/>
          </a:prstGeom>
          <a:noFill/>
        </p:spPr>
        <p:txBody>
          <a:bodyPr wrap="none" rtlCol="0">
            <a:spAutoFit/>
          </a:bodyPr>
          <a:lstStyle/>
          <a:p>
            <a:r>
              <a:rPr lang="en-US" altLang="zh-CN" dirty="0"/>
              <a:t>2</a:t>
            </a:r>
            <a:endParaRPr lang="en-US" dirty="0"/>
          </a:p>
        </p:txBody>
      </p:sp>
      <p:cxnSp>
        <p:nvCxnSpPr>
          <p:cNvPr id="45" name="Straight Arrow Connector 44">
            <a:extLst>
              <a:ext uri="{FF2B5EF4-FFF2-40B4-BE49-F238E27FC236}">
                <a16:creationId xmlns:a16="http://schemas.microsoft.com/office/drawing/2014/main" id="{A339555B-1570-668C-751E-7FF11458E4AB}"/>
              </a:ext>
            </a:extLst>
          </p:cNvPr>
          <p:cNvCxnSpPr>
            <a:cxnSpLocks/>
          </p:cNvCxnSpPr>
          <p:nvPr/>
        </p:nvCxnSpPr>
        <p:spPr>
          <a:xfrm flipV="1">
            <a:off x="5215697" y="2954001"/>
            <a:ext cx="704621" cy="484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461AC459-885F-A21B-5685-8E6934B5DD25}"/>
              </a:ext>
            </a:extLst>
          </p:cNvPr>
          <p:cNvCxnSpPr>
            <a:cxnSpLocks/>
          </p:cNvCxnSpPr>
          <p:nvPr/>
        </p:nvCxnSpPr>
        <p:spPr>
          <a:xfrm>
            <a:off x="5224573" y="2923550"/>
            <a:ext cx="686601" cy="4693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C9E100-27DF-83E2-528F-CD349E3B0DE1}"/>
              </a:ext>
            </a:extLst>
          </p:cNvPr>
          <p:cNvCxnSpPr>
            <a:cxnSpLocks/>
          </p:cNvCxnSpPr>
          <p:nvPr/>
        </p:nvCxnSpPr>
        <p:spPr>
          <a:xfrm>
            <a:off x="6256709" y="2938526"/>
            <a:ext cx="614585" cy="4360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F4F746B-7E70-4165-1E62-728B894EDA85}"/>
              </a:ext>
            </a:extLst>
          </p:cNvPr>
          <p:cNvCxnSpPr>
            <a:cxnSpLocks/>
          </p:cNvCxnSpPr>
          <p:nvPr/>
        </p:nvCxnSpPr>
        <p:spPr>
          <a:xfrm flipV="1">
            <a:off x="6273860" y="2917425"/>
            <a:ext cx="624866" cy="4626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D7931D7B-88BF-FB2E-AB98-55A692C899E0}"/>
              </a:ext>
            </a:extLst>
          </p:cNvPr>
          <p:cNvGrpSpPr/>
          <p:nvPr/>
        </p:nvGrpSpPr>
        <p:grpSpPr>
          <a:xfrm>
            <a:off x="1189133" y="3259752"/>
            <a:ext cx="374073" cy="379724"/>
            <a:chOff x="4810991" y="2421082"/>
            <a:chExt cx="374073" cy="379724"/>
          </a:xfrm>
        </p:grpSpPr>
        <p:sp>
          <p:nvSpPr>
            <p:cNvPr id="67" name="Oval 66">
              <a:extLst>
                <a:ext uri="{FF2B5EF4-FFF2-40B4-BE49-F238E27FC236}">
                  <a16:creationId xmlns:a16="http://schemas.microsoft.com/office/drawing/2014/main" id="{981AC8CA-D048-2C97-075A-B3D69637DEFE}"/>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853AC9D-8725-93AE-3769-E100CCBF2458}"/>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69" name="Group 68">
            <a:extLst>
              <a:ext uri="{FF2B5EF4-FFF2-40B4-BE49-F238E27FC236}">
                <a16:creationId xmlns:a16="http://schemas.microsoft.com/office/drawing/2014/main" id="{4A5A4AA7-0B59-7336-FD65-D9C4218BF4D0}"/>
              </a:ext>
            </a:extLst>
          </p:cNvPr>
          <p:cNvGrpSpPr/>
          <p:nvPr/>
        </p:nvGrpSpPr>
        <p:grpSpPr>
          <a:xfrm>
            <a:off x="1171980" y="4364219"/>
            <a:ext cx="374073" cy="379724"/>
            <a:chOff x="4810991" y="2421082"/>
            <a:chExt cx="374073" cy="379724"/>
          </a:xfrm>
        </p:grpSpPr>
        <p:sp>
          <p:nvSpPr>
            <p:cNvPr id="70" name="Oval 69">
              <a:extLst>
                <a:ext uri="{FF2B5EF4-FFF2-40B4-BE49-F238E27FC236}">
                  <a16:creationId xmlns:a16="http://schemas.microsoft.com/office/drawing/2014/main" id="{31E9B477-3548-FA03-B7BA-EA83CA4E5E12}"/>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A71F890-10E5-208C-6866-B71F817BBC7C}"/>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72" name="Group 71">
            <a:extLst>
              <a:ext uri="{FF2B5EF4-FFF2-40B4-BE49-F238E27FC236}">
                <a16:creationId xmlns:a16="http://schemas.microsoft.com/office/drawing/2014/main" id="{77D766FE-224A-90BE-BE05-F96107AE43D6}"/>
              </a:ext>
            </a:extLst>
          </p:cNvPr>
          <p:cNvGrpSpPr/>
          <p:nvPr/>
        </p:nvGrpSpPr>
        <p:grpSpPr>
          <a:xfrm>
            <a:off x="2474142" y="3254101"/>
            <a:ext cx="374073" cy="379724"/>
            <a:chOff x="4810991" y="2421082"/>
            <a:chExt cx="374073" cy="379724"/>
          </a:xfrm>
        </p:grpSpPr>
        <p:sp>
          <p:nvSpPr>
            <p:cNvPr id="73" name="Oval 72">
              <a:extLst>
                <a:ext uri="{FF2B5EF4-FFF2-40B4-BE49-F238E27FC236}">
                  <a16:creationId xmlns:a16="http://schemas.microsoft.com/office/drawing/2014/main" id="{50015156-3429-F953-E8B1-03CC71F35D26}"/>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75985E67-D5C6-7B45-339D-4886FBECC1F3}"/>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75" name="Group 74">
            <a:extLst>
              <a:ext uri="{FF2B5EF4-FFF2-40B4-BE49-F238E27FC236}">
                <a16:creationId xmlns:a16="http://schemas.microsoft.com/office/drawing/2014/main" id="{7CEA24A0-2798-3D60-8AA2-10CB87F3709F}"/>
              </a:ext>
            </a:extLst>
          </p:cNvPr>
          <p:cNvGrpSpPr/>
          <p:nvPr/>
        </p:nvGrpSpPr>
        <p:grpSpPr>
          <a:xfrm>
            <a:off x="2474142" y="4352917"/>
            <a:ext cx="374073" cy="379724"/>
            <a:chOff x="4810991" y="2421082"/>
            <a:chExt cx="374073" cy="379724"/>
          </a:xfrm>
        </p:grpSpPr>
        <p:sp>
          <p:nvSpPr>
            <p:cNvPr id="76" name="Oval 75">
              <a:extLst>
                <a:ext uri="{FF2B5EF4-FFF2-40B4-BE49-F238E27FC236}">
                  <a16:creationId xmlns:a16="http://schemas.microsoft.com/office/drawing/2014/main" id="{527AC1BC-C2EA-AAAB-9146-D23710A975BC}"/>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6543C08B-DA16-B8FE-256E-6A7D7ED54954}"/>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78" name="Straight Arrow Connector 77">
            <a:extLst>
              <a:ext uri="{FF2B5EF4-FFF2-40B4-BE49-F238E27FC236}">
                <a16:creationId xmlns:a16="http://schemas.microsoft.com/office/drawing/2014/main" id="{E1DBF9BC-9D53-D8CB-4103-B183CDA4BC9E}"/>
              </a:ext>
            </a:extLst>
          </p:cNvPr>
          <p:cNvCxnSpPr>
            <a:cxnSpLocks/>
            <a:stCxn id="67" idx="6"/>
            <a:endCxn id="73" idx="2"/>
          </p:cNvCxnSpPr>
          <p:nvPr/>
        </p:nvCxnSpPr>
        <p:spPr>
          <a:xfrm flipV="1">
            <a:off x="1563206" y="3441138"/>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507981B-21E1-8745-7426-DE2EFE91BAF1}"/>
              </a:ext>
            </a:extLst>
          </p:cNvPr>
          <p:cNvCxnSpPr>
            <a:cxnSpLocks/>
          </p:cNvCxnSpPr>
          <p:nvPr/>
        </p:nvCxnSpPr>
        <p:spPr>
          <a:xfrm flipV="1">
            <a:off x="1546713" y="4547975"/>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4B6FBF84-A495-44E0-DC69-0A35BA0CE372}"/>
              </a:ext>
            </a:extLst>
          </p:cNvPr>
          <p:cNvCxnSpPr>
            <a:cxnSpLocks/>
            <a:endCxn id="74" idx="2"/>
          </p:cNvCxnSpPr>
          <p:nvPr/>
        </p:nvCxnSpPr>
        <p:spPr>
          <a:xfrm flipV="1">
            <a:off x="2661178" y="3633825"/>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D6391BDD-A09D-3B0B-1BAD-91281B8A708C}"/>
              </a:ext>
            </a:extLst>
          </p:cNvPr>
          <p:cNvCxnSpPr>
            <a:cxnSpLocks/>
          </p:cNvCxnSpPr>
          <p:nvPr/>
        </p:nvCxnSpPr>
        <p:spPr>
          <a:xfrm flipV="1">
            <a:off x="1359016" y="3639476"/>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EA2C374F-43AD-0B3C-D90E-F43983E9F3A7}"/>
              </a:ext>
            </a:extLst>
          </p:cNvPr>
          <p:cNvCxnSpPr>
            <a:cxnSpLocks/>
          </p:cNvCxnSpPr>
          <p:nvPr/>
        </p:nvCxnSpPr>
        <p:spPr>
          <a:xfrm flipH="1" flipV="1">
            <a:off x="1511251" y="3581870"/>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BDFD5F2C-52D6-A250-38B8-2053BD7E6E71}"/>
              </a:ext>
            </a:extLst>
          </p:cNvPr>
          <p:cNvCxnSpPr>
            <a:cxnSpLocks/>
          </p:cNvCxnSpPr>
          <p:nvPr/>
        </p:nvCxnSpPr>
        <p:spPr>
          <a:xfrm>
            <a:off x="6246158" y="2981862"/>
            <a:ext cx="634476" cy="179836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4A86E928-30F8-8E91-0F21-89FAB045ADE1}"/>
              </a:ext>
            </a:extLst>
          </p:cNvPr>
          <p:cNvCxnSpPr>
            <a:cxnSpLocks/>
          </p:cNvCxnSpPr>
          <p:nvPr/>
        </p:nvCxnSpPr>
        <p:spPr>
          <a:xfrm flipV="1">
            <a:off x="6235192" y="3485584"/>
            <a:ext cx="690709" cy="136801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05C45A8-5845-040E-19ED-94DAA8E1071D}"/>
              </a:ext>
            </a:extLst>
          </p:cNvPr>
          <p:cNvCxnSpPr>
            <a:cxnSpLocks/>
          </p:cNvCxnSpPr>
          <p:nvPr/>
        </p:nvCxnSpPr>
        <p:spPr>
          <a:xfrm flipV="1">
            <a:off x="6234403" y="3539905"/>
            <a:ext cx="736765" cy="185222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219D3FCC-43B9-38BD-CDED-A31B7546347F}"/>
              </a:ext>
            </a:extLst>
          </p:cNvPr>
          <p:cNvCxnSpPr>
            <a:cxnSpLocks/>
          </p:cNvCxnSpPr>
          <p:nvPr/>
        </p:nvCxnSpPr>
        <p:spPr>
          <a:xfrm>
            <a:off x="5193959" y="3011558"/>
            <a:ext cx="681740" cy="179583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E5582B3D-9F95-EC68-F5CD-302A9ABDCB2C}"/>
              </a:ext>
            </a:extLst>
          </p:cNvPr>
          <p:cNvCxnSpPr>
            <a:cxnSpLocks/>
          </p:cNvCxnSpPr>
          <p:nvPr/>
        </p:nvCxnSpPr>
        <p:spPr>
          <a:xfrm flipV="1">
            <a:off x="5235651" y="3522592"/>
            <a:ext cx="736765" cy="185222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DEAB05A0-7725-D11F-1C26-729F570E2685}"/>
              </a:ext>
            </a:extLst>
          </p:cNvPr>
          <p:cNvCxnSpPr>
            <a:cxnSpLocks/>
          </p:cNvCxnSpPr>
          <p:nvPr/>
        </p:nvCxnSpPr>
        <p:spPr>
          <a:xfrm flipV="1">
            <a:off x="5210976" y="3494638"/>
            <a:ext cx="700937" cy="133980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CA433B05-C07E-614C-F364-A362E9726BA7}"/>
              </a:ext>
            </a:extLst>
          </p:cNvPr>
          <p:cNvSpPr txBox="1"/>
          <p:nvPr/>
        </p:nvSpPr>
        <p:spPr>
          <a:xfrm>
            <a:off x="7729814" y="3309309"/>
            <a:ext cx="3976088" cy="1200329"/>
          </a:xfrm>
          <a:prstGeom prst="rect">
            <a:avLst/>
          </a:prstGeom>
          <a:noFill/>
        </p:spPr>
        <p:txBody>
          <a:bodyPr wrap="none" rtlCol="0">
            <a:spAutoFit/>
          </a:bodyPr>
          <a:lstStyle/>
          <a:p>
            <a:r>
              <a:rPr lang="en-US" dirty="0">
                <a:solidFill>
                  <a:schemeClr val="accent6">
                    <a:lumMod val="75000"/>
                  </a:schemeClr>
                </a:solidFill>
              </a:rPr>
              <a:t>+</a:t>
            </a:r>
            <a:r>
              <a:rPr lang="zh-CN" altLang="en-US" dirty="0">
                <a:solidFill>
                  <a:schemeClr val="accent6">
                    <a:lumMod val="75000"/>
                  </a:schemeClr>
                </a:solidFill>
              </a:rPr>
              <a:t> </a:t>
            </a:r>
            <a:r>
              <a:rPr lang="en-US" altLang="zh-CN" dirty="0">
                <a:solidFill>
                  <a:schemeClr val="accent6">
                    <a:lumMod val="75000"/>
                  </a:schemeClr>
                </a:solidFill>
              </a:rPr>
              <a:t>Good for low</a:t>
            </a:r>
            <a:r>
              <a:rPr lang="en-US" dirty="0">
                <a:solidFill>
                  <a:schemeClr val="accent6">
                    <a:lumMod val="75000"/>
                  </a:schemeClr>
                </a:solidFill>
              </a:rPr>
              <a:t> hidden layer dimension</a:t>
            </a:r>
          </a:p>
          <a:p>
            <a:r>
              <a:rPr lang="en-US" dirty="0">
                <a:solidFill>
                  <a:schemeClr val="accent6">
                    <a:lumMod val="75000"/>
                  </a:schemeClr>
                </a:solidFill>
              </a:rPr>
              <a:t>+ No redundant computation</a:t>
            </a:r>
          </a:p>
          <a:p>
            <a:r>
              <a:rPr lang="en-US" dirty="0">
                <a:solidFill>
                  <a:schemeClr val="accent6">
                    <a:lumMod val="75000"/>
                  </a:schemeClr>
                </a:solidFill>
              </a:rPr>
              <a:t>+ No additional storage</a:t>
            </a:r>
          </a:p>
          <a:p>
            <a:r>
              <a:rPr lang="en-US" dirty="0">
                <a:solidFill>
                  <a:srgbClr val="C00000"/>
                </a:solidFill>
              </a:rPr>
              <a:t>- High demand for fast network</a:t>
            </a:r>
          </a:p>
        </p:txBody>
      </p:sp>
      <p:sp>
        <p:nvSpPr>
          <p:cNvPr id="49" name="Slide Number Placeholder 48">
            <a:extLst>
              <a:ext uri="{FF2B5EF4-FFF2-40B4-BE49-F238E27FC236}">
                <a16:creationId xmlns:a16="http://schemas.microsoft.com/office/drawing/2014/main" id="{EFD7C469-0E59-5617-1095-6392CDB14FD6}"/>
              </a:ext>
            </a:extLst>
          </p:cNvPr>
          <p:cNvSpPr>
            <a:spLocks noGrp="1"/>
          </p:cNvSpPr>
          <p:nvPr>
            <p:ph type="sldNum" sz="quarter" idx="12"/>
          </p:nvPr>
        </p:nvSpPr>
        <p:spPr/>
        <p:txBody>
          <a:bodyPr/>
          <a:lstStyle/>
          <a:p>
            <a:fld id="{7B8E230A-344C-314A-99D7-8592764412A6}" type="slidenum">
              <a:rPr lang="en-US" smtClean="0"/>
              <a:t>35</a:t>
            </a:fld>
            <a:endParaRPr lang="en-US"/>
          </a:p>
        </p:txBody>
      </p:sp>
    </p:spTree>
    <p:extLst>
      <p:ext uri="{BB962C8B-B14F-4D97-AF65-F5344CB8AC3E}">
        <p14:creationId xmlns:p14="http://schemas.microsoft.com/office/powerpoint/2010/main" val="145361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0A7D-D215-B1DC-EC40-956944A76EDD}"/>
              </a:ext>
            </a:extLst>
          </p:cNvPr>
          <p:cNvSpPr>
            <a:spLocks noGrp="1"/>
          </p:cNvSpPr>
          <p:nvPr>
            <p:ph type="title"/>
          </p:nvPr>
        </p:nvSpPr>
        <p:spPr/>
        <p:txBody>
          <a:bodyPr/>
          <a:lstStyle/>
          <a:p>
            <a:r>
              <a:rPr lang="en-US" dirty="0"/>
              <a:t>Full-Graph GNN Execution Model</a:t>
            </a:r>
          </a:p>
        </p:txBody>
      </p:sp>
      <p:sp>
        <p:nvSpPr>
          <p:cNvPr id="3" name="Content Placeholder 2">
            <a:extLst>
              <a:ext uri="{FF2B5EF4-FFF2-40B4-BE49-F238E27FC236}">
                <a16:creationId xmlns:a16="http://schemas.microsoft.com/office/drawing/2014/main" id="{8DD8BC58-B5B7-54DB-55A5-C56639BCED98}"/>
              </a:ext>
            </a:extLst>
          </p:cNvPr>
          <p:cNvSpPr>
            <a:spLocks noGrp="1"/>
          </p:cNvSpPr>
          <p:nvPr>
            <p:ph idx="1"/>
          </p:nvPr>
        </p:nvSpPr>
        <p:spPr/>
        <p:txBody>
          <a:bodyPr/>
          <a:lstStyle/>
          <a:p>
            <a:r>
              <a:rPr lang="en-US" dirty="0"/>
              <a:t>Hybrid Dependency Management </a:t>
            </a:r>
          </a:p>
        </p:txBody>
      </p:sp>
      <p:pic>
        <p:nvPicPr>
          <p:cNvPr id="4" name="Picture 3">
            <a:extLst>
              <a:ext uri="{FF2B5EF4-FFF2-40B4-BE49-F238E27FC236}">
                <a16:creationId xmlns:a16="http://schemas.microsoft.com/office/drawing/2014/main" id="{BBD8D00C-9FEB-7CFB-77C4-DD15931616F9}"/>
              </a:ext>
            </a:extLst>
          </p:cNvPr>
          <p:cNvPicPr>
            <a:picLocks noChangeAspect="1"/>
          </p:cNvPicPr>
          <p:nvPr/>
        </p:nvPicPr>
        <p:blipFill>
          <a:blip r:embed="rId3"/>
          <a:stretch>
            <a:fillRect/>
          </a:stretch>
        </p:blipFill>
        <p:spPr>
          <a:xfrm>
            <a:off x="1414054" y="2661404"/>
            <a:ext cx="9754061" cy="3540179"/>
          </a:xfrm>
          <a:prstGeom prst="rect">
            <a:avLst/>
          </a:prstGeom>
        </p:spPr>
      </p:pic>
      <p:sp>
        <p:nvSpPr>
          <p:cNvPr id="5" name="TextBox 4">
            <a:extLst>
              <a:ext uri="{FF2B5EF4-FFF2-40B4-BE49-F238E27FC236}">
                <a16:creationId xmlns:a16="http://schemas.microsoft.com/office/drawing/2014/main" id="{3870CE75-8352-360D-9EBC-00344BA67CE2}"/>
              </a:ext>
            </a:extLst>
          </p:cNvPr>
          <p:cNvSpPr txBox="1"/>
          <p:nvPr/>
        </p:nvSpPr>
        <p:spPr>
          <a:xfrm>
            <a:off x="4132642" y="6202218"/>
            <a:ext cx="3926716"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NeutronStar</a:t>
            </a:r>
            <a:r>
              <a:rPr lang="en-US" dirty="0">
                <a:solidFill>
                  <a:schemeClr val="tx1">
                    <a:lumMod val="50000"/>
                    <a:lumOff val="50000"/>
                  </a:schemeClr>
                </a:solidFill>
              </a:rPr>
              <a:t> [SIGMOD’22]</a:t>
            </a:r>
          </a:p>
        </p:txBody>
      </p:sp>
      <p:sp>
        <p:nvSpPr>
          <p:cNvPr id="6" name="Right Arrow 5">
            <a:extLst>
              <a:ext uri="{FF2B5EF4-FFF2-40B4-BE49-F238E27FC236}">
                <a16:creationId xmlns:a16="http://schemas.microsoft.com/office/drawing/2014/main" id="{2759C5E3-08BE-8D78-41F6-3B594E51E5AF}"/>
              </a:ext>
            </a:extLst>
          </p:cNvPr>
          <p:cNvSpPr/>
          <p:nvPr/>
        </p:nvSpPr>
        <p:spPr>
          <a:xfrm rot="5400000">
            <a:off x="8426162" y="3622207"/>
            <a:ext cx="368875" cy="38929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52B0286-4EFB-0390-BD2E-0E5C7E220707}"/>
              </a:ext>
            </a:extLst>
          </p:cNvPr>
          <p:cNvSpPr txBox="1"/>
          <p:nvPr/>
        </p:nvSpPr>
        <p:spPr>
          <a:xfrm>
            <a:off x="8059358" y="1339275"/>
            <a:ext cx="3444854" cy="1200329"/>
          </a:xfrm>
          <a:prstGeom prst="rect">
            <a:avLst/>
          </a:prstGeom>
          <a:noFill/>
        </p:spPr>
        <p:txBody>
          <a:bodyPr wrap="none" rtlCol="0">
            <a:spAutoFit/>
          </a:bodyPr>
          <a:lstStyle/>
          <a:p>
            <a:r>
              <a:rPr lang="en-US" dirty="0">
                <a:solidFill>
                  <a:schemeClr val="accent6">
                    <a:lumMod val="75000"/>
                  </a:schemeClr>
                </a:solidFill>
              </a:rPr>
              <a:t>+</a:t>
            </a:r>
            <a:r>
              <a:rPr lang="zh-CN" altLang="en-US" dirty="0">
                <a:solidFill>
                  <a:schemeClr val="accent6">
                    <a:lumMod val="75000"/>
                  </a:schemeClr>
                </a:solidFill>
              </a:rPr>
              <a:t> </a:t>
            </a:r>
            <a:r>
              <a:rPr lang="en-US" altLang="zh-CN" dirty="0">
                <a:solidFill>
                  <a:schemeClr val="accent6">
                    <a:lumMod val="75000"/>
                  </a:schemeClr>
                </a:solidFill>
              </a:rPr>
              <a:t>Adaptive to diff. graph/network</a:t>
            </a:r>
            <a:endParaRPr lang="en-US" dirty="0">
              <a:solidFill>
                <a:schemeClr val="accent6">
                  <a:lumMod val="75000"/>
                </a:schemeClr>
              </a:solidFill>
            </a:endParaRPr>
          </a:p>
          <a:p>
            <a:r>
              <a:rPr lang="en-US" dirty="0">
                <a:solidFill>
                  <a:schemeClr val="accent6">
                    <a:lumMod val="75000"/>
                  </a:schemeClr>
                </a:solidFill>
              </a:rPr>
              <a:t>+ Less redundant computation</a:t>
            </a:r>
          </a:p>
          <a:p>
            <a:r>
              <a:rPr lang="en-US" dirty="0">
                <a:solidFill>
                  <a:schemeClr val="accent6">
                    <a:lumMod val="75000"/>
                  </a:schemeClr>
                </a:solidFill>
              </a:rPr>
              <a:t>+ Less additional storage</a:t>
            </a:r>
          </a:p>
          <a:p>
            <a:r>
              <a:rPr lang="en-US" dirty="0">
                <a:solidFill>
                  <a:schemeClr val="accent6">
                    <a:lumMod val="75000"/>
                  </a:schemeClr>
                </a:solidFill>
              </a:rPr>
              <a:t>+ Less demand for fast network</a:t>
            </a:r>
          </a:p>
        </p:txBody>
      </p:sp>
      <p:sp>
        <p:nvSpPr>
          <p:cNvPr id="7" name="Slide Number Placeholder 6">
            <a:extLst>
              <a:ext uri="{FF2B5EF4-FFF2-40B4-BE49-F238E27FC236}">
                <a16:creationId xmlns:a16="http://schemas.microsoft.com/office/drawing/2014/main" id="{C6FD9D63-DC3F-E214-2795-D3AA153BADCD}"/>
              </a:ext>
            </a:extLst>
          </p:cNvPr>
          <p:cNvSpPr>
            <a:spLocks noGrp="1"/>
          </p:cNvSpPr>
          <p:nvPr>
            <p:ph type="sldNum" sz="quarter" idx="12"/>
          </p:nvPr>
        </p:nvSpPr>
        <p:spPr/>
        <p:txBody>
          <a:bodyPr/>
          <a:lstStyle/>
          <a:p>
            <a:fld id="{7B8E230A-344C-314A-99D7-8592764412A6}" type="slidenum">
              <a:rPr lang="en-US" smtClean="0"/>
              <a:t>36</a:t>
            </a:fld>
            <a:endParaRPr lang="en-US"/>
          </a:p>
        </p:txBody>
      </p:sp>
    </p:spTree>
    <p:extLst>
      <p:ext uri="{BB962C8B-B14F-4D97-AF65-F5344CB8AC3E}">
        <p14:creationId xmlns:p14="http://schemas.microsoft.com/office/powerpoint/2010/main" val="106943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solidFill>
                  <a:schemeClr val="bg1">
                    <a:lumMod val="85000"/>
                  </a:schemeClr>
                </a:solidFill>
              </a:rPr>
              <a:t>Mini-batch GNN training</a:t>
            </a:r>
          </a:p>
          <a:p>
            <a:pPr>
              <a:lnSpc>
                <a:spcPct val="150000"/>
              </a:lnSpc>
            </a:pPr>
            <a:r>
              <a:rPr lang="en-US" dirty="0">
                <a:solidFill>
                  <a:schemeClr val="bg1">
                    <a:lumMod val="85000"/>
                  </a:schemeClr>
                </a:solidFill>
              </a:rPr>
              <a:t>Full-graph GNN training</a:t>
            </a:r>
          </a:p>
          <a:p>
            <a:pPr>
              <a:lnSpc>
                <a:spcPct val="150000"/>
              </a:lnSpc>
            </a:pPr>
            <a:r>
              <a:rPr lang="en-US" dirty="0"/>
              <a:t>Communication Optimizations</a:t>
            </a:r>
          </a:p>
          <a:p>
            <a:pPr>
              <a:lnSpc>
                <a:spcPct val="150000"/>
              </a:lnSpc>
            </a:pPr>
            <a:r>
              <a:rPr lang="en-US" dirty="0">
                <a:solidFill>
                  <a:schemeClr val="bg1">
                    <a:lumMod val="85000"/>
                  </a:schemeClr>
                </a:solidFill>
              </a:rPr>
              <a:t>Staleness Tolerance</a:t>
            </a:r>
          </a:p>
          <a:p>
            <a:pPr>
              <a:lnSpc>
                <a:spcPct val="150000"/>
              </a:lnSpc>
            </a:pPr>
            <a:r>
              <a:rPr lang="en-US" dirty="0">
                <a:solidFill>
                  <a:schemeClr val="bg1">
                    <a:lumMod val="85000"/>
                  </a:schemeClr>
                </a:solidFill>
              </a:rPr>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37</a:t>
            </a:fld>
            <a:endParaRPr lang="en-US"/>
          </a:p>
        </p:txBody>
      </p:sp>
    </p:spTree>
    <p:extLst>
      <p:ext uri="{BB962C8B-B14F-4D97-AF65-F5344CB8AC3E}">
        <p14:creationId xmlns:p14="http://schemas.microsoft.com/office/powerpoint/2010/main" val="986565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07D1-8A57-ADF8-FE24-728D0760C5B3}"/>
              </a:ext>
            </a:extLst>
          </p:cNvPr>
          <p:cNvSpPr>
            <a:spLocks noGrp="1"/>
          </p:cNvSpPr>
          <p:nvPr>
            <p:ph type="title"/>
          </p:nvPr>
        </p:nvSpPr>
        <p:spPr/>
        <p:txBody>
          <a:bodyPr/>
          <a:lstStyle/>
          <a:p>
            <a:r>
              <a:rPr lang="en-US" dirty="0"/>
              <a:t>Communication Optimization</a:t>
            </a:r>
          </a:p>
        </p:txBody>
      </p:sp>
      <p:sp>
        <p:nvSpPr>
          <p:cNvPr id="3" name="Content Placeholder 2">
            <a:extLst>
              <a:ext uri="{FF2B5EF4-FFF2-40B4-BE49-F238E27FC236}">
                <a16:creationId xmlns:a16="http://schemas.microsoft.com/office/drawing/2014/main" id="{2CE045E2-6422-45DC-185A-A68DD26B0479}"/>
              </a:ext>
            </a:extLst>
          </p:cNvPr>
          <p:cNvSpPr>
            <a:spLocks noGrp="1"/>
          </p:cNvSpPr>
          <p:nvPr>
            <p:ph idx="1"/>
          </p:nvPr>
        </p:nvSpPr>
        <p:spPr>
          <a:xfrm>
            <a:off x="838200" y="1825624"/>
            <a:ext cx="10515600" cy="5032375"/>
          </a:xfrm>
        </p:spPr>
        <p:txBody>
          <a:bodyPr>
            <a:normAutofit/>
          </a:bodyPr>
          <a:lstStyle/>
          <a:p>
            <a:pPr marL="0" indent="0">
              <a:buNone/>
            </a:pPr>
            <a:r>
              <a:rPr lang="en-US" dirty="0"/>
              <a:t>Overlapping Comm. w/ Comp.</a:t>
            </a:r>
          </a:p>
          <a:p>
            <a:pPr lvl="1">
              <a:buFont typeface="Wingdings" pitchFamily="2" charset="2"/>
              <a:buChar char="Ø"/>
            </a:pPr>
            <a:r>
              <a:rPr lang="en-US" dirty="0"/>
              <a:t> </a:t>
            </a:r>
            <a:r>
              <a:rPr lang="en-US" dirty="0" err="1"/>
              <a:t>NeutronStar</a:t>
            </a:r>
            <a:r>
              <a:rPr lang="en-US" dirty="0"/>
              <a:t> [</a:t>
            </a:r>
            <a:r>
              <a:rPr lang="en-US" dirty="0">
                <a:solidFill>
                  <a:schemeClr val="accent2"/>
                </a:solidFill>
              </a:rPr>
              <a:t>SIGMOD’22</a:t>
            </a:r>
            <a:r>
              <a:rPr lang="en-US" dirty="0"/>
              <a:t>]</a:t>
            </a:r>
          </a:p>
          <a:p>
            <a:pPr marL="457200" lvl="1" indent="0">
              <a:buNone/>
            </a:pPr>
            <a:endParaRPr lang="en-US" sz="800" dirty="0"/>
          </a:p>
          <a:p>
            <a:pPr marL="0" indent="0">
              <a:buNone/>
            </a:pPr>
            <a:r>
              <a:rPr lang="en-US" dirty="0"/>
              <a:t>Faster Links</a:t>
            </a:r>
          </a:p>
          <a:p>
            <a:pPr lvl="1">
              <a:buFont typeface="Wingdings" pitchFamily="2" charset="2"/>
              <a:buChar char="Ø"/>
            </a:pPr>
            <a:r>
              <a:rPr lang="en-US" dirty="0"/>
              <a:t> DGCL [</a:t>
            </a:r>
            <a:r>
              <a:rPr lang="en-US" dirty="0">
                <a:solidFill>
                  <a:schemeClr val="accent2"/>
                </a:solidFill>
              </a:rPr>
              <a:t>EuroSys’21</a:t>
            </a:r>
            <a:r>
              <a:rPr lang="en-US" dirty="0"/>
              <a:t>]</a:t>
            </a:r>
          </a:p>
          <a:p>
            <a:pPr marL="457200" lvl="1" indent="0">
              <a:buNone/>
            </a:pPr>
            <a:endParaRPr lang="en-US" sz="800" dirty="0"/>
          </a:p>
          <a:p>
            <a:pPr marL="0" indent="0">
              <a:buNone/>
            </a:pPr>
            <a:r>
              <a:rPr lang="en-US" dirty="0"/>
              <a:t>Redundant IO/Data Reuse</a:t>
            </a:r>
          </a:p>
          <a:p>
            <a:pPr lvl="1">
              <a:buFont typeface="Wingdings" pitchFamily="2" charset="2"/>
              <a:buChar char="Ø"/>
            </a:pPr>
            <a:r>
              <a:rPr lang="en-US" dirty="0"/>
              <a:t> </a:t>
            </a:r>
            <a:r>
              <a:rPr lang="en-US" dirty="0" err="1"/>
              <a:t>HongTu</a:t>
            </a:r>
            <a:r>
              <a:rPr lang="en-US" dirty="0"/>
              <a:t> [</a:t>
            </a:r>
            <a:r>
              <a:rPr lang="en-US" dirty="0">
                <a:solidFill>
                  <a:schemeClr val="accent2"/>
                </a:solidFill>
              </a:rPr>
              <a:t>SIGMOD’24</a:t>
            </a:r>
            <a:r>
              <a:rPr lang="en-US" dirty="0"/>
              <a:t>]</a:t>
            </a:r>
          </a:p>
          <a:p>
            <a:pPr marL="457200" lvl="1" indent="0">
              <a:buNone/>
            </a:pPr>
            <a:endParaRPr lang="en-US" sz="800" dirty="0"/>
          </a:p>
          <a:p>
            <a:pPr marL="0" indent="0">
              <a:buNone/>
            </a:pPr>
            <a:r>
              <a:rPr lang="en-US" dirty="0"/>
              <a:t>Compression by (De)Quantization</a:t>
            </a:r>
          </a:p>
          <a:p>
            <a:pPr lvl="1">
              <a:buFont typeface="Wingdings" pitchFamily="2" charset="2"/>
              <a:buChar char="Ø"/>
            </a:pPr>
            <a:r>
              <a:rPr lang="en-US" dirty="0"/>
              <a:t> </a:t>
            </a:r>
            <a:r>
              <a:rPr lang="en-US" dirty="0" err="1"/>
              <a:t>AdaQP</a:t>
            </a:r>
            <a:r>
              <a:rPr lang="en-US" dirty="0"/>
              <a:t> [</a:t>
            </a:r>
            <a:r>
              <a:rPr lang="en-US" dirty="0">
                <a:solidFill>
                  <a:schemeClr val="accent2"/>
                </a:solidFill>
              </a:rPr>
              <a:t>MLSys’23</a:t>
            </a:r>
            <a:r>
              <a:rPr lang="en-US" dirty="0"/>
              <a:t>], EC-Graph [</a:t>
            </a:r>
            <a:r>
              <a:rPr lang="en-US" dirty="0">
                <a:solidFill>
                  <a:schemeClr val="accent2"/>
                </a:solidFill>
              </a:rPr>
              <a:t>ICDE’22</a:t>
            </a:r>
            <a:r>
              <a:rPr lang="en-US" dirty="0"/>
              <a:t>], F</a:t>
            </a:r>
            <a:r>
              <a:rPr lang="en-US" baseline="30000" dirty="0"/>
              <a:t>2</a:t>
            </a:r>
            <a:r>
              <a:rPr lang="en-US" dirty="0"/>
              <a:t>CGT [</a:t>
            </a:r>
            <a:r>
              <a:rPr lang="en-US" dirty="0">
                <a:solidFill>
                  <a:schemeClr val="accent2"/>
                </a:solidFill>
              </a:rPr>
              <a:t>VLDB’24</a:t>
            </a:r>
            <a:r>
              <a:rPr lang="en-US" dirty="0"/>
              <a:t>], SYLVIE</a:t>
            </a:r>
            <a:r>
              <a:rPr lang="en-US" baseline="30000" dirty="0"/>
              <a:t> </a:t>
            </a:r>
            <a:r>
              <a:rPr lang="en-US" dirty="0"/>
              <a:t>[</a:t>
            </a:r>
            <a:r>
              <a:rPr lang="en-US" dirty="0">
                <a:solidFill>
                  <a:schemeClr val="accent2"/>
                </a:solidFill>
              </a:rPr>
              <a:t>ICDE’24</a:t>
            </a:r>
            <a:r>
              <a:rPr lang="en-US" dirty="0"/>
              <a:t>]</a:t>
            </a:r>
          </a:p>
          <a:p>
            <a:endParaRPr lang="en-US" dirty="0"/>
          </a:p>
        </p:txBody>
      </p:sp>
      <p:sp>
        <p:nvSpPr>
          <p:cNvPr id="4" name="Slide Number Placeholder 3">
            <a:extLst>
              <a:ext uri="{FF2B5EF4-FFF2-40B4-BE49-F238E27FC236}">
                <a16:creationId xmlns:a16="http://schemas.microsoft.com/office/drawing/2014/main" id="{1BB3EC3F-D267-6BB1-47D1-B464CDB88807}"/>
              </a:ext>
            </a:extLst>
          </p:cNvPr>
          <p:cNvSpPr>
            <a:spLocks noGrp="1"/>
          </p:cNvSpPr>
          <p:nvPr>
            <p:ph type="sldNum" sz="quarter" idx="12"/>
          </p:nvPr>
        </p:nvSpPr>
        <p:spPr/>
        <p:txBody>
          <a:bodyPr/>
          <a:lstStyle/>
          <a:p>
            <a:fld id="{7B8E230A-344C-314A-99D7-8592764412A6}" type="slidenum">
              <a:rPr lang="en-US" smtClean="0"/>
              <a:t>38</a:t>
            </a:fld>
            <a:endParaRPr lang="en-US"/>
          </a:p>
        </p:txBody>
      </p:sp>
    </p:spTree>
    <p:extLst>
      <p:ext uri="{BB962C8B-B14F-4D97-AF65-F5344CB8AC3E}">
        <p14:creationId xmlns:p14="http://schemas.microsoft.com/office/powerpoint/2010/main" val="103083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E0A-04B6-D151-A36A-AA2D3874B8D0}"/>
              </a:ext>
            </a:extLst>
          </p:cNvPr>
          <p:cNvSpPr>
            <a:spLocks noGrp="1"/>
          </p:cNvSpPr>
          <p:nvPr>
            <p:ph type="title"/>
          </p:nvPr>
        </p:nvSpPr>
        <p:spPr/>
        <p:txBody>
          <a:bodyPr/>
          <a:lstStyle/>
          <a:p>
            <a:r>
              <a:rPr lang="en-US" dirty="0"/>
              <a:t>Overlapping Comm. w/ Comp.</a:t>
            </a:r>
          </a:p>
        </p:txBody>
      </p:sp>
      <p:sp>
        <p:nvSpPr>
          <p:cNvPr id="3" name="Content Placeholder 2">
            <a:extLst>
              <a:ext uri="{FF2B5EF4-FFF2-40B4-BE49-F238E27FC236}">
                <a16:creationId xmlns:a16="http://schemas.microsoft.com/office/drawing/2014/main" id="{EC69D13D-B2EF-66A5-5EF6-28D363E1F457}"/>
              </a:ext>
            </a:extLst>
          </p:cNvPr>
          <p:cNvSpPr>
            <a:spLocks noGrp="1"/>
          </p:cNvSpPr>
          <p:nvPr>
            <p:ph idx="1"/>
          </p:nvPr>
        </p:nvSpPr>
        <p:spPr/>
        <p:txBody>
          <a:bodyPr>
            <a:normAutofit/>
          </a:bodyPr>
          <a:lstStyle/>
          <a:p>
            <a:pPr marL="0" indent="0">
              <a:buNone/>
            </a:pPr>
            <a:r>
              <a:rPr lang="en-US" sz="3200" dirty="0"/>
              <a:t>Ring-based Communication</a:t>
            </a:r>
          </a:p>
        </p:txBody>
      </p:sp>
      <p:graphicFrame>
        <p:nvGraphicFramePr>
          <p:cNvPr id="5" name="Table 4">
            <a:extLst>
              <a:ext uri="{FF2B5EF4-FFF2-40B4-BE49-F238E27FC236}">
                <a16:creationId xmlns:a16="http://schemas.microsoft.com/office/drawing/2014/main" id="{697B5B7C-FB92-6855-5CCA-816CD242FD36}"/>
              </a:ext>
            </a:extLst>
          </p:cNvPr>
          <p:cNvGraphicFramePr>
            <a:graphicFrameLocks noGrp="1"/>
          </p:cNvGraphicFramePr>
          <p:nvPr>
            <p:extLst>
              <p:ext uri="{D42A27DB-BD31-4B8C-83A1-F6EECF244321}">
                <p14:modId xmlns:p14="http://schemas.microsoft.com/office/powerpoint/2010/main" val="950458188"/>
              </p:ext>
            </p:extLst>
          </p:nvPr>
        </p:nvGraphicFramePr>
        <p:xfrm>
          <a:off x="1169896"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6" name="TextBox 5">
            <a:extLst>
              <a:ext uri="{FF2B5EF4-FFF2-40B4-BE49-F238E27FC236}">
                <a16:creationId xmlns:a16="http://schemas.microsoft.com/office/drawing/2014/main" id="{2FEC18C8-81D9-9A1A-A394-491A305FE313}"/>
              </a:ext>
            </a:extLst>
          </p:cNvPr>
          <p:cNvSpPr txBox="1"/>
          <p:nvPr/>
        </p:nvSpPr>
        <p:spPr>
          <a:xfrm>
            <a:off x="1755972" y="4468855"/>
            <a:ext cx="1063048" cy="369332"/>
          </a:xfrm>
          <a:prstGeom prst="rect">
            <a:avLst/>
          </a:prstGeom>
          <a:noFill/>
        </p:spPr>
        <p:txBody>
          <a:bodyPr wrap="none" rtlCol="0">
            <a:spAutoFit/>
          </a:bodyPr>
          <a:lstStyle/>
          <a:p>
            <a:r>
              <a:rPr lang="en-US" dirty="0"/>
              <a:t>Worker 0</a:t>
            </a:r>
          </a:p>
        </p:txBody>
      </p:sp>
      <p:graphicFrame>
        <p:nvGraphicFramePr>
          <p:cNvPr id="7" name="Table 6">
            <a:extLst>
              <a:ext uri="{FF2B5EF4-FFF2-40B4-BE49-F238E27FC236}">
                <a16:creationId xmlns:a16="http://schemas.microsoft.com/office/drawing/2014/main" id="{34E2CC57-2292-C297-569C-46DAE457FDAA}"/>
              </a:ext>
            </a:extLst>
          </p:cNvPr>
          <p:cNvGraphicFramePr>
            <a:graphicFrameLocks noGrp="1"/>
          </p:cNvGraphicFramePr>
          <p:nvPr>
            <p:extLst>
              <p:ext uri="{D42A27DB-BD31-4B8C-83A1-F6EECF244321}">
                <p14:modId xmlns:p14="http://schemas.microsoft.com/office/powerpoint/2010/main" val="204445884"/>
              </p:ext>
            </p:extLst>
          </p:nvPr>
        </p:nvGraphicFramePr>
        <p:xfrm>
          <a:off x="3812801"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8" name="TextBox 7">
            <a:extLst>
              <a:ext uri="{FF2B5EF4-FFF2-40B4-BE49-F238E27FC236}">
                <a16:creationId xmlns:a16="http://schemas.microsoft.com/office/drawing/2014/main" id="{E8F1D68B-2758-7C44-B99B-4E4EA45BDABF}"/>
              </a:ext>
            </a:extLst>
          </p:cNvPr>
          <p:cNvSpPr txBox="1"/>
          <p:nvPr/>
        </p:nvSpPr>
        <p:spPr>
          <a:xfrm>
            <a:off x="4398877" y="4468855"/>
            <a:ext cx="1063048" cy="369332"/>
          </a:xfrm>
          <a:prstGeom prst="rect">
            <a:avLst/>
          </a:prstGeom>
          <a:noFill/>
        </p:spPr>
        <p:txBody>
          <a:bodyPr wrap="none" rtlCol="0">
            <a:spAutoFit/>
          </a:bodyPr>
          <a:lstStyle/>
          <a:p>
            <a:r>
              <a:rPr lang="en-US" dirty="0"/>
              <a:t>Worker 1</a:t>
            </a:r>
          </a:p>
        </p:txBody>
      </p:sp>
      <p:graphicFrame>
        <p:nvGraphicFramePr>
          <p:cNvPr id="9" name="Table 8">
            <a:extLst>
              <a:ext uri="{FF2B5EF4-FFF2-40B4-BE49-F238E27FC236}">
                <a16:creationId xmlns:a16="http://schemas.microsoft.com/office/drawing/2014/main" id="{7300D056-0A81-D20F-0E86-ED8D84B7482A}"/>
              </a:ext>
            </a:extLst>
          </p:cNvPr>
          <p:cNvGraphicFramePr>
            <a:graphicFrameLocks noGrp="1"/>
          </p:cNvGraphicFramePr>
          <p:nvPr>
            <p:extLst>
              <p:ext uri="{D42A27DB-BD31-4B8C-83A1-F6EECF244321}">
                <p14:modId xmlns:p14="http://schemas.microsoft.com/office/powerpoint/2010/main" val="427192588"/>
              </p:ext>
            </p:extLst>
          </p:nvPr>
        </p:nvGraphicFramePr>
        <p:xfrm>
          <a:off x="6471025"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0" name="TextBox 9">
            <a:extLst>
              <a:ext uri="{FF2B5EF4-FFF2-40B4-BE49-F238E27FC236}">
                <a16:creationId xmlns:a16="http://schemas.microsoft.com/office/drawing/2014/main" id="{B53BD3BA-F3D2-0566-1BE9-5A5403BA26F7}"/>
              </a:ext>
            </a:extLst>
          </p:cNvPr>
          <p:cNvSpPr txBox="1"/>
          <p:nvPr/>
        </p:nvSpPr>
        <p:spPr>
          <a:xfrm>
            <a:off x="7057101" y="4468855"/>
            <a:ext cx="1063048" cy="369332"/>
          </a:xfrm>
          <a:prstGeom prst="rect">
            <a:avLst/>
          </a:prstGeom>
          <a:noFill/>
        </p:spPr>
        <p:txBody>
          <a:bodyPr wrap="none" rtlCol="0">
            <a:spAutoFit/>
          </a:bodyPr>
          <a:lstStyle/>
          <a:p>
            <a:r>
              <a:rPr lang="en-US" dirty="0"/>
              <a:t>Worker 2</a:t>
            </a:r>
          </a:p>
        </p:txBody>
      </p:sp>
      <p:graphicFrame>
        <p:nvGraphicFramePr>
          <p:cNvPr id="11" name="Table 10">
            <a:extLst>
              <a:ext uri="{FF2B5EF4-FFF2-40B4-BE49-F238E27FC236}">
                <a16:creationId xmlns:a16="http://schemas.microsoft.com/office/drawing/2014/main" id="{AA569A31-AC94-1B47-443A-E271A8CC6A71}"/>
              </a:ext>
            </a:extLst>
          </p:cNvPr>
          <p:cNvGraphicFramePr>
            <a:graphicFrameLocks noGrp="1"/>
          </p:cNvGraphicFramePr>
          <p:nvPr>
            <p:extLst>
              <p:ext uri="{D42A27DB-BD31-4B8C-83A1-F6EECF244321}">
                <p14:modId xmlns:p14="http://schemas.microsoft.com/office/powerpoint/2010/main" val="882871568"/>
              </p:ext>
            </p:extLst>
          </p:nvPr>
        </p:nvGraphicFramePr>
        <p:xfrm>
          <a:off x="9042592"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2" name="TextBox 11">
            <a:extLst>
              <a:ext uri="{FF2B5EF4-FFF2-40B4-BE49-F238E27FC236}">
                <a16:creationId xmlns:a16="http://schemas.microsoft.com/office/drawing/2014/main" id="{53B1E2FF-333B-28D2-E395-FEB041A395C5}"/>
              </a:ext>
            </a:extLst>
          </p:cNvPr>
          <p:cNvSpPr txBox="1"/>
          <p:nvPr/>
        </p:nvSpPr>
        <p:spPr>
          <a:xfrm>
            <a:off x="9628668" y="4468855"/>
            <a:ext cx="1063048" cy="369332"/>
          </a:xfrm>
          <a:prstGeom prst="rect">
            <a:avLst/>
          </a:prstGeom>
          <a:noFill/>
        </p:spPr>
        <p:txBody>
          <a:bodyPr wrap="none" rtlCol="0">
            <a:spAutoFit/>
          </a:bodyPr>
          <a:lstStyle/>
          <a:p>
            <a:r>
              <a:rPr lang="en-US" dirty="0"/>
              <a:t>Worker 3</a:t>
            </a:r>
          </a:p>
        </p:txBody>
      </p:sp>
      <p:sp>
        <p:nvSpPr>
          <p:cNvPr id="13" name="TextBox 12">
            <a:extLst>
              <a:ext uri="{FF2B5EF4-FFF2-40B4-BE49-F238E27FC236}">
                <a16:creationId xmlns:a16="http://schemas.microsoft.com/office/drawing/2014/main" id="{60F2DECF-F598-5F3A-9B29-81773E262CB8}"/>
              </a:ext>
            </a:extLst>
          </p:cNvPr>
          <p:cNvSpPr txBox="1"/>
          <p:nvPr/>
        </p:nvSpPr>
        <p:spPr>
          <a:xfrm>
            <a:off x="303953" y="3457353"/>
            <a:ext cx="865943" cy="369332"/>
          </a:xfrm>
          <a:prstGeom prst="rect">
            <a:avLst/>
          </a:prstGeom>
          <a:noFill/>
        </p:spPr>
        <p:txBody>
          <a:bodyPr wrap="none" rtlCol="0">
            <a:spAutoFit/>
          </a:bodyPr>
          <a:lstStyle/>
          <a:p>
            <a:r>
              <a:rPr lang="en-US" dirty="0"/>
              <a:t>Comm</a:t>
            </a:r>
          </a:p>
        </p:txBody>
      </p:sp>
      <p:sp>
        <p:nvSpPr>
          <p:cNvPr id="14" name="TextBox 13">
            <a:extLst>
              <a:ext uri="{FF2B5EF4-FFF2-40B4-BE49-F238E27FC236}">
                <a16:creationId xmlns:a16="http://schemas.microsoft.com/office/drawing/2014/main" id="{B96D6929-CC08-E8C0-3365-66A08F880379}"/>
              </a:ext>
            </a:extLst>
          </p:cNvPr>
          <p:cNvSpPr txBox="1"/>
          <p:nvPr/>
        </p:nvSpPr>
        <p:spPr>
          <a:xfrm>
            <a:off x="312918" y="3840861"/>
            <a:ext cx="798617" cy="369332"/>
          </a:xfrm>
          <a:prstGeom prst="rect">
            <a:avLst/>
          </a:prstGeom>
          <a:noFill/>
        </p:spPr>
        <p:txBody>
          <a:bodyPr wrap="none" rtlCol="0">
            <a:spAutoFit/>
          </a:bodyPr>
          <a:lstStyle/>
          <a:p>
            <a:r>
              <a:rPr lang="en-US" dirty="0"/>
              <a:t>Comp</a:t>
            </a:r>
          </a:p>
        </p:txBody>
      </p:sp>
      <p:sp>
        <p:nvSpPr>
          <p:cNvPr id="15" name="Right Arrow 14">
            <a:extLst>
              <a:ext uri="{FF2B5EF4-FFF2-40B4-BE49-F238E27FC236}">
                <a16:creationId xmlns:a16="http://schemas.microsoft.com/office/drawing/2014/main" id="{834D18B2-0E40-3AB3-0C57-6F16F52A09D7}"/>
              </a:ext>
            </a:extLst>
          </p:cNvPr>
          <p:cNvSpPr/>
          <p:nvPr/>
        </p:nvSpPr>
        <p:spPr>
          <a:xfrm>
            <a:off x="3138301" y="4553442"/>
            <a:ext cx="941294" cy="26894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1A7B2D2C-549F-C79E-5316-D1D428AB036A}"/>
              </a:ext>
            </a:extLst>
          </p:cNvPr>
          <p:cNvSpPr/>
          <p:nvPr/>
        </p:nvSpPr>
        <p:spPr>
          <a:xfrm>
            <a:off x="5848684" y="4553444"/>
            <a:ext cx="941294" cy="26894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2A7442F2-33D7-A7AA-9E9F-62C38A69ACD3}"/>
              </a:ext>
            </a:extLst>
          </p:cNvPr>
          <p:cNvSpPr/>
          <p:nvPr/>
        </p:nvSpPr>
        <p:spPr>
          <a:xfrm>
            <a:off x="8420251" y="4553443"/>
            <a:ext cx="941294" cy="26894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urved Down Arrow 22">
            <a:extLst>
              <a:ext uri="{FF2B5EF4-FFF2-40B4-BE49-F238E27FC236}">
                <a16:creationId xmlns:a16="http://schemas.microsoft.com/office/drawing/2014/main" id="{6128DB60-8E50-4FE9-A933-728CD974D9F9}"/>
              </a:ext>
            </a:extLst>
          </p:cNvPr>
          <p:cNvSpPr/>
          <p:nvPr/>
        </p:nvSpPr>
        <p:spPr>
          <a:xfrm rot="10800000">
            <a:off x="2287495" y="4845377"/>
            <a:ext cx="7736541"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A75DCFF2-9383-DA3C-28F9-FC4552298FBB}"/>
              </a:ext>
            </a:extLst>
          </p:cNvPr>
          <p:cNvSpPr>
            <a:spLocks noGrp="1"/>
          </p:cNvSpPr>
          <p:nvPr>
            <p:ph type="sldNum" sz="quarter" idx="12"/>
          </p:nvPr>
        </p:nvSpPr>
        <p:spPr/>
        <p:txBody>
          <a:bodyPr/>
          <a:lstStyle/>
          <a:p>
            <a:fld id="{7B8E230A-344C-314A-99D7-8592764412A6}" type="slidenum">
              <a:rPr lang="en-US" smtClean="0"/>
              <a:t>39</a:t>
            </a:fld>
            <a:endParaRPr lang="en-US"/>
          </a:p>
        </p:txBody>
      </p:sp>
      <p:sp>
        <p:nvSpPr>
          <p:cNvPr id="18" name="Freeform 17">
            <a:extLst>
              <a:ext uri="{FF2B5EF4-FFF2-40B4-BE49-F238E27FC236}">
                <a16:creationId xmlns:a16="http://schemas.microsoft.com/office/drawing/2014/main" id="{C5097D67-E2A7-9CA7-DCD3-78FD4960E7BE}"/>
              </a:ext>
            </a:extLst>
          </p:cNvPr>
          <p:cNvSpPr/>
          <p:nvPr/>
        </p:nvSpPr>
        <p:spPr>
          <a:xfrm>
            <a:off x="1371600" y="3028278"/>
            <a:ext cx="3122023" cy="783771"/>
          </a:xfrm>
          <a:custGeom>
            <a:avLst/>
            <a:gdLst>
              <a:gd name="connsiteX0" fmla="*/ 0 w 3122023"/>
              <a:gd name="connsiteY0" fmla="*/ 391885 h 783771"/>
              <a:gd name="connsiteX1" fmla="*/ 0 w 3122023"/>
              <a:gd name="connsiteY1" fmla="*/ 0 h 783771"/>
              <a:gd name="connsiteX2" fmla="*/ 3122023 w 3122023"/>
              <a:gd name="connsiteY2" fmla="*/ 0 h 783771"/>
              <a:gd name="connsiteX3" fmla="*/ 3122023 w 3122023"/>
              <a:gd name="connsiteY3" fmla="*/ 117565 h 783771"/>
              <a:gd name="connsiteX4" fmla="*/ 3122023 w 3122023"/>
              <a:gd name="connsiteY4" fmla="*/ 783771 h 783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023" h="783771">
                <a:moveTo>
                  <a:pt x="0" y="391885"/>
                </a:moveTo>
                <a:lnTo>
                  <a:pt x="0" y="0"/>
                </a:lnTo>
                <a:lnTo>
                  <a:pt x="3122023" y="0"/>
                </a:lnTo>
                <a:lnTo>
                  <a:pt x="3122023" y="117565"/>
                </a:lnTo>
                <a:lnTo>
                  <a:pt x="3122023" y="783771"/>
                </a:lnTo>
              </a:path>
            </a:pathLst>
          </a:custGeom>
          <a:noFill/>
          <a:ln w="25400">
            <a:solidFill>
              <a:srgbClr val="8ED973"/>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4058A135-1D73-505D-40D3-25AB7E740837}"/>
              </a:ext>
            </a:extLst>
          </p:cNvPr>
          <p:cNvSpPr/>
          <p:nvPr/>
        </p:nvSpPr>
        <p:spPr>
          <a:xfrm>
            <a:off x="4040060" y="2906204"/>
            <a:ext cx="3108960" cy="902208"/>
          </a:xfrm>
          <a:custGeom>
            <a:avLst/>
            <a:gdLst>
              <a:gd name="connsiteX0" fmla="*/ 0 w 3108960"/>
              <a:gd name="connsiteY0" fmla="*/ 512064 h 902208"/>
              <a:gd name="connsiteX1" fmla="*/ 0 w 3108960"/>
              <a:gd name="connsiteY1" fmla="*/ 0 h 902208"/>
              <a:gd name="connsiteX2" fmla="*/ 3108960 w 3108960"/>
              <a:gd name="connsiteY2" fmla="*/ 0 h 902208"/>
              <a:gd name="connsiteX3" fmla="*/ 3108960 w 3108960"/>
              <a:gd name="connsiteY3" fmla="*/ 207264 h 902208"/>
              <a:gd name="connsiteX4" fmla="*/ 3108960 w 3108960"/>
              <a:gd name="connsiteY4" fmla="*/ 902208 h 902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960" h="902208">
                <a:moveTo>
                  <a:pt x="0" y="512064"/>
                </a:moveTo>
                <a:lnTo>
                  <a:pt x="0" y="0"/>
                </a:lnTo>
                <a:lnTo>
                  <a:pt x="3108960" y="0"/>
                </a:lnTo>
                <a:lnTo>
                  <a:pt x="3108960" y="207264"/>
                </a:lnTo>
                <a:lnTo>
                  <a:pt x="3108960" y="902208"/>
                </a:lnTo>
              </a:path>
            </a:pathLst>
          </a:custGeom>
          <a:noFill/>
          <a:ln w="25400">
            <a:solidFill>
              <a:srgbClr val="FFC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18EE45F-25D7-8861-D7B5-860E717EA748}"/>
              </a:ext>
            </a:extLst>
          </p:cNvPr>
          <p:cNvSpPr/>
          <p:nvPr/>
        </p:nvSpPr>
        <p:spPr>
          <a:xfrm>
            <a:off x="6705005" y="3026317"/>
            <a:ext cx="3007614" cy="783771"/>
          </a:xfrm>
          <a:custGeom>
            <a:avLst/>
            <a:gdLst>
              <a:gd name="connsiteX0" fmla="*/ 0 w 3122023"/>
              <a:gd name="connsiteY0" fmla="*/ 391885 h 783771"/>
              <a:gd name="connsiteX1" fmla="*/ 0 w 3122023"/>
              <a:gd name="connsiteY1" fmla="*/ 0 h 783771"/>
              <a:gd name="connsiteX2" fmla="*/ 3122023 w 3122023"/>
              <a:gd name="connsiteY2" fmla="*/ 0 h 783771"/>
              <a:gd name="connsiteX3" fmla="*/ 3122023 w 3122023"/>
              <a:gd name="connsiteY3" fmla="*/ 117565 h 783771"/>
              <a:gd name="connsiteX4" fmla="*/ 3122023 w 3122023"/>
              <a:gd name="connsiteY4" fmla="*/ 783771 h 783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023" h="783771">
                <a:moveTo>
                  <a:pt x="0" y="391885"/>
                </a:moveTo>
                <a:lnTo>
                  <a:pt x="0" y="0"/>
                </a:lnTo>
                <a:lnTo>
                  <a:pt x="3122023" y="0"/>
                </a:lnTo>
                <a:lnTo>
                  <a:pt x="3122023" y="117565"/>
                </a:lnTo>
                <a:lnTo>
                  <a:pt x="3122023" y="783771"/>
                </a:lnTo>
              </a:path>
            </a:pathLst>
          </a:custGeom>
          <a:noFill/>
          <a:ln w="25400">
            <a:solidFill>
              <a:schemeClr val="bg1">
                <a:lumMod val="65000"/>
              </a:schemeClr>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B4BB1C0-995F-1950-4151-82F338E03517}"/>
              </a:ext>
            </a:extLst>
          </p:cNvPr>
          <p:cNvSpPr/>
          <p:nvPr/>
        </p:nvSpPr>
        <p:spPr>
          <a:xfrm>
            <a:off x="2060448" y="3828288"/>
            <a:ext cx="7206497" cy="512064"/>
          </a:xfrm>
          <a:custGeom>
            <a:avLst/>
            <a:gdLst>
              <a:gd name="connsiteX0" fmla="*/ 7217664 w 7217664"/>
              <a:gd name="connsiteY0" fmla="*/ 0 h 512064"/>
              <a:gd name="connsiteX1" fmla="*/ 7217664 w 7217664"/>
              <a:gd name="connsiteY1" fmla="*/ 512064 h 512064"/>
              <a:gd name="connsiteX2" fmla="*/ 207264 w 7217664"/>
              <a:gd name="connsiteY2" fmla="*/ 512064 h 512064"/>
              <a:gd name="connsiteX3" fmla="*/ 207264 w 7217664"/>
              <a:gd name="connsiteY3" fmla="*/ 207264 h 512064"/>
              <a:gd name="connsiteX4" fmla="*/ 0 w 7217664"/>
              <a:gd name="connsiteY4" fmla="*/ 207264 h 51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664" h="512064">
                <a:moveTo>
                  <a:pt x="7217664" y="0"/>
                </a:moveTo>
                <a:lnTo>
                  <a:pt x="7217664" y="512064"/>
                </a:lnTo>
                <a:lnTo>
                  <a:pt x="207264" y="512064"/>
                </a:lnTo>
                <a:lnTo>
                  <a:pt x="207264" y="207264"/>
                </a:lnTo>
                <a:lnTo>
                  <a:pt x="0" y="207264"/>
                </a:lnTo>
              </a:path>
            </a:pathLst>
          </a:custGeom>
          <a:noFill/>
          <a:ln w="25400">
            <a:solidFill>
              <a:srgbClr val="61CCF5"/>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92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6A1C06-AE64-E04B-10AF-DF82E33C2B6C}"/>
              </a:ext>
            </a:extLst>
          </p:cNvPr>
          <p:cNvPicPr>
            <a:picLocks noChangeAspect="1"/>
          </p:cNvPicPr>
          <p:nvPr/>
        </p:nvPicPr>
        <p:blipFill>
          <a:blip r:embed="rId3"/>
          <a:stretch>
            <a:fillRect/>
          </a:stretch>
        </p:blipFill>
        <p:spPr>
          <a:xfrm>
            <a:off x="2073089" y="3931184"/>
            <a:ext cx="8045822" cy="2762601"/>
          </a:xfrm>
          <a:prstGeom prst="rect">
            <a:avLst/>
          </a:prstGeom>
        </p:spPr>
      </p:pic>
      <p:sp>
        <p:nvSpPr>
          <p:cNvPr id="2" name="Title 1">
            <a:extLst>
              <a:ext uri="{FF2B5EF4-FFF2-40B4-BE49-F238E27FC236}">
                <a16:creationId xmlns:a16="http://schemas.microsoft.com/office/drawing/2014/main" id="{C081E847-E8F8-8810-95E6-DABCDE3864A2}"/>
              </a:ext>
            </a:extLst>
          </p:cNvPr>
          <p:cNvSpPr>
            <a:spLocks noGrp="1"/>
          </p:cNvSpPr>
          <p:nvPr>
            <p:ph type="title"/>
          </p:nvPr>
        </p:nvSpPr>
        <p:spPr/>
        <p:txBody>
          <a:bodyPr/>
          <a:lstStyle/>
          <a:p>
            <a:r>
              <a:rPr lang="en-US" dirty="0"/>
              <a:t>Graph Neural Networks (GNNs)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4C2E5-3DA6-E31F-50B7-A233FA75D6B7}"/>
                  </a:ext>
                </a:extLst>
              </p:cNvPr>
              <p:cNvSpPr>
                <a:spLocks noGrp="1"/>
              </p:cNvSpPr>
              <p:nvPr>
                <p:ph idx="1"/>
              </p:nvPr>
            </p:nvSpPr>
            <p:spPr>
              <a:xfrm>
                <a:off x="838200" y="1690688"/>
                <a:ext cx="10515600" cy="1871164"/>
              </a:xfrm>
            </p:spPr>
            <p:txBody>
              <a:bodyPr/>
              <a:lstStyle/>
              <a:p>
                <a:pPr marL="0" indent="0">
                  <a:buNone/>
                </a:pPr>
                <a:r>
                  <a:rPr lang="en-US" dirty="0"/>
                  <a:t>Global View</a:t>
                </a:r>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𝑙</m:t>
                          </m:r>
                        </m:sup>
                      </m:s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e>
                      </m:acc>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b="0" i="1" smtClean="0">
                          <a:latin typeface="Cambria Math" panose="02040503050406030204" pitchFamily="18" charset="0"/>
                        </a:rPr>
                        <m:t>)</m:t>
                      </m:r>
                    </m:oMath>
                  </m:oMathPara>
                </a14:m>
                <a:endParaRPr lang="en-US" dirty="0"/>
              </a:p>
              <a:p>
                <a:pPr marL="0" indent="0">
                  <a:buNone/>
                </a:pPr>
                <a:r>
                  <a:rPr lang="en-US" dirty="0"/>
                  <a:t>Local View </a:t>
                </a:r>
              </a:p>
              <a:p>
                <a:pPr marL="457200" lvl="1"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𝑙</m:t>
                          </m:r>
                        </m:sup>
                      </m:sSub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𝑣</m:t>
                              </m:r>
                            </m:sub>
                            <m:sup>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𝑣</m:t>
                                  </m:r>
                                </m:sub>
                                <m:sup>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𝑢</m:t>
                                  </m:r>
                                </m:sub>
                                <m:sup>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h</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sub>
                                  </m:sSub>
                                </m:sub>
                                <m:sup>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bSup>
                            </m:e>
                          </m:d>
                        </m:e>
                      </m:d>
                    </m:oMath>
                  </m:oMathPara>
                </a14:m>
                <a:endParaRPr lang="en-US" b="0" dirty="0">
                  <a:ea typeface="Cambria Math" panose="02040503050406030204" pitchFamily="18" charset="0"/>
                </a:endParaRPr>
              </a:p>
              <a:p>
                <a:pPr marL="457200" lvl="1"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1E4C2E5-3DA6-E31F-50B7-A233FA75D6B7}"/>
                  </a:ext>
                </a:extLst>
              </p:cNvPr>
              <p:cNvSpPr>
                <a:spLocks noGrp="1" noRot="1" noChangeAspect="1" noMove="1" noResize="1" noEditPoints="1" noAdjustHandles="1" noChangeArrowheads="1" noChangeShapeType="1" noTextEdit="1"/>
              </p:cNvSpPr>
              <p:nvPr>
                <p:ph idx="1"/>
              </p:nvPr>
            </p:nvSpPr>
            <p:spPr>
              <a:xfrm>
                <a:off x="838200" y="1690688"/>
                <a:ext cx="10515600" cy="1871164"/>
              </a:xfrm>
              <a:blipFill>
                <a:blip r:embed="rId4"/>
                <a:stretch>
                  <a:fillRect l="-1206" t="-536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C5FF3AF-ED21-3D6F-1807-40CD5C5DCFE4}"/>
              </a:ext>
            </a:extLst>
          </p:cNvPr>
          <p:cNvSpPr txBox="1"/>
          <p:nvPr/>
        </p:nvSpPr>
        <p:spPr>
          <a:xfrm>
            <a:off x="838200" y="3561852"/>
            <a:ext cx="3860800" cy="369332"/>
          </a:xfrm>
          <a:prstGeom prst="rect">
            <a:avLst/>
          </a:prstGeom>
          <a:noFill/>
        </p:spPr>
        <p:txBody>
          <a:bodyPr wrap="square">
            <a:spAutoFit/>
          </a:bodyPr>
          <a:lstStyle/>
          <a:p>
            <a:r>
              <a:rPr lang="en-US" dirty="0"/>
              <a:t>* Forward Propagation Shown Only</a:t>
            </a:r>
          </a:p>
        </p:txBody>
      </p:sp>
      <p:sp>
        <p:nvSpPr>
          <p:cNvPr id="8" name="Slide Number Placeholder 7">
            <a:extLst>
              <a:ext uri="{FF2B5EF4-FFF2-40B4-BE49-F238E27FC236}">
                <a16:creationId xmlns:a16="http://schemas.microsoft.com/office/drawing/2014/main" id="{752B302E-91DB-E707-070E-358B52A856A6}"/>
              </a:ext>
            </a:extLst>
          </p:cNvPr>
          <p:cNvSpPr>
            <a:spLocks noGrp="1"/>
          </p:cNvSpPr>
          <p:nvPr>
            <p:ph type="sldNum" sz="quarter" idx="12"/>
          </p:nvPr>
        </p:nvSpPr>
        <p:spPr/>
        <p:txBody>
          <a:bodyPr/>
          <a:lstStyle/>
          <a:p>
            <a:fld id="{7B8E230A-344C-314A-99D7-8592764412A6}" type="slidenum">
              <a:rPr lang="en-US" smtClean="0"/>
              <a:t>4</a:t>
            </a:fld>
            <a:endParaRPr lang="en-US"/>
          </a:p>
        </p:txBody>
      </p:sp>
    </p:spTree>
    <p:extLst>
      <p:ext uri="{BB962C8B-B14F-4D97-AF65-F5344CB8AC3E}">
        <p14:creationId xmlns:p14="http://schemas.microsoft.com/office/powerpoint/2010/main" val="77583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E0A-04B6-D151-A36A-AA2D3874B8D0}"/>
              </a:ext>
            </a:extLst>
          </p:cNvPr>
          <p:cNvSpPr>
            <a:spLocks noGrp="1"/>
          </p:cNvSpPr>
          <p:nvPr>
            <p:ph type="title"/>
          </p:nvPr>
        </p:nvSpPr>
        <p:spPr/>
        <p:txBody>
          <a:bodyPr/>
          <a:lstStyle/>
          <a:p>
            <a:r>
              <a:rPr lang="en-US" dirty="0"/>
              <a:t>Overlapping Comm. w/ Comp.</a:t>
            </a:r>
          </a:p>
        </p:txBody>
      </p:sp>
      <p:sp>
        <p:nvSpPr>
          <p:cNvPr id="3" name="Content Placeholder 2">
            <a:extLst>
              <a:ext uri="{FF2B5EF4-FFF2-40B4-BE49-F238E27FC236}">
                <a16:creationId xmlns:a16="http://schemas.microsoft.com/office/drawing/2014/main" id="{EC69D13D-B2EF-66A5-5EF6-28D363E1F457}"/>
              </a:ext>
            </a:extLst>
          </p:cNvPr>
          <p:cNvSpPr>
            <a:spLocks noGrp="1"/>
          </p:cNvSpPr>
          <p:nvPr>
            <p:ph idx="1"/>
          </p:nvPr>
        </p:nvSpPr>
        <p:spPr/>
        <p:txBody>
          <a:bodyPr>
            <a:normAutofit/>
          </a:bodyPr>
          <a:lstStyle/>
          <a:p>
            <a:pPr marL="0" indent="0">
              <a:buNone/>
            </a:pPr>
            <a:r>
              <a:rPr lang="en-US" sz="3200" dirty="0"/>
              <a:t>Ring-based Communication</a:t>
            </a:r>
          </a:p>
        </p:txBody>
      </p:sp>
      <p:graphicFrame>
        <p:nvGraphicFramePr>
          <p:cNvPr id="5" name="Table 4">
            <a:extLst>
              <a:ext uri="{FF2B5EF4-FFF2-40B4-BE49-F238E27FC236}">
                <a16:creationId xmlns:a16="http://schemas.microsoft.com/office/drawing/2014/main" id="{697B5B7C-FB92-6855-5CCA-816CD242FD36}"/>
              </a:ext>
            </a:extLst>
          </p:cNvPr>
          <p:cNvGraphicFramePr>
            <a:graphicFrameLocks noGrp="1"/>
          </p:cNvGraphicFramePr>
          <p:nvPr>
            <p:extLst>
              <p:ext uri="{D42A27DB-BD31-4B8C-83A1-F6EECF244321}">
                <p14:modId xmlns:p14="http://schemas.microsoft.com/office/powerpoint/2010/main" val="3671870596"/>
              </p:ext>
            </p:extLst>
          </p:nvPr>
        </p:nvGraphicFramePr>
        <p:xfrm>
          <a:off x="1169896"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6" name="TextBox 5">
            <a:extLst>
              <a:ext uri="{FF2B5EF4-FFF2-40B4-BE49-F238E27FC236}">
                <a16:creationId xmlns:a16="http://schemas.microsoft.com/office/drawing/2014/main" id="{2FEC18C8-81D9-9A1A-A394-491A305FE313}"/>
              </a:ext>
            </a:extLst>
          </p:cNvPr>
          <p:cNvSpPr txBox="1"/>
          <p:nvPr/>
        </p:nvSpPr>
        <p:spPr>
          <a:xfrm>
            <a:off x="1567713" y="5519826"/>
            <a:ext cx="1063048" cy="369332"/>
          </a:xfrm>
          <a:prstGeom prst="rect">
            <a:avLst/>
          </a:prstGeom>
          <a:noFill/>
        </p:spPr>
        <p:txBody>
          <a:bodyPr wrap="none" rtlCol="0">
            <a:spAutoFit/>
          </a:bodyPr>
          <a:lstStyle/>
          <a:p>
            <a:r>
              <a:rPr lang="en-US" dirty="0"/>
              <a:t>Worker 0</a:t>
            </a:r>
          </a:p>
        </p:txBody>
      </p:sp>
      <p:graphicFrame>
        <p:nvGraphicFramePr>
          <p:cNvPr id="7" name="Table 6">
            <a:extLst>
              <a:ext uri="{FF2B5EF4-FFF2-40B4-BE49-F238E27FC236}">
                <a16:creationId xmlns:a16="http://schemas.microsoft.com/office/drawing/2014/main" id="{34E2CC57-2292-C297-569C-46DAE457FDAA}"/>
              </a:ext>
            </a:extLst>
          </p:cNvPr>
          <p:cNvGraphicFramePr>
            <a:graphicFrameLocks noGrp="1"/>
          </p:cNvGraphicFramePr>
          <p:nvPr>
            <p:extLst>
              <p:ext uri="{D42A27DB-BD31-4B8C-83A1-F6EECF244321}">
                <p14:modId xmlns:p14="http://schemas.microsoft.com/office/powerpoint/2010/main" val="2830988785"/>
              </p:ext>
            </p:extLst>
          </p:nvPr>
        </p:nvGraphicFramePr>
        <p:xfrm>
          <a:off x="3812801"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8" name="TextBox 7">
            <a:extLst>
              <a:ext uri="{FF2B5EF4-FFF2-40B4-BE49-F238E27FC236}">
                <a16:creationId xmlns:a16="http://schemas.microsoft.com/office/drawing/2014/main" id="{E8F1D68B-2758-7C44-B99B-4E4EA45BDABF}"/>
              </a:ext>
            </a:extLst>
          </p:cNvPr>
          <p:cNvSpPr txBox="1"/>
          <p:nvPr/>
        </p:nvSpPr>
        <p:spPr>
          <a:xfrm>
            <a:off x="4398877" y="5519826"/>
            <a:ext cx="1063048" cy="369332"/>
          </a:xfrm>
          <a:prstGeom prst="rect">
            <a:avLst/>
          </a:prstGeom>
          <a:noFill/>
        </p:spPr>
        <p:txBody>
          <a:bodyPr wrap="none" rtlCol="0">
            <a:spAutoFit/>
          </a:bodyPr>
          <a:lstStyle/>
          <a:p>
            <a:r>
              <a:rPr lang="en-US" dirty="0"/>
              <a:t>Worker 1</a:t>
            </a:r>
          </a:p>
        </p:txBody>
      </p:sp>
      <p:graphicFrame>
        <p:nvGraphicFramePr>
          <p:cNvPr id="9" name="Table 8">
            <a:extLst>
              <a:ext uri="{FF2B5EF4-FFF2-40B4-BE49-F238E27FC236}">
                <a16:creationId xmlns:a16="http://schemas.microsoft.com/office/drawing/2014/main" id="{7300D056-0A81-D20F-0E86-ED8D84B7482A}"/>
              </a:ext>
            </a:extLst>
          </p:cNvPr>
          <p:cNvGraphicFramePr>
            <a:graphicFrameLocks noGrp="1"/>
          </p:cNvGraphicFramePr>
          <p:nvPr>
            <p:extLst>
              <p:ext uri="{D42A27DB-BD31-4B8C-83A1-F6EECF244321}">
                <p14:modId xmlns:p14="http://schemas.microsoft.com/office/powerpoint/2010/main" val="1437366851"/>
              </p:ext>
            </p:extLst>
          </p:nvPr>
        </p:nvGraphicFramePr>
        <p:xfrm>
          <a:off x="6471025"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0" name="TextBox 9">
            <a:extLst>
              <a:ext uri="{FF2B5EF4-FFF2-40B4-BE49-F238E27FC236}">
                <a16:creationId xmlns:a16="http://schemas.microsoft.com/office/drawing/2014/main" id="{B53BD3BA-F3D2-0566-1BE9-5A5403BA26F7}"/>
              </a:ext>
            </a:extLst>
          </p:cNvPr>
          <p:cNvSpPr txBox="1"/>
          <p:nvPr/>
        </p:nvSpPr>
        <p:spPr>
          <a:xfrm>
            <a:off x="7057101" y="5519826"/>
            <a:ext cx="1063048" cy="369332"/>
          </a:xfrm>
          <a:prstGeom prst="rect">
            <a:avLst/>
          </a:prstGeom>
          <a:noFill/>
        </p:spPr>
        <p:txBody>
          <a:bodyPr wrap="none" rtlCol="0">
            <a:spAutoFit/>
          </a:bodyPr>
          <a:lstStyle/>
          <a:p>
            <a:r>
              <a:rPr lang="en-US" dirty="0"/>
              <a:t>Worker 2</a:t>
            </a:r>
          </a:p>
        </p:txBody>
      </p:sp>
      <p:graphicFrame>
        <p:nvGraphicFramePr>
          <p:cNvPr id="11" name="Table 10">
            <a:extLst>
              <a:ext uri="{FF2B5EF4-FFF2-40B4-BE49-F238E27FC236}">
                <a16:creationId xmlns:a16="http://schemas.microsoft.com/office/drawing/2014/main" id="{AA569A31-AC94-1B47-443A-E271A8CC6A71}"/>
              </a:ext>
            </a:extLst>
          </p:cNvPr>
          <p:cNvGraphicFramePr>
            <a:graphicFrameLocks noGrp="1"/>
          </p:cNvGraphicFramePr>
          <p:nvPr>
            <p:extLst>
              <p:ext uri="{D42A27DB-BD31-4B8C-83A1-F6EECF244321}">
                <p14:modId xmlns:p14="http://schemas.microsoft.com/office/powerpoint/2010/main" val="1211311648"/>
              </p:ext>
            </p:extLst>
          </p:nvPr>
        </p:nvGraphicFramePr>
        <p:xfrm>
          <a:off x="9042592"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2" name="TextBox 11">
            <a:extLst>
              <a:ext uri="{FF2B5EF4-FFF2-40B4-BE49-F238E27FC236}">
                <a16:creationId xmlns:a16="http://schemas.microsoft.com/office/drawing/2014/main" id="{53B1E2FF-333B-28D2-E395-FEB041A395C5}"/>
              </a:ext>
            </a:extLst>
          </p:cNvPr>
          <p:cNvSpPr txBox="1"/>
          <p:nvPr/>
        </p:nvSpPr>
        <p:spPr>
          <a:xfrm>
            <a:off x="9628668" y="5519826"/>
            <a:ext cx="1063048" cy="369332"/>
          </a:xfrm>
          <a:prstGeom prst="rect">
            <a:avLst/>
          </a:prstGeom>
          <a:noFill/>
        </p:spPr>
        <p:txBody>
          <a:bodyPr wrap="none" rtlCol="0">
            <a:spAutoFit/>
          </a:bodyPr>
          <a:lstStyle/>
          <a:p>
            <a:r>
              <a:rPr lang="en-US" dirty="0"/>
              <a:t>Worker 3</a:t>
            </a:r>
          </a:p>
        </p:txBody>
      </p:sp>
      <p:sp>
        <p:nvSpPr>
          <p:cNvPr id="13" name="TextBox 12">
            <a:extLst>
              <a:ext uri="{FF2B5EF4-FFF2-40B4-BE49-F238E27FC236}">
                <a16:creationId xmlns:a16="http://schemas.microsoft.com/office/drawing/2014/main" id="{60F2DECF-F598-5F3A-9B29-81773E262CB8}"/>
              </a:ext>
            </a:extLst>
          </p:cNvPr>
          <p:cNvSpPr txBox="1"/>
          <p:nvPr/>
        </p:nvSpPr>
        <p:spPr>
          <a:xfrm>
            <a:off x="303953" y="3457353"/>
            <a:ext cx="865943" cy="369332"/>
          </a:xfrm>
          <a:prstGeom prst="rect">
            <a:avLst/>
          </a:prstGeom>
          <a:noFill/>
        </p:spPr>
        <p:txBody>
          <a:bodyPr wrap="none" rtlCol="0">
            <a:spAutoFit/>
          </a:bodyPr>
          <a:lstStyle/>
          <a:p>
            <a:r>
              <a:rPr lang="en-US" dirty="0"/>
              <a:t>Comm</a:t>
            </a:r>
          </a:p>
        </p:txBody>
      </p:sp>
      <p:sp>
        <p:nvSpPr>
          <p:cNvPr id="14" name="TextBox 13">
            <a:extLst>
              <a:ext uri="{FF2B5EF4-FFF2-40B4-BE49-F238E27FC236}">
                <a16:creationId xmlns:a16="http://schemas.microsoft.com/office/drawing/2014/main" id="{B96D6929-CC08-E8C0-3365-66A08F880379}"/>
              </a:ext>
            </a:extLst>
          </p:cNvPr>
          <p:cNvSpPr txBox="1"/>
          <p:nvPr/>
        </p:nvSpPr>
        <p:spPr>
          <a:xfrm>
            <a:off x="312918" y="3840861"/>
            <a:ext cx="798617" cy="369332"/>
          </a:xfrm>
          <a:prstGeom prst="rect">
            <a:avLst/>
          </a:prstGeom>
          <a:noFill/>
        </p:spPr>
        <p:txBody>
          <a:bodyPr wrap="none" rtlCol="0">
            <a:spAutoFit/>
          </a:bodyPr>
          <a:lstStyle/>
          <a:p>
            <a:r>
              <a:rPr lang="en-US" dirty="0"/>
              <a:t>Comp</a:t>
            </a:r>
          </a:p>
        </p:txBody>
      </p:sp>
      <p:sp>
        <p:nvSpPr>
          <p:cNvPr id="4" name="Curved Down Arrow 3">
            <a:extLst>
              <a:ext uri="{FF2B5EF4-FFF2-40B4-BE49-F238E27FC236}">
                <a16:creationId xmlns:a16="http://schemas.microsoft.com/office/drawing/2014/main" id="{79D93849-D010-7866-C227-2B1379805C63}"/>
              </a:ext>
            </a:extLst>
          </p:cNvPr>
          <p:cNvSpPr/>
          <p:nvPr/>
        </p:nvSpPr>
        <p:spPr>
          <a:xfrm>
            <a:off x="2102798" y="4807574"/>
            <a:ext cx="5601446"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4C9F7608-B843-C762-F35D-37C3D6A02787}"/>
              </a:ext>
            </a:extLst>
          </p:cNvPr>
          <p:cNvSpPr/>
          <p:nvPr/>
        </p:nvSpPr>
        <p:spPr>
          <a:xfrm rot="10800000">
            <a:off x="1987179" y="5914436"/>
            <a:ext cx="5601446"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8">
            <a:extLst>
              <a:ext uri="{FF2B5EF4-FFF2-40B4-BE49-F238E27FC236}">
                <a16:creationId xmlns:a16="http://schemas.microsoft.com/office/drawing/2014/main" id="{C22A4378-E28B-0C9A-0A10-56F8155279E9}"/>
              </a:ext>
            </a:extLst>
          </p:cNvPr>
          <p:cNvSpPr/>
          <p:nvPr/>
        </p:nvSpPr>
        <p:spPr>
          <a:xfrm>
            <a:off x="4787902" y="4832852"/>
            <a:ext cx="5601446" cy="71225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Down Arrow 19">
            <a:extLst>
              <a:ext uri="{FF2B5EF4-FFF2-40B4-BE49-F238E27FC236}">
                <a16:creationId xmlns:a16="http://schemas.microsoft.com/office/drawing/2014/main" id="{E0BEBEC2-8EC2-2A1E-3A83-2377800629C6}"/>
              </a:ext>
            </a:extLst>
          </p:cNvPr>
          <p:cNvSpPr/>
          <p:nvPr/>
        </p:nvSpPr>
        <p:spPr>
          <a:xfrm rot="10800000">
            <a:off x="4787901" y="5863880"/>
            <a:ext cx="5601446" cy="71225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lide Number Placeholder 14">
            <a:extLst>
              <a:ext uri="{FF2B5EF4-FFF2-40B4-BE49-F238E27FC236}">
                <a16:creationId xmlns:a16="http://schemas.microsoft.com/office/drawing/2014/main" id="{AB03E970-BDB5-F2C2-73B4-0CE7E94ED7C4}"/>
              </a:ext>
            </a:extLst>
          </p:cNvPr>
          <p:cNvSpPr>
            <a:spLocks noGrp="1"/>
          </p:cNvSpPr>
          <p:nvPr>
            <p:ph type="sldNum" sz="quarter" idx="12"/>
          </p:nvPr>
        </p:nvSpPr>
        <p:spPr/>
        <p:txBody>
          <a:bodyPr/>
          <a:lstStyle/>
          <a:p>
            <a:fld id="{7B8E230A-344C-314A-99D7-8592764412A6}" type="slidenum">
              <a:rPr lang="en-US" smtClean="0"/>
              <a:t>40</a:t>
            </a:fld>
            <a:endParaRPr lang="en-US"/>
          </a:p>
        </p:txBody>
      </p:sp>
      <p:sp>
        <p:nvSpPr>
          <p:cNvPr id="16" name="Freeform 15">
            <a:extLst>
              <a:ext uri="{FF2B5EF4-FFF2-40B4-BE49-F238E27FC236}">
                <a16:creationId xmlns:a16="http://schemas.microsoft.com/office/drawing/2014/main" id="{A7B3AEE1-A5B8-2E03-BD16-29339F1A11ED}"/>
              </a:ext>
            </a:extLst>
          </p:cNvPr>
          <p:cNvSpPr/>
          <p:nvPr/>
        </p:nvSpPr>
        <p:spPr>
          <a:xfrm>
            <a:off x="1850615" y="2910428"/>
            <a:ext cx="5738009" cy="902208"/>
          </a:xfrm>
          <a:custGeom>
            <a:avLst/>
            <a:gdLst>
              <a:gd name="connsiteX0" fmla="*/ 0 w 3108960"/>
              <a:gd name="connsiteY0" fmla="*/ 512064 h 902208"/>
              <a:gd name="connsiteX1" fmla="*/ 0 w 3108960"/>
              <a:gd name="connsiteY1" fmla="*/ 0 h 902208"/>
              <a:gd name="connsiteX2" fmla="*/ 3108960 w 3108960"/>
              <a:gd name="connsiteY2" fmla="*/ 0 h 902208"/>
              <a:gd name="connsiteX3" fmla="*/ 3108960 w 3108960"/>
              <a:gd name="connsiteY3" fmla="*/ 207264 h 902208"/>
              <a:gd name="connsiteX4" fmla="*/ 3108960 w 3108960"/>
              <a:gd name="connsiteY4" fmla="*/ 902208 h 902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960" h="902208">
                <a:moveTo>
                  <a:pt x="0" y="512064"/>
                </a:moveTo>
                <a:lnTo>
                  <a:pt x="0" y="0"/>
                </a:lnTo>
                <a:lnTo>
                  <a:pt x="3108960" y="0"/>
                </a:lnTo>
                <a:lnTo>
                  <a:pt x="3108960" y="207264"/>
                </a:lnTo>
                <a:lnTo>
                  <a:pt x="3108960" y="902208"/>
                </a:lnTo>
              </a:path>
            </a:pathLst>
          </a:custGeom>
          <a:noFill/>
          <a:ln w="25400">
            <a:solidFill>
              <a:srgbClr val="FFC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7EB656B1-318C-6DB6-1EAF-CF0F05EDEACC}"/>
              </a:ext>
            </a:extLst>
          </p:cNvPr>
          <p:cNvSpPr/>
          <p:nvPr/>
        </p:nvSpPr>
        <p:spPr>
          <a:xfrm>
            <a:off x="4497770" y="3133938"/>
            <a:ext cx="5649686" cy="683872"/>
          </a:xfrm>
          <a:custGeom>
            <a:avLst/>
            <a:gdLst>
              <a:gd name="connsiteX0" fmla="*/ 0 w 5649686"/>
              <a:gd name="connsiteY0" fmla="*/ 302078 h 734785"/>
              <a:gd name="connsiteX1" fmla="*/ 0 w 5649686"/>
              <a:gd name="connsiteY1" fmla="*/ 0 h 734785"/>
              <a:gd name="connsiteX2" fmla="*/ 5649686 w 5649686"/>
              <a:gd name="connsiteY2" fmla="*/ 0 h 734785"/>
              <a:gd name="connsiteX3" fmla="*/ 5649686 w 5649686"/>
              <a:gd name="connsiteY3" fmla="*/ 734785 h 734785"/>
            </a:gdLst>
            <a:ahLst/>
            <a:cxnLst>
              <a:cxn ang="0">
                <a:pos x="connsiteX0" y="connsiteY0"/>
              </a:cxn>
              <a:cxn ang="0">
                <a:pos x="connsiteX1" y="connsiteY1"/>
              </a:cxn>
              <a:cxn ang="0">
                <a:pos x="connsiteX2" y="connsiteY2"/>
              </a:cxn>
              <a:cxn ang="0">
                <a:pos x="connsiteX3" y="connsiteY3"/>
              </a:cxn>
            </a:cxnLst>
            <a:rect l="l" t="t" r="r" b="b"/>
            <a:pathLst>
              <a:path w="5649686" h="734785">
                <a:moveTo>
                  <a:pt x="0" y="302078"/>
                </a:moveTo>
                <a:lnTo>
                  <a:pt x="0" y="0"/>
                </a:lnTo>
                <a:lnTo>
                  <a:pt x="5649686" y="0"/>
                </a:lnTo>
                <a:lnTo>
                  <a:pt x="5649686" y="734785"/>
                </a:lnTo>
              </a:path>
            </a:pathLst>
          </a:custGeom>
          <a:noFill/>
          <a:ln w="25400">
            <a:solidFill>
              <a:srgbClr val="D1D1D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049C82B-2328-1F76-DF9D-FAF05981C063}"/>
              </a:ext>
            </a:extLst>
          </p:cNvPr>
          <p:cNvSpPr/>
          <p:nvPr/>
        </p:nvSpPr>
        <p:spPr>
          <a:xfrm>
            <a:off x="4937760" y="3840480"/>
            <a:ext cx="4673600" cy="640080"/>
          </a:xfrm>
          <a:custGeom>
            <a:avLst/>
            <a:gdLst>
              <a:gd name="connsiteX0" fmla="*/ 4673600 w 4673600"/>
              <a:gd name="connsiteY0" fmla="*/ 0 h 640080"/>
              <a:gd name="connsiteX1" fmla="*/ 4673600 w 4673600"/>
              <a:gd name="connsiteY1" fmla="*/ 640080 h 640080"/>
              <a:gd name="connsiteX2" fmla="*/ 0 w 4673600"/>
              <a:gd name="connsiteY2" fmla="*/ 640080 h 640080"/>
              <a:gd name="connsiteX3" fmla="*/ 0 w 4673600"/>
              <a:gd name="connsiteY3" fmla="*/ 406400 h 640080"/>
            </a:gdLst>
            <a:ahLst/>
            <a:cxnLst>
              <a:cxn ang="0">
                <a:pos x="connsiteX0" y="connsiteY0"/>
              </a:cxn>
              <a:cxn ang="0">
                <a:pos x="connsiteX1" y="connsiteY1"/>
              </a:cxn>
              <a:cxn ang="0">
                <a:pos x="connsiteX2" y="connsiteY2"/>
              </a:cxn>
              <a:cxn ang="0">
                <a:pos x="connsiteX3" y="connsiteY3"/>
              </a:cxn>
            </a:cxnLst>
            <a:rect l="l" t="t" r="r" b="b"/>
            <a:pathLst>
              <a:path w="4673600" h="640080">
                <a:moveTo>
                  <a:pt x="4673600" y="0"/>
                </a:moveTo>
                <a:lnTo>
                  <a:pt x="4673600" y="640080"/>
                </a:lnTo>
                <a:lnTo>
                  <a:pt x="0" y="640080"/>
                </a:lnTo>
                <a:lnTo>
                  <a:pt x="0" y="406400"/>
                </a:lnTo>
              </a:path>
            </a:pathLst>
          </a:custGeom>
          <a:noFill/>
          <a:ln w="25400">
            <a:solidFill>
              <a:srgbClr val="8ED973"/>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A6175435-4972-223A-D251-497423593A64}"/>
              </a:ext>
            </a:extLst>
          </p:cNvPr>
          <p:cNvSpPr/>
          <p:nvPr/>
        </p:nvSpPr>
        <p:spPr>
          <a:xfrm>
            <a:off x="2286000" y="3840480"/>
            <a:ext cx="4734560" cy="792480"/>
          </a:xfrm>
          <a:custGeom>
            <a:avLst/>
            <a:gdLst>
              <a:gd name="connsiteX0" fmla="*/ 4734560 w 4734560"/>
              <a:gd name="connsiteY0" fmla="*/ 0 h 792480"/>
              <a:gd name="connsiteX1" fmla="*/ 4734560 w 4734560"/>
              <a:gd name="connsiteY1" fmla="*/ 792480 h 792480"/>
              <a:gd name="connsiteX2" fmla="*/ 0 w 4734560"/>
              <a:gd name="connsiteY2" fmla="*/ 792480 h 792480"/>
              <a:gd name="connsiteX3" fmla="*/ 0 w 4734560"/>
              <a:gd name="connsiteY3" fmla="*/ 406400 h 792480"/>
            </a:gdLst>
            <a:ahLst/>
            <a:cxnLst>
              <a:cxn ang="0">
                <a:pos x="connsiteX0" y="connsiteY0"/>
              </a:cxn>
              <a:cxn ang="0">
                <a:pos x="connsiteX1" y="connsiteY1"/>
              </a:cxn>
              <a:cxn ang="0">
                <a:pos x="connsiteX2" y="connsiteY2"/>
              </a:cxn>
              <a:cxn ang="0">
                <a:pos x="connsiteX3" y="connsiteY3"/>
              </a:cxn>
            </a:cxnLst>
            <a:rect l="l" t="t" r="r" b="b"/>
            <a:pathLst>
              <a:path w="4734560" h="792480">
                <a:moveTo>
                  <a:pt x="4734560" y="0"/>
                </a:moveTo>
                <a:lnTo>
                  <a:pt x="4734560" y="792480"/>
                </a:lnTo>
                <a:lnTo>
                  <a:pt x="0" y="792480"/>
                </a:lnTo>
                <a:lnTo>
                  <a:pt x="0" y="406400"/>
                </a:lnTo>
              </a:path>
            </a:pathLst>
          </a:custGeom>
          <a:noFill/>
          <a:ln w="25400">
            <a:solidFill>
              <a:srgbClr val="61CCF5"/>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68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E0A-04B6-D151-A36A-AA2D3874B8D0}"/>
              </a:ext>
            </a:extLst>
          </p:cNvPr>
          <p:cNvSpPr>
            <a:spLocks noGrp="1"/>
          </p:cNvSpPr>
          <p:nvPr>
            <p:ph type="title"/>
          </p:nvPr>
        </p:nvSpPr>
        <p:spPr/>
        <p:txBody>
          <a:bodyPr/>
          <a:lstStyle/>
          <a:p>
            <a:r>
              <a:rPr lang="en-US" dirty="0"/>
              <a:t>Overlapping Comm. w/ Comp.</a:t>
            </a:r>
          </a:p>
        </p:txBody>
      </p:sp>
      <p:sp>
        <p:nvSpPr>
          <p:cNvPr id="3" name="Content Placeholder 2">
            <a:extLst>
              <a:ext uri="{FF2B5EF4-FFF2-40B4-BE49-F238E27FC236}">
                <a16:creationId xmlns:a16="http://schemas.microsoft.com/office/drawing/2014/main" id="{EC69D13D-B2EF-66A5-5EF6-28D363E1F457}"/>
              </a:ext>
            </a:extLst>
          </p:cNvPr>
          <p:cNvSpPr>
            <a:spLocks noGrp="1"/>
          </p:cNvSpPr>
          <p:nvPr>
            <p:ph idx="1"/>
          </p:nvPr>
        </p:nvSpPr>
        <p:spPr/>
        <p:txBody>
          <a:bodyPr>
            <a:normAutofit/>
          </a:bodyPr>
          <a:lstStyle/>
          <a:p>
            <a:pPr marL="0" indent="0">
              <a:buNone/>
            </a:pPr>
            <a:r>
              <a:rPr lang="en-US" sz="3200" dirty="0"/>
              <a:t>Overlapping Comm. with Comp.</a:t>
            </a:r>
          </a:p>
        </p:txBody>
      </p:sp>
      <p:graphicFrame>
        <p:nvGraphicFramePr>
          <p:cNvPr id="5" name="Table 4">
            <a:extLst>
              <a:ext uri="{FF2B5EF4-FFF2-40B4-BE49-F238E27FC236}">
                <a16:creationId xmlns:a16="http://schemas.microsoft.com/office/drawing/2014/main" id="{697B5B7C-FB92-6855-5CCA-816CD242FD36}"/>
              </a:ext>
            </a:extLst>
          </p:cNvPr>
          <p:cNvGraphicFramePr>
            <a:graphicFrameLocks noGrp="1"/>
          </p:cNvGraphicFramePr>
          <p:nvPr/>
        </p:nvGraphicFramePr>
        <p:xfrm>
          <a:off x="1169896"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6" name="TextBox 5">
            <a:extLst>
              <a:ext uri="{FF2B5EF4-FFF2-40B4-BE49-F238E27FC236}">
                <a16:creationId xmlns:a16="http://schemas.microsoft.com/office/drawing/2014/main" id="{2FEC18C8-81D9-9A1A-A394-491A305FE313}"/>
              </a:ext>
            </a:extLst>
          </p:cNvPr>
          <p:cNvSpPr txBox="1"/>
          <p:nvPr/>
        </p:nvSpPr>
        <p:spPr>
          <a:xfrm>
            <a:off x="1567713" y="5519826"/>
            <a:ext cx="1063048" cy="369332"/>
          </a:xfrm>
          <a:prstGeom prst="rect">
            <a:avLst/>
          </a:prstGeom>
          <a:noFill/>
        </p:spPr>
        <p:txBody>
          <a:bodyPr wrap="none" rtlCol="0">
            <a:spAutoFit/>
          </a:bodyPr>
          <a:lstStyle/>
          <a:p>
            <a:r>
              <a:rPr lang="en-US" dirty="0"/>
              <a:t>Worker 0</a:t>
            </a:r>
          </a:p>
        </p:txBody>
      </p:sp>
      <p:graphicFrame>
        <p:nvGraphicFramePr>
          <p:cNvPr id="7" name="Table 6">
            <a:extLst>
              <a:ext uri="{FF2B5EF4-FFF2-40B4-BE49-F238E27FC236}">
                <a16:creationId xmlns:a16="http://schemas.microsoft.com/office/drawing/2014/main" id="{34E2CC57-2292-C297-569C-46DAE457FDAA}"/>
              </a:ext>
            </a:extLst>
          </p:cNvPr>
          <p:cNvGraphicFramePr>
            <a:graphicFrameLocks noGrp="1"/>
          </p:cNvGraphicFramePr>
          <p:nvPr/>
        </p:nvGraphicFramePr>
        <p:xfrm>
          <a:off x="3812801"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8" name="TextBox 7">
            <a:extLst>
              <a:ext uri="{FF2B5EF4-FFF2-40B4-BE49-F238E27FC236}">
                <a16:creationId xmlns:a16="http://schemas.microsoft.com/office/drawing/2014/main" id="{E8F1D68B-2758-7C44-B99B-4E4EA45BDABF}"/>
              </a:ext>
            </a:extLst>
          </p:cNvPr>
          <p:cNvSpPr txBox="1"/>
          <p:nvPr/>
        </p:nvSpPr>
        <p:spPr>
          <a:xfrm>
            <a:off x="4398877" y="5519826"/>
            <a:ext cx="1063048" cy="369332"/>
          </a:xfrm>
          <a:prstGeom prst="rect">
            <a:avLst/>
          </a:prstGeom>
          <a:noFill/>
        </p:spPr>
        <p:txBody>
          <a:bodyPr wrap="none" rtlCol="0">
            <a:spAutoFit/>
          </a:bodyPr>
          <a:lstStyle/>
          <a:p>
            <a:r>
              <a:rPr lang="en-US" dirty="0"/>
              <a:t>Worker 1</a:t>
            </a:r>
          </a:p>
        </p:txBody>
      </p:sp>
      <p:graphicFrame>
        <p:nvGraphicFramePr>
          <p:cNvPr id="9" name="Table 8">
            <a:extLst>
              <a:ext uri="{FF2B5EF4-FFF2-40B4-BE49-F238E27FC236}">
                <a16:creationId xmlns:a16="http://schemas.microsoft.com/office/drawing/2014/main" id="{7300D056-0A81-D20F-0E86-ED8D84B7482A}"/>
              </a:ext>
            </a:extLst>
          </p:cNvPr>
          <p:cNvGraphicFramePr>
            <a:graphicFrameLocks noGrp="1"/>
          </p:cNvGraphicFramePr>
          <p:nvPr/>
        </p:nvGraphicFramePr>
        <p:xfrm>
          <a:off x="6471025"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0" name="TextBox 9">
            <a:extLst>
              <a:ext uri="{FF2B5EF4-FFF2-40B4-BE49-F238E27FC236}">
                <a16:creationId xmlns:a16="http://schemas.microsoft.com/office/drawing/2014/main" id="{B53BD3BA-F3D2-0566-1BE9-5A5403BA26F7}"/>
              </a:ext>
            </a:extLst>
          </p:cNvPr>
          <p:cNvSpPr txBox="1"/>
          <p:nvPr/>
        </p:nvSpPr>
        <p:spPr>
          <a:xfrm>
            <a:off x="7057101" y="5519826"/>
            <a:ext cx="1063048" cy="369332"/>
          </a:xfrm>
          <a:prstGeom prst="rect">
            <a:avLst/>
          </a:prstGeom>
          <a:noFill/>
        </p:spPr>
        <p:txBody>
          <a:bodyPr wrap="none" rtlCol="0">
            <a:spAutoFit/>
          </a:bodyPr>
          <a:lstStyle/>
          <a:p>
            <a:r>
              <a:rPr lang="en-US" dirty="0"/>
              <a:t>Worker 2</a:t>
            </a:r>
          </a:p>
        </p:txBody>
      </p:sp>
      <p:graphicFrame>
        <p:nvGraphicFramePr>
          <p:cNvPr id="11" name="Table 10">
            <a:extLst>
              <a:ext uri="{FF2B5EF4-FFF2-40B4-BE49-F238E27FC236}">
                <a16:creationId xmlns:a16="http://schemas.microsoft.com/office/drawing/2014/main" id="{AA569A31-AC94-1B47-443A-E271A8CC6A71}"/>
              </a:ext>
            </a:extLst>
          </p:cNvPr>
          <p:cNvGraphicFramePr>
            <a:graphicFrameLocks noGrp="1"/>
          </p:cNvGraphicFramePr>
          <p:nvPr/>
        </p:nvGraphicFramePr>
        <p:xfrm>
          <a:off x="9042592"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2" name="TextBox 11">
            <a:extLst>
              <a:ext uri="{FF2B5EF4-FFF2-40B4-BE49-F238E27FC236}">
                <a16:creationId xmlns:a16="http://schemas.microsoft.com/office/drawing/2014/main" id="{53B1E2FF-333B-28D2-E395-FEB041A395C5}"/>
              </a:ext>
            </a:extLst>
          </p:cNvPr>
          <p:cNvSpPr txBox="1"/>
          <p:nvPr/>
        </p:nvSpPr>
        <p:spPr>
          <a:xfrm>
            <a:off x="9628668" y="5519826"/>
            <a:ext cx="1063048" cy="369332"/>
          </a:xfrm>
          <a:prstGeom prst="rect">
            <a:avLst/>
          </a:prstGeom>
          <a:noFill/>
        </p:spPr>
        <p:txBody>
          <a:bodyPr wrap="none" rtlCol="0">
            <a:spAutoFit/>
          </a:bodyPr>
          <a:lstStyle/>
          <a:p>
            <a:r>
              <a:rPr lang="en-US" dirty="0"/>
              <a:t>Worker 3</a:t>
            </a:r>
          </a:p>
        </p:txBody>
      </p:sp>
      <p:sp>
        <p:nvSpPr>
          <p:cNvPr id="13" name="TextBox 12">
            <a:extLst>
              <a:ext uri="{FF2B5EF4-FFF2-40B4-BE49-F238E27FC236}">
                <a16:creationId xmlns:a16="http://schemas.microsoft.com/office/drawing/2014/main" id="{60F2DECF-F598-5F3A-9B29-81773E262CB8}"/>
              </a:ext>
            </a:extLst>
          </p:cNvPr>
          <p:cNvSpPr txBox="1"/>
          <p:nvPr/>
        </p:nvSpPr>
        <p:spPr>
          <a:xfrm>
            <a:off x="303953" y="3457353"/>
            <a:ext cx="865943" cy="369332"/>
          </a:xfrm>
          <a:prstGeom prst="rect">
            <a:avLst/>
          </a:prstGeom>
          <a:noFill/>
        </p:spPr>
        <p:txBody>
          <a:bodyPr wrap="none" rtlCol="0">
            <a:spAutoFit/>
          </a:bodyPr>
          <a:lstStyle/>
          <a:p>
            <a:r>
              <a:rPr lang="en-US" dirty="0"/>
              <a:t>Comm</a:t>
            </a:r>
          </a:p>
        </p:txBody>
      </p:sp>
      <p:sp>
        <p:nvSpPr>
          <p:cNvPr id="14" name="TextBox 13">
            <a:extLst>
              <a:ext uri="{FF2B5EF4-FFF2-40B4-BE49-F238E27FC236}">
                <a16:creationId xmlns:a16="http://schemas.microsoft.com/office/drawing/2014/main" id="{B96D6929-CC08-E8C0-3365-66A08F880379}"/>
              </a:ext>
            </a:extLst>
          </p:cNvPr>
          <p:cNvSpPr txBox="1"/>
          <p:nvPr/>
        </p:nvSpPr>
        <p:spPr>
          <a:xfrm>
            <a:off x="312918" y="3840861"/>
            <a:ext cx="798617" cy="369332"/>
          </a:xfrm>
          <a:prstGeom prst="rect">
            <a:avLst/>
          </a:prstGeom>
          <a:noFill/>
        </p:spPr>
        <p:txBody>
          <a:bodyPr wrap="none" rtlCol="0">
            <a:spAutoFit/>
          </a:bodyPr>
          <a:lstStyle/>
          <a:p>
            <a:r>
              <a:rPr lang="en-US" dirty="0"/>
              <a:t>Comp</a:t>
            </a:r>
          </a:p>
        </p:txBody>
      </p:sp>
      <p:sp>
        <p:nvSpPr>
          <p:cNvPr id="4" name="Curved Down Arrow 3">
            <a:extLst>
              <a:ext uri="{FF2B5EF4-FFF2-40B4-BE49-F238E27FC236}">
                <a16:creationId xmlns:a16="http://schemas.microsoft.com/office/drawing/2014/main" id="{79D93849-D010-7866-C227-2B1379805C63}"/>
              </a:ext>
            </a:extLst>
          </p:cNvPr>
          <p:cNvSpPr/>
          <p:nvPr/>
        </p:nvSpPr>
        <p:spPr>
          <a:xfrm>
            <a:off x="2102798" y="4807574"/>
            <a:ext cx="5601446"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4C9F7608-B843-C762-F35D-37C3D6A02787}"/>
              </a:ext>
            </a:extLst>
          </p:cNvPr>
          <p:cNvSpPr/>
          <p:nvPr/>
        </p:nvSpPr>
        <p:spPr>
          <a:xfrm rot="10800000">
            <a:off x="1987179" y="5914436"/>
            <a:ext cx="5601446"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8">
            <a:extLst>
              <a:ext uri="{FF2B5EF4-FFF2-40B4-BE49-F238E27FC236}">
                <a16:creationId xmlns:a16="http://schemas.microsoft.com/office/drawing/2014/main" id="{C22A4378-E28B-0C9A-0A10-56F8155279E9}"/>
              </a:ext>
            </a:extLst>
          </p:cNvPr>
          <p:cNvSpPr/>
          <p:nvPr/>
        </p:nvSpPr>
        <p:spPr>
          <a:xfrm>
            <a:off x="4787902" y="4832852"/>
            <a:ext cx="5601446" cy="71225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Down Arrow 19">
            <a:extLst>
              <a:ext uri="{FF2B5EF4-FFF2-40B4-BE49-F238E27FC236}">
                <a16:creationId xmlns:a16="http://schemas.microsoft.com/office/drawing/2014/main" id="{E0BEBEC2-8EC2-2A1E-3A83-2377800629C6}"/>
              </a:ext>
            </a:extLst>
          </p:cNvPr>
          <p:cNvSpPr/>
          <p:nvPr/>
        </p:nvSpPr>
        <p:spPr>
          <a:xfrm rot="10800000">
            <a:off x="4787901" y="5863880"/>
            <a:ext cx="5601446" cy="71225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lide Number Placeholder 14">
            <a:extLst>
              <a:ext uri="{FF2B5EF4-FFF2-40B4-BE49-F238E27FC236}">
                <a16:creationId xmlns:a16="http://schemas.microsoft.com/office/drawing/2014/main" id="{AB03E970-BDB5-F2C2-73B4-0CE7E94ED7C4}"/>
              </a:ext>
            </a:extLst>
          </p:cNvPr>
          <p:cNvSpPr>
            <a:spLocks noGrp="1"/>
          </p:cNvSpPr>
          <p:nvPr>
            <p:ph type="sldNum" sz="quarter" idx="12"/>
          </p:nvPr>
        </p:nvSpPr>
        <p:spPr/>
        <p:txBody>
          <a:bodyPr/>
          <a:lstStyle/>
          <a:p>
            <a:fld id="{7B8E230A-344C-314A-99D7-8592764412A6}" type="slidenum">
              <a:rPr lang="en-US" smtClean="0"/>
              <a:t>41</a:t>
            </a:fld>
            <a:endParaRPr lang="en-US"/>
          </a:p>
        </p:txBody>
      </p:sp>
      <p:sp>
        <p:nvSpPr>
          <p:cNvPr id="16" name="Freeform 15">
            <a:extLst>
              <a:ext uri="{FF2B5EF4-FFF2-40B4-BE49-F238E27FC236}">
                <a16:creationId xmlns:a16="http://schemas.microsoft.com/office/drawing/2014/main" id="{A7B3AEE1-A5B8-2E03-BD16-29339F1A11ED}"/>
              </a:ext>
            </a:extLst>
          </p:cNvPr>
          <p:cNvSpPr/>
          <p:nvPr/>
        </p:nvSpPr>
        <p:spPr>
          <a:xfrm>
            <a:off x="1850615" y="2910428"/>
            <a:ext cx="5738009" cy="902208"/>
          </a:xfrm>
          <a:custGeom>
            <a:avLst/>
            <a:gdLst>
              <a:gd name="connsiteX0" fmla="*/ 0 w 3108960"/>
              <a:gd name="connsiteY0" fmla="*/ 512064 h 902208"/>
              <a:gd name="connsiteX1" fmla="*/ 0 w 3108960"/>
              <a:gd name="connsiteY1" fmla="*/ 0 h 902208"/>
              <a:gd name="connsiteX2" fmla="*/ 3108960 w 3108960"/>
              <a:gd name="connsiteY2" fmla="*/ 0 h 902208"/>
              <a:gd name="connsiteX3" fmla="*/ 3108960 w 3108960"/>
              <a:gd name="connsiteY3" fmla="*/ 207264 h 902208"/>
              <a:gd name="connsiteX4" fmla="*/ 3108960 w 3108960"/>
              <a:gd name="connsiteY4" fmla="*/ 902208 h 902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960" h="902208">
                <a:moveTo>
                  <a:pt x="0" y="512064"/>
                </a:moveTo>
                <a:lnTo>
                  <a:pt x="0" y="0"/>
                </a:lnTo>
                <a:lnTo>
                  <a:pt x="3108960" y="0"/>
                </a:lnTo>
                <a:lnTo>
                  <a:pt x="3108960" y="207264"/>
                </a:lnTo>
                <a:lnTo>
                  <a:pt x="3108960" y="902208"/>
                </a:lnTo>
              </a:path>
            </a:pathLst>
          </a:custGeom>
          <a:noFill/>
          <a:ln w="25400">
            <a:solidFill>
              <a:srgbClr val="FFC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7EB656B1-318C-6DB6-1EAF-CF0F05EDEACC}"/>
              </a:ext>
            </a:extLst>
          </p:cNvPr>
          <p:cNvSpPr/>
          <p:nvPr/>
        </p:nvSpPr>
        <p:spPr>
          <a:xfrm>
            <a:off x="4497770" y="3133938"/>
            <a:ext cx="5649686" cy="683872"/>
          </a:xfrm>
          <a:custGeom>
            <a:avLst/>
            <a:gdLst>
              <a:gd name="connsiteX0" fmla="*/ 0 w 5649686"/>
              <a:gd name="connsiteY0" fmla="*/ 302078 h 734785"/>
              <a:gd name="connsiteX1" fmla="*/ 0 w 5649686"/>
              <a:gd name="connsiteY1" fmla="*/ 0 h 734785"/>
              <a:gd name="connsiteX2" fmla="*/ 5649686 w 5649686"/>
              <a:gd name="connsiteY2" fmla="*/ 0 h 734785"/>
              <a:gd name="connsiteX3" fmla="*/ 5649686 w 5649686"/>
              <a:gd name="connsiteY3" fmla="*/ 734785 h 734785"/>
            </a:gdLst>
            <a:ahLst/>
            <a:cxnLst>
              <a:cxn ang="0">
                <a:pos x="connsiteX0" y="connsiteY0"/>
              </a:cxn>
              <a:cxn ang="0">
                <a:pos x="connsiteX1" y="connsiteY1"/>
              </a:cxn>
              <a:cxn ang="0">
                <a:pos x="connsiteX2" y="connsiteY2"/>
              </a:cxn>
              <a:cxn ang="0">
                <a:pos x="connsiteX3" y="connsiteY3"/>
              </a:cxn>
            </a:cxnLst>
            <a:rect l="l" t="t" r="r" b="b"/>
            <a:pathLst>
              <a:path w="5649686" h="734785">
                <a:moveTo>
                  <a:pt x="0" y="302078"/>
                </a:moveTo>
                <a:lnTo>
                  <a:pt x="0" y="0"/>
                </a:lnTo>
                <a:lnTo>
                  <a:pt x="5649686" y="0"/>
                </a:lnTo>
                <a:lnTo>
                  <a:pt x="5649686" y="734785"/>
                </a:lnTo>
              </a:path>
            </a:pathLst>
          </a:custGeom>
          <a:noFill/>
          <a:ln w="25400">
            <a:solidFill>
              <a:srgbClr val="D1D1D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049C82B-2328-1F76-DF9D-FAF05981C063}"/>
              </a:ext>
            </a:extLst>
          </p:cNvPr>
          <p:cNvSpPr/>
          <p:nvPr/>
        </p:nvSpPr>
        <p:spPr>
          <a:xfrm>
            <a:off x="4937760" y="3840480"/>
            <a:ext cx="4673600" cy="640080"/>
          </a:xfrm>
          <a:custGeom>
            <a:avLst/>
            <a:gdLst>
              <a:gd name="connsiteX0" fmla="*/ 4673600 w 4673600"/>
              <a:gd name="connsiteY0" fmla="*/ 0 h 640080"/>
              <a:gd name="connsiteX1" fmla="*/ 4673600 w 4673600"/>
              <a:gd name="connsiteY1" fmla="*/ 640080 h 640080"/>
              <a:gd name="connsiteX2" fmla="*/ 0 w 4673600"/>
              <a:gd name="connsiteY2" fmla="*/ 640080 h 640080"/>
              <a:gd name="connsiteX3" fmla="*/ 0 w 4673600"/>
              <a:gd name="connsiteY3" fmla="*/ 406400 h 640080"/>
            </a:gdLst>
            <a:ahLst/>
            <a:cxnLst>
              <a:cxn ang="0">
                <a:pos x="connsiteX0" y="connsiteY0"/>
              </a:cxn>
              <a:cxn ang="0">
                <a:pos x="connsiteX1" y="connsiteY1"/>
              </a:cxn>
              <a:cxn ang="0">
                <a:pos x="connsiteX2" y="connsiteY2"/>
              </a:cxn>
              <a:cxn ang="0">
                <a:pos x="connsiteX3" y="connsiteY3"/>
              </a:cxn>
            </a:cxnLst>
            <a:rect l="l" t="t" r="r" b="b"/>
            <a:pathLst>
              <a:path w="4673600" h="640080">
                <a:moveTo>
                  <a:pt x="4673600" y="0"/>
                </a:moveTo>
                <a:lnTo>
                  <a:pt x="4673600" y="640080"/>
                </a:lnTo>
                <a:lnTo>
                  <a:pt x="0" y="640080"/>
                </a:lnTo>
                <a:lnTo>
                  <a:pt x="0" y="406400"/>
                </a:lnTo>
              </a:path>
            </a:pathLst>
          </a:custGeom>
          <a:noFill/>
          <a:ln w="25400">
            <a:solidFill>
              <a:srgbClr val="8ED973"/>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A6175435-4972-223A-D251-497423593A64}"/>
              </a:ext>
            </a:extLst>
          </p:cNvPr>
          <p:cNvSpPr/>
          <p:nvPr/>
        </p:nvSpPr>
        <p:spPr>
          <a:xfrm>
            <a:off x="2286000" y="3840480"/>
            <a:ext cx="4734560" cy="792480"/>
          </a:xfrm>
          <a:custGeom>
            <a:avLst/>
            <a:gdLst>
              <a:gd name="connsiteX0" fmla="*/ 4734560 w 4734560"/>
              <a:gd name="connsiteY0" fmla="*/ 0 h 792480"/>
              <a:gd name="connsiteX1" fmla="*/ 4734560 w 4734560"/>
              <a:gd name="connsiteY1" fmla="*/ 792480 h 792480"/>
              <a:gd name="connsiteX2" fmla="*/ 0 w 4734560"/>
              <a:gd name="connsiteY2" fmla="*/ 792480 h 792480"/>
              <a:gd name="connsiteX3" fmla="*/ 0 w 4734560"/>
              <a:gd name="connsiteY3" fmla="*/ 406400 h 792480"/>
            </a:gdLst>
            <a:ahLst/>
            <a:cxnLst>
              <a:cxn ang="0">
                <a:pos x="connsiteX0" y="connsiteY0"/>
              </a:cxn>
              <a:cxn ang="0">
                <a:pos x="connsiteX1" y="connsiteY1"/>
              </a:cxn>
              <a:cxn ang="0">
                <a:pos x="connsiteX2" y="connsiteY2"/>
              </a:cxn>
              <a:cxn ang="0">
                <a:pos x="connsiteX3" y="connsiteY3"/>
              </a:cxn>
            </a:cxnLst>
            <a:rect l="l" t="t" r="r" b="b"/>
            <a:pathLst>
              <a:path w="4734560" h="792480">
                <a:moveTo>
                  <a:pt x="4734560" y="0"/>
                </a:moveTo>
                <a:lnTo>
                  <a:pt x="4734560" y="792480"/>
                </a:lnTo>
                <a:lnTo>
                  <a:pt x="0" y="792480"/>
                </a:lnTo>
                <a:lnTo>
                  <a:pt x="0" y="406400"/>
                </a:lnTo>
              </a:path>
            </a:pathLst>
          </a:custGeom>
          <a:noFill/>
          <a:ln w="25400">
            <a:solidFill>
              <a:srgbClr val="61CCF5"/>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2001E88-645D-940A-02BD-CD8F85E12AB9}"/>
              </a:ext>
            </a:extLst>
          </p:cNvPr>
          <p:cNvSpPr/>
          <p:nvPr/>
        </p:nvSpPr>
        <p:spPr>
          <a:xfrm>
            <a:off x="1534560" y="3762243"/>
            <a:ext cx="611810" cy="525209"/>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89B8F4AF-4926-7632-2FB4-BF693E034FF0}"/>
              </a:ext>
            </a:extLst>
          </p:cNvPr>
          <p:cNvSpPr/>
          <p:nvPr/>
        </p:nvSpPr>
        <p:spPr>
          <a:xfrm>
            <a:off x="4177713" y="3767477"/>
            <a:ext cx="611810" cy="525209"/>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C70A562-AB8B-6A1C-779B-CB13039BD283}"/>
              </a:ext>
            </a:extLst>
          </p:cNvPr>
          <p:cNvSpPr/>
          <p:nvPr/>
        </p:nvSpPr>
        <p:spPr>
          <a:xfrm>
            <a:off x="6839093" y="3767477"/>
            <a:ext cx="611810" cy="525209"/>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B27631A5-2961-054B-59C6-076B6CB08108}"/>
              </a:ext>
            </a:extLst>
          </p:cNvPr>
          <p:cNvSpPr/>
          <p:nvPr/>
        </p:nvSpPr>
        <p:spPr>
          <a:xfrm>
            <a:off x="9418937" y="3767853"/>
            <a:ext cx="611810" cy="525209"/>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899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07D1-8A57-ADF8-FE24-728D0760C5B3}"/>
              </a:ext>
            </a:extLst>
          </p:cNvPr>
          <p:cNvSpPr>
            <a:spLocks noGrp="1"/>
          </p:cNvSpPr>
          <p:nvPr>
            <p:ph type="title"/>
          </p:nvPr>
        </p:nvSpPr>
        <p:spPr/>
        <p:txBody>
          <a:bodyPr/>
          <a:lstStyle/>
          <a:p>
            <a:r>
              <a:rPr lang="en-US" dirty="0"/>
              <a:t>Communication Optimization</a:t>
            </a:r>
          </a:p>
        </p:txBody>
      </p:sp>
      <p:sp>
        <p:nvSpPr>
          <p:cNvPr id="3" name="Content Placeholder 2">
            <a:extLst>
              <a:ext uri="{FF2B5EF4-FFF2-40B4-BE49-F238E27FC236}">
                <a16:creationId xmlns:a16="http://schemas.microsoft.com/office/drawing/2014/main" id="{2CE045E2-6422-45DC-185A-A68DD26B0479}"/>
              </a:ext>
            </a:extLst>
          </p:cNvPr>
          <p:cNvSpPr>
            <a:spLocks noGrp="1"/>
          </p:cNvSpPr>
          <p:nvPr>
            <p:ph idx="1"/>
          </p:nvPr>
        </p:nvSpPr>
        <p:spPr>
          <a:xfrm>
            <a:off x="838200" y="1825624"/>
            <a:ext cx="10515600" cy="5032375"/>
          </a:xfrm>
        </p:spPr>
        <p:txBody>
          <a:bodyPr>
            <a:normAutofit/>
          </a:bodyPr>
          <a:lstStyle/>
          <a:p>
            <a:pPr marL="0" indent="0">
              <a:buNone/>
            </a:pPr>
            <a:r>
              <a:rPr lang="en-US" dirty="0">
                <a:solidFill>
                  <a:schemeClr val="bg1">
                    <a:lumMod val="75000"/>
                  </a:schemeClr>
                </a:solidFill>
              </a:rPr>
              <a:t>Overlapping Comm. w/ Comp.</a:t>
            </a:r>
          </a:p>
          <a:p>
            <a:pPr lvl="1">
              <a:buFont typeface="Wingdings" pitchFamily="2" charset="2"/>
              <a:buChar char="Ø"/>
            </a:pPr>
            <a:r>
              <a:rPr lang="en-US" dirty="0">
                <a:solidFill>
                  <a:schemeClr val="bg1">
                    <a:lumMod val="75000"/>
                  </a:schemeClr>
                </a:solidFill>
              </a:rPr>
              <a:t> </a:t>
            </a:r>
            <a:r>
              <a:rPr lang="en-US" dirty="0" err="1">
                <a:solidFill>
                  <a:schemeClr val="bg1">
                    <a:lumMod val="75000"/>
                  </a:schemeClr>
                </a:solidFill>
              </a:rPr>
              <a:t>NeutronStar</a:t>
            </a:r>
            <a:r>
              <a:rPr lang="en-US" dirty="0">
                <a:solidFill>
                  <a:schemeClr val="bg1">
                    <a:lumMod val="75000"/>
                  </a:schemeClr>
                </a:solidFill>
              </a:rPr>
              <a:t> [SIGMOD’22]</a:t>
            </a:r>
          </a:p>
          <a:p>
            <a:pPr marL="457200" lvl="1" indent="0">
              <a:buNone/>
            </a:pPr>
            <a:endParaRPr lang="en-US" sz="800" dirty="0"/>
          </a:p>
          <a:p>
            <a:pPr marL="0" indent="0">
              <a:buNone/>
            </a:pPr>
            <a:r>
              <a:rPr lang="en-US" dirty="0"/>
              <a:t>Faster Links</a:t>
            </a:r>
          </a:p>
          <a:p>
            <a:pPr lvl="1">
              <a:buFont typeface="Wingdings" pitchFamily="2" charset="2"/>
              <a:buChar char="Ø"/>
            </a:pPr>
            <a:r>
              <a:rPr lang="en-US" dirty="0"/>
              <a:t> DGCL [</a:t>
            </a:r>
            <a:r>
              <a:rPr lang="en-US" dirty="0">
                <a:solidFill>
                  <a:schemeClr val="accent2"/>
                </a:solidFill>
              </a:rPr>
              <a:t>EuroSys’21</a:t>
            </a:r>
            <a:r>
              <a:rPr lang="en-US" dirty="0"/>
              <a:t>]</a:t>
            </a:r>
          </a:p>
          <a:p>
            <a:pPr marL="457200" lvl="1" indent="0">
              <a:buNone/>
            </a:pPr>
            <a:endParaRPr lang="en-US" sz="800" dirty="0"/>
          </a:p>
          <a:p>
            <a:pPr marL="0" indent="0">
              <a:buNone/>
            </a:pPr>
            <a:r>
              <a:rPr lang="en-US" dirty="0">
                <a:solidFill>
                  <a:schemeClr val="bg1">
                    <a:lumMod val="85000"/>
                  </a:schemeClr>
                </a:solidFill>
              </a:rPr>
              <a:t>Redundant IO/Data Reuse</a:t>
            </a:r>
          </a:p>
          <a:p>
            <a:pPr lvl="1">
              <a:buFont typeface="Wingdings" pitchFamily="2" charset="2"/>
              <a:buChar char="Ø"/>
            </a:pPr>
            <a:r>
              <a:rPr lang="en-US" dirty="0">
                <a:solidFill>
                  <a:schemeClr val="bg1">
                    <a:lumMod val="85000"/>
                  </a:schemeClr>
                </a:solidFill>
              </a:rPr>
              <a:t> </a:t>
            </a:r>
            <a:r>
              <a:rPr lang="en-US" dirty="0" err="1">
                <a:solidFill>
                  <a:schemeClr val="bg1">
                    <a:lumMod val="85000"/>
                  </a:schemeClr>
                </a:solidFill>
              </a:rPr>
              <a:t>HongTu</a:t>
            </a:r>
            <a:r>
              <a:rPr lang="en-US" dirty="0">
                <a:solidFill>
                  <a:schemeClr val="bg1">
                    <a:lumMod val="85000"/>
                  </a:schemeClr>
                </a:solidFill>
              </a:rPr>
              <a:t> [SIGMOD’24]</a:t>
            </a:r>
          </a:p>
          <a:p>
            <a:pPr marL="457200" lvl="1" indent="0">
              <a:buNone/>
            </a:pPr>
            <a:endParaRPr lang="en-US" sz="800" dirty="0">
              <a:solidFill>
                <a:schemeClr val="bg1">
                  <a:lumMod val="85000"/>
                </a:schemeClr>
              </a:solidFill>
            </a:endParaRPr>
          </a:p>
          <a:p>
            <a:pPr marL="0" indent="0">
              <a:buNone/>
            </a:pPr>
            <a:r>
              <a:rPr lang="en-US" dirty="0">
                <a:solidFill>
                  <a:schemeClr val="bg1">
                    <a:lumMod val="85000"/>
                  </a:schemeClr>
                </a:solidFill>
              </a:rPr>
              <a:t>Compression by (De)Quantization</a:t>
            </a:r>
          </a:p>
          <a:p>
            <a:pPr lvl="1">
              <a:buFont typeface="Wingdings" pitchFamily="2" charset="2"/>
              <a:buChar char="Ø"/>
            </a:pPr>
            <a:r>
              <a:rPr lang="en-US" dirty="0">
                <a:solidFill>
                  <a:schemeClr val="bg1">
                    <a:lumMod val="85000"/>
                  </a:schemeClr>
                </a:solidFill>
              </a:rPr>
              <a:t> </a:t>
            </a:r>
            <a:r>
              <a:rPr lang="en-US" dirty="0" err="1">
                <a:solidFill>
                  <a:schemeClr val="bg1">
                    <a:lumMod val="85000"/>
                  </a:schemeClr>
                </a:solidFill>
              </a:rPr>
              <a:t>AdaQP</a:t>
            </a:r>
            <a:r>
              <a:rPr lang="en-US" dirty="0">
                <a:solidFill>
                  <a:schemeClr val="bg1">
                    <a:lumMod val="85000"/>
                  </a:schemeClr>
                </a:solidFill>
              </a:rPr>
              <a:t> [MLSys’23], EC-Graph [ICDE’22], F</a:t>
            </a:r>
            <a:r>
              <a:rPr lang="en-US" baseline="30000" dirty="0">
                <a:solidFill>
                  <a:schemeClr val="bg1">
                    <a:lumMod val="85000"/>
                  </a:schemeClr>
                </a:solidFill>
              </a:rPr>
              <a:t>2</a:t>
            </a:r>
            <a:r>
              <a:rPr lang="en-US" dirty="0">
                <a:solidFill>
                  <a:schemeClr val="bg1">
                    <a:lumMod val="85000"/>
                  </a:schemeClr>
                </a:solidFill>
              </a:rPr>
              <a:t>CGT [VLDB’24], SYLVIE</a:t>
            </a:r>
            <a:r>
              <a:rPr lang="en-US" baseline="30000" dirty="0">
                <a:solidFill>
                  <a:schemeClr val="bg1">
                    <a:lumMod val="85000"/>
                  </a:schemeClr>
                </a:solidFill>
              </a:rPr>
              <a:t> </a:t>
            </a:r>
            <a:r>
              <a:rPr lang="en-US" dirty="0">
                <a:solidFill>
                  <a:schemeClr val="bg1">
                    <a:lumMod val="85000"/>
                  </a:schemeClr>
                </a:solidFill>
              </a:rPr>
              <a:t>[ICDE’24]</a:t>
            </a:r>
          </a:p>
        </p:txBody>
      </p:sp>
      <p:sp>
        <p:nvSpPr>
          <p:cNvPr id="4" name="Slide Number Placeholder 3">
            <a:extLst>
              <a:ext uri="{FF2B5EF4-FFF2-40B4-BE49-F238E27FC236}">
                <a16:creationId xmlns:a16="http://schemas.microsoft.com/office/drawing/2014/main" id="{1BB3EC3F-D267-6BB1-47D1-B464CDB88807}"/>
              </a:ext>
            </a:extLst>
          </p:cNvPr>
          <p:cNvSpPr>
            <a:spLocks noGrp="1"/>
          </p:cNvSpPr>
          <p:nvPr>
            <p:ph type="sldNum" sz="quarter" idx="12"/>
          </p:nvPr>
        </p:nvSpPr>
        <p:spPr/>
        <p:txBody>
          <a:bodyPr/>
          <a:lstStyle/>
          <a:p>
            <a:fld id="{7B8E230A-344C-314A-99D7-8592764412A6}" type="slidenum">
              <a:rPr lang="en-US" smtClean="0"/>
              <a:t>42</a:t>
            </a:fld>
            <a:endParaRPr lang="en-US"/>
          </a:p>
        </p:txBody>
      </p:sp>
    </p:spTree>
    <p:extLst>
      <p:ext uri="{BB962C8B-B14F-4D97-AF65-F5344CB8AC3E}">
        <p14:creationId xmlns:p14="http://schemas.microsoft.com/office/powerpoint/2010/main" val="640669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3820-F75D-22AF-DF43-16F67FADC2D8}"/>
              </a:ext>
            </a:extLst>
          </p:cNvPr>
          <p:cNvSpPr>
            <a:spLocks noGrp="1"/>
          </p:cNvSpPr>
          <p:nvPr>
            <p:ph type="title"/>
          </p:nvPr>
        </p:nvSpPr>
        <p:spPr/>
        <p:txBody>
          <a:bodyPr/>
          <a:lstStyle/>
          <a:p>
            <a:r>
              <a:rPr lang="en-US" dirty="0"/>
              <a:t>Faster Links</a:t>
            </a:r>
          </a:p>
        </p:txBody>
      </p:sp>
      <p:sp>
        <p:nvSpPr>
          <p:cNvPr id="3" name="Content Placeholder 2">
            <a:extLst>
              <a:ext uri="{FF2B5EF4-FFF2-40B4-BE49-F238E27FC236}">
                <a16:creationId xmlns:a16="http://schemas.microsoft.com/office/drawing/2014/main" id="{9C6D8F09-3831-7AB5-951A-76C9304A47D1}"/>
              </a:ext>
            </a:extLst>
          </p:cNvPr>
          <p:cNvSpPr>
            <a:spLocks noGrp="1"/>
          </p:cNvSpPr>
          <p:nvPr>
            <p:ph idx="1"/>
          </p:nvPr>
        </p:nvSpPr>
        <p:spPr>
          <a:xfrm>
            <a:off x="838200" y="1825625"/>
            <a:ext cx="5143501" cy="4351338"/>
          </a:xfrm>
        </p:spPr>
        <p:txBody>
          <a:bodyPr/>
          <a:lstStyle/>
          <a:p>
            <a:r>
              <a:rPr lang="en-US" dirty="0"/>
              <a:t>DGCL [</a:t>
            </a:r>
            <a:r>
              <a:rPr lang="en-US" dirty="0">
                <a:solidFill>
                  <a:schemeClr val="accent2"/>
                </a:solidFill>
              </a:rPr>
              <a:t>EuroSys’21</a:t>
            </a:r>
            <a:r>
              <a:rPr lang="en-US" dirty="0"/>
              <a:t>] uses faster links (</a:t>
            </a:r>
            <a:r>
              <a:rPr lang="en-US" dirty="0" err="1"/>
              <a:t>NVLink</a:t>
            </a:r>
            <a:r>
              <a:rPr lang="en-US" dirty="0"/>
              <a:t>) to speed up data communication.</a:t>
            </a:r>
          </a:p>
          <a:p>
            <a:endParaRPr lang="en-US" dirty="0"/>
          </a:p>
        </p:txBody>
      </p:sp>
      <p:pic>
        <p:nvPicPr>
          <p:cNvPr id="5" name="Picture 4">
            <a:extLst>
              <a:ext uri="{FF2B5EF4-FFF2-40B4-BE49-F238E27FC236}">
                <a16:creationId xmlns:a16="http://schemas.microsoft.com/office/drawing/2014/main" id="{D217661B-EB56-16EC-6FBA-17BDC1A9BE82}"/>
              </a:ext>
            </a:extLst>
          </p:cNvPr>
          <p:cNvPicPr>
            <a:picLocks noChangeAspect="1"/>
          </p:cNvPicPr>
          <p:nvPr/>
        </p:nvPicPr>
        <p:blipFill rotWithShape="1">
          <a:blip r:embed="rId3"/>
          <a:srcRect l="5795" t="3131" r="7192" b="2388"/>
          <a:stretch/>
        </p:blipFill>
        <p:spPr>
          <a:xfrm>
            <a:off x="6316273" y="1499016"/>
            <a:ext cx="5412324" cy="4727635"/>
          </a:xfrm>
          <a:prstGeom prst="rect">
            <a:avLst/>
          </a:prstGeom>
        </p:spPr>
      </p:pic>
      <p:pic>
        <p:nvPicPr>
          <p:cNvPr id="8" name="Picture 7">
            <a:extLst>
              <a:ext uri="{FF2B5EF4-FFF2-40B4-BE49-F238E27FC236}">
                <a16:creationId xmlns:a16="http://schemas.microsoft.com/office/drawing/2014/main" id="{9361288A-4C42-DB5F-F706-6928284DF03A}"/>
              </a:ext>
            </a:extLst>
          </p:cNvPr>
          <p:cNvPicPr>
            <a:picLocks noChangeAspect="1"/>
          </p:cNvPicPr>
          <p:nvPr/>
        </p:nvPicPr>
        <p:blipFill>
          <a:blip r:embed="rId4"/>
          <a:stretch>
            <a:fillRect/>
          </a:stretch>
        </p:blipFill>
        <p:spPr>
          <a:xfrm>
            <a:off x="920334" y="3749962"/>
            <a:ext cx="5143501" cy="984926"/>
          </a:xfrm>
          <a:prstGeom prst="rect">
            <a:avLst/>
          </a:prstGeom>
        </p:spPr>
      </p:pic>
      <p:sp>
        <p:nvSpPr>
          <p:cNvPr id="4" name="Slide Number Placeholder 3">
            <a:extLst>
              <a:ext uri="{FF2B5EF4-FFF2-40B4-BE49-F238E27FC236}">
                <a16:creationId xmlns:a16="http://schemas.microsoft.com/office/drawing/2014/main" id="{22BE004E-566B-E084-4C2A-9C024BF4E5DF}"/>
              </a:ext>
            </a:extLst>
          </p:cNvPr>
          <p:cNvSpPr>
            <a:spLocks noGrp="1"/>
          </p:cNvSpPr>
          <p:nvPr>
            <p:ph type="sldNum" sz="quarter" idx="12"/>
          </p:nvPr>
        </p:nvSpPr>
        <p:spPr/>
        <p:txBody>
          <a:bodyPr/>
          <a:lstStyle/>
          <a:p>
            <a:fld id="{7B8E230A-344C-314A-99D7-8592764412A6}" type="slidenum">
              <a:rPr lang="en-US" smtClean="0"/>
              <a:t>43</a:t>
            </a:fld>
            <a:endParaRPr lang="en-US"/>
          </a:p>
        </p:txBody>
      </p:sp>
    </p:spTree>
    <p:extLst>
      <p:ext uri="{BB962C8B-B14F-4D97-AF65-F5344CB8AC3E}">
        <p14:creationId xmlns:p14="http://schemas.microsoft.com/office/powerpoint/2010/main" val="26729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E76F-24F4-C1C7-7F9E-E5F61AB7715C}"/>
              </a:ext>
            </a:extLst>
          </p:cNvPr>
          <p:cNvSpPr>
            <a:spLocks noGrp="1"/>
          </p:cNvSpPr>
          <p:nvPr>
            <p:ph type="title"/>
          </p:nvPr>
        </p:nvSpPr>
        <p:spPr/>
        <p:txBody>
          <a:bodyPr/>
          <a:lstStyle/>
          <a:p>
            <a:r>
              <a:rPr lang="en-US" dirty="0"/>
              <a:t>Faster Links</a:t>
            </a:r>
          </a:p>
        </p:txBody>
      </p:sp>
      <p:sp>
        <p:nvSpPr>
          <p:cNvPr id="3" name="Content Placeholder 2">
            <a:extLst>
              <a:ext uri="{FF2B5EF4-FFF2-40B4-BE49-F238E27FC236}">
                <a16:creationId xmlns:a16="http://schemas.microsoft.com/office/drawing/2014/main" id="{79AB8335-7FB1-DB88-F4DA-D80E2EF7BA44}"/>
              </a:ext>
            </a:extLst>
          </p:cNvPr>
          <p:cNvSpPr>
            <a:spLocks noGrp="1"/>
          </p:cNvSpPr>
          <p:nvPr>
            <p:ph idx="1"/>
          </p:nvPr>
        </p:nvSpPr>
        <p:spPr/>
        <p:txBody>
          <a:bodyPr/>
          <a:lstStyle/>
          <a:p>
            <a:pPr marL="0" indent="0">
              <a:buNone/>
            </a:pPr>
            <a:r>
              <a:rPr lang="en-US" sz="3200" dirty="0"/>
              <a:t>Planning Principles</a:t>
            </a:r>
          </a:p>
          <a:p>
            <a:r>
              <a:rPr lang="en-US" dirty="0"/>
              <a:t>Utilize fast links (d1 to d3)</a:t>
            </a:r>
          </a:p>
        </p:txBody>
      </p:sp>
      <p:pic>
        <p:nvPicPr>
          <p:cNvPr id="4" name="Picture 3">
            <a:extLst>
              <a:ext uri="{FF2B5EF4-FFF2-40B4-BE49-F238E27FC236}">
                <a16:creationId xmlns:a16="http://schemas.microsoft.com/office/drawing/2014/main" id="{541E18F3-6DD0-02AE-0954-8029E6C634E5}"/>
              </a:ext>
            </a:extLst>
          </p:cNvPr>
          <p:cNvPicPr>
            <a:picLocks noChangeAspect="1"/>
          </p:cNvPicPr>
          <p:nvPr/>
        </p:nvPicPr>
        <p:blipFill>
          <a:blip r:embed="rId3"/>
          <a:stretch>
            <a:fillRect/>
          </a:stretch>
        </p:blipFill>
        <p:spPr>
          <a:xfrm>
            <a:off x="5373123" y="1725200"/>
            <a:ext cx="6379815" cy="4451763"/>
          </a:xfrm>
          <a:prstGeom prst="rect">
            <a:avLst/>
          </a:prstGeom>
        </p:spPr>
      </p:pic>
      <p:sp>
        <p:nvSpPr>
          <p:cNvPr id="11" name="Slide Number Placeholder 10">
            <a:extLst>
              <a:ext uri="{FF2B5EF4-FFF2-40B4-BE49-F238E27FC236}">
                <a16:creationId xmlns:a16="http://schemas.microsoft.com/office/drawing/2014/main" id="{6136EF45-9B1F-192B-5BFF-5699BD2FBD49}"/>
              </a:ext>
            </a:extLst>
          </p:cNvPr>
          <p:cNvSpPr>
            <a:spLocks noGrp="1"/>
          </p:cNvSpPr>
          <p:nvPr>
            <p:ph type="sldNum" sz="quarter" idx="12"/>
          </p:nvPr>
        </p:nvSpPr>
        <p:spPr/>
        <p:txBody>
          <a:bodyPr/>
          <a:lstStyle/>
          <a:p>
            <a:fld id="{7B8E230A-344C-314A-99D7-8592764412A6}" type="slidenum">
              <a:rPr lang="en-US" smtClean="0"/>
              <a:t>44</a:t>
            </a:fld>
            <a:endParaRPr lang="en-US"/>
          </a:p>
        </p:txBody>
      </p:sp>
      <p:cxnSp>
        <p:nvCxnSpPr>
          <p:cNvPr id="14" name="Straight Arrow Connector 13">
            <a:extLst>
              <a:ext uri="{FF2B5EF4-FFF2-40B4-BE49-F238E27FC236}">
                <a16:creationId xmlns:a16="http://schemas.microsoft.com/office/drawing/2014/main" id="{DF25B283-E23D-93D5-9A6E-B5119263EEE0}"/>
              </a:ext>
            </a:extLst>
          </p:cNvPr>
          <p:cNvCxnSpPr>
            <a:cxnSpLocks/>
          </p:cNvCxnSpPr>
          <p:nvPr/>
        </p:nvCxnSpPr>
        <p:spPr>
          <a:xfrm>
            <a:off x="6422613" y="2275460"/>
            <a:ext cx="2844800" cy="0"/>
          </a:xfrm>
          <a:prstGeom prst="straightConnector1">
            <a:avLst/>
          </a:prstGeom>
          <a:ln w="635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16185C72-1143-9C21-A2BA-1012EC4B015A}"/>
              </a:ext>
            </a:extLst>
          </p:cNvPr>
          <p:cNvSpPr/>
          <p:nvPr/>
        </p:nvSpPr>
        <p:spPr>
          <a:xfrm>
            <a:off x="6503893" y="2673151"/>
            <a:ext cx="3688080" cy="2214875"/>
          </a:xfrm>
          <a:custGeom>
            <a:avLst/>
            <a:gdLst>
              <a:gd name="connsiteX0" fmla="*/ 0 w 3556000"/>
              <a:gd name="connsiteY0" fmla="*/ 0 h 2143760"/>
              <a:gd name="connsiteX1" fmla="*/ 0 w 3556000"/>
              <a:gd name="connsiteY1" fmla="*/ 934720 h 2143760"/>
              <a:gd name="connsiteX2" fmla="*/ 670560 w 3556000"/>
              <a:gd name="connsiteY2" fmla="*/ 934720 h 2143760"/>
              <a:gd name="connsiteX3" fmla="*/ 670560 w 3556000"/>
              <a:gd name="connsiteY3" fmla="*/ 2143760 h 2143760"/>
              <a:gd name="connsiteX4" fmla="*/ 3556000 w 3556000"/>
              <a:gd name="connsiteY4" fmla="*/ 2143760 h 2143760"/>
              <a:gd name="connsiteX5" fmla="*/ 3556000 w 3556000"/>
              <a:gd name="connsiteY5" fmla="*/ 944880 h 2143760"/>
              <a:gd name="connsiteX6" fmla="*/ 3058160 w 3556000"/>
              <a:gd name="connsiteY6" fmla="*/ 944880 h 2143760"/>
              <a:gd name="connsiteX7" fmla="*/ 3058160 w 3556000"/>
              <a:gd name="connsiteY7" fmla="*/ 20320 h 214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000" h="2143760">
                <a:moveTo>
                  <a:pt x="0" y="0"/>
                </a:moveTo>
                <a:lnTo>
                  <a:pt x="0" y="934720"/>
                </a:lnTo>
                <a:lnTo>
                  <a:pt x="670560" y="934720"/>
                </a:lnTo>
                <a:lnTo>
                  <a:pt x="670560" y="2143760"/>
                </a:lnTo>
                <a:lnTo>
                  <a:pt x="3556000" y="2143760"/>
                </a:lnTo>
                <a:lnTo>
                  <a:pt x="3556000" y="944880"/>
                </a:lnTo>
                <a:lnTo>
                  <a:pt x="3058160" y="944880"/>
                </a:lnTo>
                <a:lnTo>
                  <a:pt x="3058160" y="20320"/>
                </a:lnTo>
              </a:path>
            </a:pathLst>
          </a:custGeom>
          <a:noFill/>
          <a:ln w="63500">
            <a:solidFill>
              <a:srgbClr val="FF0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14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E76F-24F4-C1C7-7F9E-E5F61AB7715C}"/>
              </a:ext>
            </a:extLst>
          </p:cNvPr>
          <p:cNvSpPr>
            <a:spLocks noGrp="1"/>
          </p:cNvSpPr>
          <p:nvPr>
            <p:ph type="title"/>
          </p:nvPr>
        </p:nvSpPr>
        <p:spPr/>
        <p:txBody>
          <a:bodyPr/>
          <a:lstStyle/>
          <a:p>
            <a:r>
              <a:rPr lang="en-US" dirty="0"/>
              <a:t>Faster Links</a:t>
            </a:r>
          </a:p>
        </p:txBody>
      </p:sp>
      <p:sp>
        <p:nvSpPr>
          <p:cNvPr id="11" name="Slide Number Placeholder 10">
            <a:extLst>
              <a:ext uri="{FF2B5EF4-FFF2-40B4-BE49-F238E27FC236}">
                <a16:creationId xmlns:a16="http://schemas.microsoft.com/office/drawing/2014/main" id="{6136EF45-9B1F-192B-5BFF-5699BD2FBD49}"/>
              </a:ext>
            </a:extLst>
          </p:cNvPr>
          <p:cNvSpPr>
            <a:spLocks noGrp="1"/>
          </p:cNvSpPr>
          <p:nvPr>
            <p:ph type="sldNum" sz="quarter" idx="12"/>
          </p:nvPr>
        </p:nvSpPr>
        <p:spPr/>
        <p:txBody>
          <a:bodyPr/>
          <a:lstStyle/>
          <a:p>
            <a:fld id="{7B8E230A-344C-314A-99D7-8592764412A6}" type="slidenum">
              <a:rPr lang="en-US" smtClean="0"/>
              <a:t>45</a:t>
            </a:fld>
            <a:endParaRPr lang="en-US"/>
          </a:p>
        </p:txBody>
      </p:sp>
      <p:sp>
        <p:nvSpPr>
          <p:cNvPr id="3" name="Content Placeholder 2">
            <a:extLst>
              <a:ext uri="{FF2B5EF4-FFF2-40B4-BE49-F238E27FC236}">
                <a16:creationId xmlns:a16="http://schemas.microsoft.com/office/drawing/2014/main" id="{79AB8335-7FB1-DB88-F4DA-D80E2EF7BA44}"/>
              </a:ext>
            </a:extLst>
          </p:cNvPr>
          <p:cNvSpPr>
            <a:spLocks noGrp="1"/>
          </p:cNvSpPr>
          <p:nvPr>
            <p:ph idx="1"/>
          </p:nvPr>
        </p:nvSpPr>
        <p:spPr>
          <a:xfrm>
            <a:off x="838200" y="1825625"/>
            <a:ext cx="4594412" cy="4351338"/>
          </a:xfrm>
        </p:spPr>
        <p:txBody>
          <a:bodyPr/>
          <a:lstStyle/>
          <a:p>
            <a:pPr marL="0" indent="0">
              <a:buNone/>
            </a:pPr>
            <a:r>
              <a:rPr lang="en-US" sz="3200" dirty="0"/>
              <a:t>Planning Principles</a:t>
            </a:r>
          </a:p>
          <a:p>
            <a:pPr lvl="1">
              <a:buFont typeface="Wingdings" pitchFamily="2" charset="2"/>
              <a:buChar char="Ø"/>
            </a:pPr>
            <a:r>
              <a:rPr lang="en-US" sz="2800" dirty="0"/>
              <a:t> Fuse Communication (d1 to d2, d3 separately)</a:t>
            </a:r>
          </a:p>
        </p:txBody>
      </p:sp>
      <p:pic>
        <p:nvPicPr>
          <p:cNvPr id="5" name="Picture 4">
            <a:extLst>
              <a:ext uri="{FF2B5EF4-FFF2-40B4-BE49-F238E27FC236}">
                <a16:creationId xmlns:a16="http://schemas.microsoft.com/office/drawing/2014/main" id="{21CDFF25-B900-A665-212A-883B074F76F4}"/>
              </a:ext>
            </a:extLst>
          </p:cNvPr>
          <p:cNvPicPr>
            <a:picLocks noChangeAspect="1"/>
          </p:cNvPicPr>
          <p:nvPr/>
        </p:nvPicPr>
        <p:blipFill>
          <a:blip r:embed="rId3"/>
          <a:stretch>
            <a:fillRect/>
          </a:stretch>
        </p:blipFill>
        <p:spPr>
          <a:xfrm>
            <a:off x="5373123" y="1725200"/>
            <a:ext cx="6379815" cy="4451763"/>
          </a:xfrm>
          <a:prstGeom prst="rect">
            <a:avLst/>
          </a:prstGeom>
        </p:spPr>
      </p:pic>
      <p:cxnSp>
        <p:nvCxnSpPr>
          <p:cNvPr id="6" name="Straight Arrow Connector 5">
            <a:extLst>
              <a:ext uri="{FF2B5EF4-FFF2-40B4-BE49-F238E27FC236}">
                <a16:creationId xmlns:a16="http://schemas.microsoft.com/office/drawing/2014/main" id="{B1E55CF2-FAA1-57C4-D5A8-39EBB888C51B}"/>
              </a:ext>
            </a:extLst>
          </p:cNvPr>
          <p:cNvCxnSpPr>
            <a:cxnSpLocks/>
          </p:cNvCxnSpPr>
          <p:nvPr/>
        </p:nvCxnSpPr>
        <p:spPr>
          <a:xfrm>
            <a:off x="6590371" y="2289974"/>
            <a:ext cx="959005"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Freeform 8">
            <a:extLst>
              <a:ext uri="{FF2B5EF4-FFF2-40B4-BE49-F238E27FC236}">
                <a16:creationId xmlns:a16="http://schemas.microsoft.com/office/drawing/2014/main" id="{EAABF9F5-AAD2-12D3-D7B4-33B2FB23DFE1}"/>
              </a:ext>
            </a:extLst>
          </p:cNvPr>
          <p:cNvSpPr/>
          <p:nvPr/>
        </p:nvSpPr>
        <p:spPr>
          <a:xfrm>
            <a:off x="6503893" y="2673151"/>
            <a:ext cx="3688080" cy="2214875"/>
          </a:xfrm>
          <a:custGeom>
            <a:avLst/>
            <a:gdLst>
              <a:gd name="connsiteX0" fmla="*/ 0 w 3556000"/>
              <a:gd name="connsiteY0" fmla="*/ 0 h 2143760"/>
              <a:gd name="connsiteX1" fmla="*/ 0 w 3556000"/>
              <a:gd name="connsiteY1" fmla="*/ 934720 h 2143760"/>
              <a:gd name="connsiteX2" fmla="*/ 670560 w 3556000"/>
              <a:gd name="connsiteY2" fmla="*/ 934720 h 2143760"/>
              <a:gd name="connsiteX3" fmla="*/ 670560 w 3556000"/>
              <a:gd name="connsiteY3" fmla="*/ 2143760 h 2143760"/>
              <a:gd name="connsiteX4" fmla="*/ 3556000 w 3556000"/>
              <a:gd name="connsiteY4" fmla="*/ 2143760 h 2143760"/>
              <a:gd name="connsiteX5" fmla="*/ 3556000 w 3556000"/>
              <a:gd name="connsiteY5" fmla="*/ 944880 h 2143760"/>
              <a:gd name="connsiteX6" fmla="*/ 3058160 w 3556000"/>
              <a:gd name="connsiteY6" fmla="*/ 944880 h 2143760"/>
              <a:gd name="connsiteX7" fmla="*/ 3058160 w 3556000"/>
              <a:gd name="connsiteY7" fmla="*/ 20320 h 214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000" h="2143760">
                <a:moveTo>
                  <a:pt x="0" y="0"/>
                </a:moveTo>
                <a:lnTo>
                  <a:pt x="0" y="934720"/>
                </a:lnTo>
                <a:lnTo>
                  <a:pt x="670560" y="934720"/>
                </a:lnTo>
                <a:lnTo>
                  <a:pt x="670560" y="2143760"/>
                </a:lnTo>
                <a:lnTo>
                  <a:pt x="3556000" y="2143760"/>
                </a:lnTo>
                <a:lnTo>
                  <a:pt x="3556000" y="944880"/>
                </a:lnTo>
                <a:lnTo>
                  <a:pt x="3058160" y="944880"/>
                </a:lnTo>
                <a:lnTo>
                  <a:pt x="3058160" y="20320"/>
                </a:lnTo>
              </a:path>
            </a:pathLst>
          </a:custGeom>
          <a:noFill/>
          <a:ln w="63500">
            <a:solidFill>
              <a:srgbClr val="FF0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452EF00-629E-C62F-2CE6-80F4475A80D5}"/>
              </a:ext>
            </a:extLst>
          </p:cNvPr>
          <p:cNvCxnSpPr>
            <a:cxnSpLocks/>
          </p:cNvCxnSpPr>
          <p:nvPr/>
        </p:nvCxnSpPr>
        <p:spPr>
          <a:xfrm>
            <a:off x="8239432" y="2289974"/>
            <a:ext cx="1027981" cy="0"/>
          </a:xfrm>
          <a:prstGeom prst="straightConnector1">
            <a:avLst/>
          </a:prstGeom>
          <a:ln w="635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48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E76F-24F4-C1C7-7F9E-E5F61AB7715C}"/>
              </a:ext>
            </a:extLst>
          </p:cNvPr>
          <p:cNvSpPr>
            <a:spLocks noGrp="1"/>
          </p:cNvSpPr>
          <p:nvPr>
            <p:ph type="title"/>
          </p:nvPr>
        </p:nvSpPr>
        <p:spPr/>
        <p:txBody>
          <a:bodyPr/>
          <a:lstStyle/>
          <a:p>
            <a:r>
              <a:rPr lang="en-US" dirty="0"/>
              <a:t>Faster Links</a:t>
            </a:r>
          </a:p>
        </p:txBody>
      </p:sp>
      <p:sp>
        <p:nvSpPr>
          <p:cNvPr id="11" name="Slide Number Placeholder 10">
            <a:extLst>
              <a:ext uri="{FF2B5EF4-FFF2-40B4-BE49-F238E27FC236}">
                <a16:creationId xmlns:a16="http://schemas.microsoft.com/office/drawing/2014/main" id="{6136EF45-9B1F-192B-5BFF-5699BD2FBD49}"/>
              </a:ext>
            </a:extLst>
          </p:cNvPr>
          <p:cNvSpPr>
            <a:spLocks noGrp="1"/>
          </p:cNvSpPr>
          <p:nvPr>
            <p:ph type="sldNum" sz="quarter" idx="12"/>
          </p:nvPr>
        </p:nvSpPr>
        <p:spPr/>
        <p:txBody>
          <a:bodyPr/>
          <a:lstStyle/>
          <a:p>
            <a:fld id="{7B8E230A-344C-314A-99D7-8592764412A6}" type="slidenum">
              <a:rPr lang="en-US" smtClean="0"/>
              <a:t>46</a:t>
            </a:fld>
            <a:endParaRPr lang="en-US"/>
          </a:p>
        </p:txBody>
      </p:sp>
      <p:sp>
        <p:nvSpPr>
          <p:cNvPr id="3" name="Content Placeholder 2">
            <a:extLst>
              <a:ext uri="{FF2B5EF4-FFF2-40B4-BE49-F238E27FC236}">
                <a16:creationId xmlns:a16="http://schemas.microsoft.com/office/drawing/2014/main" id="{79AB8335-7FB1-DB88-F4DA-D80E2EF7BA44}"/>
              </a:ext>
            </a:extLst>
          </p:cNvPr>
          <p:cNvSpPr>
            <a:spLocks noGrp="1"/>
          </p:cNvSpPr>
          <p:nvPr>
            <p:ph idx="1"/>
          </p:nvPr>
        </p:nvSpPr>
        <p:spPr>
          <a:xfrm>
            <a:off x="838200" y="1825625"/>
            <a:ext cx="3933092" cy="4351338"/>
          </a:xfrm>
        </p:spPr>
        <p:txBody>
          <a:bodyPr/>
          <a:lstStyle/>
          <a:p>
            <a:pPr marL="0" indent="0">
              <a:buNone/>
            </a:pPr>
            <a:r>
              <a:rPr lang="en-US" sz="3200" dirty="0"/>
              <a:t>Planning Principles</a:t>
            </a:r>
          </a:p>
          <a:p>
            <a:pPr lvl="1">
              <a:buFont typeface="Wingdings" pitchFamily="2" charset="2"/>
              <a:buChar char="Ø"/>
            </a:pPr>
            <a:r>
              <a:rPr lang="en-US" sz="2800" dirty="0"/>
              <a:t> Avoid Contention (d1 to d3, d2 to d4)</a:t>
            </a:r>
          </a:p>
        </p:txBody>
      </p:sp>
      <p:pic>
        <p:nvPicPr>
          <p:cNvPr id="5" name="Picture 4">
            <a:extLst>
              <a:ext uri="{FF2B5EF4-FFF2-40B4-BE49-F238E27FC236}">
                <a16:creationId xmlns:a16="http://schemas.microsoft.com/office/drawing/2014/main" id="{21CDFF25-B900-A665-212A-883B074F76F4}"/>
              </a:ext>
            </a:extLst>
          </p:cNvPr>
          <p:cNvPicPr>
            <a:picLocks noChangeAspect="1"/>
          </p:cNvPicPr>
          <p:nvPr/>
        </p:nvPicPr>
        <p:blipFill>
          <a:blip r:embed="rId3"/>
          <a:stretch>
            <a:fillRect/>
          </a:stretch>
        </p:blipFill>
        <p:spPr>
          <a:xfrm>
            <a:off x="5373123" y="1725200"/>
            <a:ext cx="6379815" cy="4451763"/>
          </a:xfrm>
          <a:prstGeom prst="rect">
            <a:avLst/>
          </a:prstGeom>
        </p:spPr>
      </p:pic>
      <p:cxnSp>
        <p:nvCxnSpPr>
          <p:cNvPr id="6" name="Straight Arrow Connector 5">
            <a:extLst>
              <a:ext uri="{FF2B5EF4-FFF2-40B4-BE49-F238E27FC236}">
                <a16:creationId xmlns:a16="http://schemas.microsoft.com/office/drawing/2014/main" id="{B1E55CF2-FAA1-57C4-D5A8-39EBB888C51B}"/>
              </a:ext>
            </a:extLst>
          </p:cNvPr>
          <p:cNvCxnSpPr>
            <a:cxnSpLocks/>
          </p:cNvCxnSpPr>
          <p:nvPr/>
        </p:nvCxnSpPr>
        <p:spPr>
          <a:xfrm>
            <a:off x="6578648" y="2105755"/>
            <a:ext cx="2776367" cy="0"/>
          </a:xfrm>
          <a:prstGeom prst="straightConnector1">
            <a:avLst/>
          </a:prstGeom>
          <a:ln w="63500">
            <a:solidFill>
              <a:srgbClr val="61CCF5"/>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452EF00-629E-C62F-2CE6-80F4475A80D5}"/>
              </a:ext>
            </a:extLst>
          </p:cNvPr>
          <p:cNvCxnSpPr>
            <a:cxnSpLocks/>
          </p:cNvCxnSpPr>
          <p:nvPr/>
        </p:nvCxnSpPr>
        <p:spPr>
          <a:xfrm>
            <a:off x="8204262" y="2469171"/>
            <a:ext cx="2487184" cy="0"/>
          </a:xfrm>
          <a:prstGeom prst="straightConnector1">
            <a:avLst/>
          </a:prstGeom>
          <a:ln w="635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Rounded Rectangle 7">
            <a:extLst>
              <a:ext uri="{FF2B5EF4-FFF2-40B4-BE49-F238E27FC236}">
                <a16:creationId xmlns:a16="http://schemas.microsoft.com/office/drawing/2014/main" id="{A15F8D65-8FB0-C2D4-E847-0EC8DEA8ED69}"/>
              </a:ext>
            </a:extLst>
          </p:cNvPr>
          <p:cNvSpPr/>
          <p:nvPr/>
        </p:nvSpPr>
        <p:spPr>
          <a:xfrm>
            <a:off x="8261062" y="1957753"/>
            <a:ext cx="777430" cy="609601"/>
          </a:xfrm>
          <a:prstGeom prst="roundRect">
            <a:avLst>
              <a:gd name="adj" fmla="val 9774"/>
            </a:avLst>
          </a:prstGeom>
          <a:noFill/>
          <a:ln w="635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09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CDFF25-B900-A665-212A-883B074F76F4}"/>
              </a:ext>
            </a:extLst>
          </p:cNvPr>
          <p:cNvPicPr>
            <a:picLocks noChangeAspect="1"/>
          </p:cNvPicPr>
          <p:nvPr/>
        </p:nvPicPr>
        <p:blipFill>
          <a:blip r:embed="rId3"/>
          <a:stretch>
            <a:fillRect/>
          </a:stretch>
        </p:blipFill>
        <p:spPr>
          <a:xfrm>
            <a:off x="5776685" y="1603604"/>
            <a:ext cx="6099959" cy="4256482"/>
          </a:xfrm>
          <a:prstGeom prst="rect">
            <a:avLst/>
          </a:prstGeom>
        </p:spPr>
      </p:pic>
      <p:sp>
        <p:nvSpPr>
          <p:cNvPr id="2" name="Title 1">
            <a:extLst>
              <a:ext uri="{FF2B5EF4-FFF2-40B4-BE49-F238E27FC236}">
                <a16:creationId xmlns:a16="http://schemas.microsoft.com/office/drawing/2014/main" id="{86C5E76F-24F4-C1C7-7F9E-E5F61AB7715C}"/>
              </a:ext>
            </a:extLst>
          </p:cNvPr>
          <p:cNvSpPr>
            <a:spLocks noGrp="1"/>
          </p:cNvSpPr>
          <p:nvPr>
            <p:ph type="title"/>
          </p:nvPr>
        </p:nvSpPr>
        <p:spPr/>
        <p:txBody>
          <a:bodyPr/>
          <a:lstStyle/>
          <a:p>
            <a:r>
              <a:rPr lang="en-US" dirty="0"/>
              <a:t>Faster Links</a:t>
            </a:r>
          </a:p>
        </p:txBody>
      </p:sp>
      <p:sp>
        <p:nvSpPr>
          <p:cNvPr id="11" name="Slide Number Placeholder 10">
            <a:extLst>
              <a:ext uri="{FF2B5EF4-FFF2-40B4-BE49-F238E27FC236}">
                <a16:creationId xmlns:a16="http://schemas.microsoft.com/office/drawing/2014/main" id="{6136EF45-9B1F-192B-5BFF-5699BD2FBD49}"/>
              </a:ext>
            </a:extLst>
          </p:cNvPr>
          <p:cNvSpPr>
            <a:spLocks noGrp="1"/>
          </p:cNvSpPr>
          <p:nvPr>
            <p:ph type="sldNum" sz="quarter" idx="12"/>
          </p:nvPr>
        </p:nvSpPr>
        <p:spPr/>
        <p:txBody>
          <a:bodyPr/>
          <a:lstStyle/>
          <a:p>
            <a:fld id="{7B8E230A-344C-314A-99D7-8592764412A6}" type="slidenum">
              <a:rPr lang="en-US" smtClean="0"/>
              <a:t>47</a:t>
            </a:fld>
            <a:endParaRPr lang="en-US"/>
          </a:p>
        </p:txBody>
      </p:sp>
      <p:sp>
        <p:nvSpPr>
          <p:cNvPr id="3" name="Content Placeholder 2">
            <a:extLst>
              <a:ext uri="{FF2B5EF4-FFF2-40B4-BE49-F238E27FC236}">
                <a16:creationId xmlns:a16="http://schemas.microsoft.com/office/drawing/2014/main" id="{79AB8335-7FB1-DB88-F4DA-D80E2EF7BA44}"/>
              </a:ext>
            </a:extLst>
          </p:cNvPr>
          <p:cNvSpPr>
            <a:spLocks noGrp="1"/>
          </p:cNvSpPr>
          <p:nvPr>
            <p:ph idx="1"/>
          </p:nvPr>
        </p:nvSpPr>
        <p:spPr>
          <a:xfrm>
            <a:off x="838200" y="1825625"/>
            <a:ext cx="5123214" cy="4351338"/>
          </a:xfrm>
        </p:spPr>
        <p:txBody>
          <a:bodyPr/>
          <a:lstStyle/>
          <a:p>
            <a:pPr marL="0" indent="0">
              <a:buNone/>
            </a:pPr>
            <a:r>
              <a:rPr lang="en-US" sz="3200" dirty="0"/>
              <a:t>Planning Principles</a:t>
            </a:r>
          </a:p>
          <a:p>
            <a:pPr lvl="1">
              <a:buFont typeface="Wingdings" pitchFamily="2" charset="2"/>
              <a:buChar char="Ø"/>
            </a:pPr>
            <a:r>
              <a:rPr lang="en-US" sz="2800" dirty="0"/>
              <a:t> Balance loads on different links (d1 to d3 via both </a:t>
            </a:r>
            <a:r>
              <a:rPr lang="en-US" sz="2800" dirty="0" err="1"/>
              <a:t>NVLink</a:t>
            </a:r>
            <a:r>
              <a:rPr lang="en-US" sz="2800" dirty="0"/>
              <a:t> &amp; PCIe-QPI)</a:t>
            </a:r>
          </a:p>
        </p:txBody>
      </p:sp>
      <p:cxnSp>
        <p:nvCxnSpPr>
          <p:cNvPr id="4" name="Straight Arrow Connector 3">
            <a:extLst>
              <a:ext uri="{FF2B5EF4-FFF2-40B4-BE49-F238E27FC236}">
                <a16:creationId xmlns:a16="http://schemas.microsoft.com/office/drawing/2014/main" id="{48357309-73F9-11CA-C32E-5FBAB8A49EED}"/>
              </a:ext>
            </a:extLst>
          </p:cNvPr>
          <p:cNvCxnSpPr>
            <a:cxnSpLocks/>
          </p:cNvCxnSpPr>
          <p:nvPr/>
        </p:nvCxnSpPr>
        <p:spPr>
          <a:xfrm>
            <a:off x="6881024" y="2144831"/>
            <a:ext cx="2640347"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Freeform 6">
            <a:extLst>
              <a:ext uri="{FF2B5EF4-FFF2-40B4-BE49-F238E27FC236}">
                <a16:creationId xmlns:a16="http://schemas.microsoft.com/office/drawing/2014/main" id="{8FDEDB57-0564-0E20-633C-CE06E8AEB321}"/>
              </a:ext>
            </a:extLst>
          </p:cNvPr>
          <p:cNvSpPr/>
          <p:nvPr/>
        </p:nvSpPr>
        <p:spPr>
          <a:xfrm>
            <a:off x="6851996" y="2483778"/>
            <a:ext cx="3511204" cy="2127790"/>
          </a:xfrm>
          <a:custGeom>
            <a:avLst/>
            <a:gdLst>
              <a:gd name="connsiteX0" fmla="*/ 0 w 3556000"/>
              <a:gd name="connsiteY0" fmla="*/ 0 h 2143760"/>
              <a:gd name="connsiteX1" fmla="*/ 0 w 3556000"/>
              <a:gd name="connsiteY1" fmla="*/ 934720 h 2143760"/>
              <a:gd name="connsiteX2" fmla="*/ 670560 w 3556000"/>
              <a:gd name="connsiteY2" fmla="*/ 934720 h 2143760"/>
              <a:gd name="connsiteX3" fmla="*/ 670560 w 3556000"/>
              <a:gd name="connsiteY3" fmla="*/ 2143760 h 2143760"/>
              <a:gd name="connsiteX4" fmla="*/ 3556000 w 3556000"/>
              <a:gd name="connsiteY4" fmla="*/ 2143760 h 2143760"/>
              <a:gd name="connsiteX5" fmla="*/ 3556000 w 3556000"/>
              <a:gd name="connsiteY5" fmla="*/ 944880 h 2143760"/>
              <a:gd name="connsiteX6" fmla="*/ 3058160 w 3556000"/>
              <a:gd name="connsiteY6" fmla="*/ 944880 h 2143760"/>
              <a:gd name="connsiteX7" fmla="*/ 3058160 w 3556000"/>
              <a:gd name="connsiteY7" fmla="*/ 20320 h 214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000" h="2143760">
                <a:moveTo>
                  <a:pt x="0" y="0"/>
                </a:moveTo>
                <a:lnTo>
                  <a:pt x="0" y="934720"/>
                </a:lnTo>
                <a:lnTo>
                  <a:pt x="670560" y="934720"/>
                </a:lnTo>
                <a:lnTo>
                  <a:pt x="670560" y="2143760"/>
                </a:lnTo>
                <a:lnTo>
                  <a:pt x="3556000" y="2143760"/>
                </a:lnTo>
                <a:lnTo>
                  <a:pt x="3556000" y="944880"/>
                </a:lnTo>
                <a:lnTo>
                  <a:pt x="3058160" y="944880"/>
                </a:lnTo>
                <a:lnTo>
                  <a:pt x="3058160" y="20320"/>
                </a:lnTo>
              </a:path>
            </a:pathLst>
          </a:custGeom>
          <a:noFill/>
          <a:ln w="63500">
            <a:solidFill>
              <a:srgbClr val="FF0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842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B98E-8E22-07CA-3115-524EB3414C16}"/>
              </a:ext>
            </a:extLst>
          </p:cNvPr>
          <p:cNvSpPr>
            <a:spLocks noGrp="1"/>
          </p:cNvSpPr>
          <p:nvPr>
            <p:ph type="title"/>
          </p:nvPr>
        </p:nvSpPr>
        <p:spPr/>
        <p:txBody>
          <a:bodyPr/>
          <a:lstStyle/>
          <a:p>
            <a:r>
              <a:rPr lang="en-US" dirty="0"/>
              <a:t>Faster Links</a:t>
            </a:r>
          </a:p>
        </p:txBody>
      </p:sp>
      <p:sp>
        <p:nvSpPr>
          <p:cNvPr id="5" name="Oval 4">
            <a:extLst>
              <a:ext uri="{FF2B5EF4-FFF2-40B4-BE49-F238E27FC236}">
                <a16:creationId xmlns:a16="http://schemas.microsoft.com/office/drawing/2014/main" id="{F3B3EDC7-7CBD-3CB4-3011-DFDED3FD6405}"/>
              </a:ext>
            </a:extLst>
          </p:cNvPr>
          <p:cNvSpPr/>
          <p:nvPr/>
        </p:nvSpPr>
        <p:spPr>
          <a:xfrm>
            <a:off x="4016331" y="3182172"/>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 name="TextBox 5">
            <a:extLst>
              <a:ext uri="{FF2B5EF4-FFF2-40B4-BE49-F238E27FC236}">
                <a16:creationId xmlns:a16="http://schemas.microsoft.com/office/drawing/2014/main" id="{5976E2F9-E7A2-EFB7-47AE-5B404DC1AA2B}"/>
              </a:ext>
            </a:extLst>
          </p:cNvPr>
          <p:cNvSpPr txBox="1"/>
          <p:nvPr/>
        </p:nvSpPr>
        <p:spPr>
          <a:xfrm>
            <a:off x="4029201" y="3225659"/>
            <a:ext cx="522900" cy="461665"/>
          </a:xfrm>
          <a:prstGeom prst="rect">
            <a:avLst/>
          </a:prstGeom>
          <a:noFill/>
        </p:spPr>
        <p:txBody>
          <a:bodyPr wrap="none" rtlCol="0">
            <a:spAutoFit/>
          </a:bodyPr>
          <a:lstStyle/>
          <a:p>
            <a:r>
              <a:rPr lang="en-US" sz="2400" dirty="0"/>
              <a:t>d1</a:t>
            </a:r>
          </a:p>
        </p:txBody>
      </p:sp>
      <p:sp>
        <p:nvSpPr>
          <p:cNvPr id="8" name="Oval 7">
            <a:extLst>
              <a:ext uri="{FF2B5EF4-FFF2-40B4-BE49-F238E27FC236}">
                <a16:creationId xmlns:a16="http://schemas.microsoft.com/office/drawing/2014/main" id="{4BA98A16-7CA7-EEF6-AFDD-8366AC69F948}"/>
              </a:ext>
            </a:extLst>
          </p:cNvPr>
          <p:cNvSpPr/>
          <p:nvPr/>
        </p:nvSpPr>
        <p:spPr>
          <a:xfrm>
            <a:off x="4003461" y="5300212"/>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 name="TextBox 8">
            <a:extLst>
              <a:ext uri="{FF2B5EF4-FFF2-40B4-BE49-F238E27FC236}">
                <a16:creationId xmlns:a16="http://schemas.microsoft.com/office/drawing/2014/main" id="{2C05B9A3-745E-B787-6FF4-DB079FF4B852}"/>
              </a:ext>
            </a:extLst>
          </p:cNvPr>
          <p:cNvSpPr txBox="1"/>
          <p:nvPr/>
        </p:nvSpPr>
        <p:spPr>
          <a:xfrm>
            <a:off x="4016331" y="5343699"/>
            <a:ext cx="522900" cy="461665"/>
          </a:xfrm>
          <a:prstGeom prst="rect">
            <a:avLst/>
          </a:prstGeom>
          <a:noFill/>
        </p:spPr>
        <p:txBody>
          <a:bodyPr wrap="none" rtlCol="0">
            <a:spAutoFit/>
          </a:bodyPr>
          <a:lstStyle/>
          <a:p>
            <a:r>
              <a:rPr lang="en-US" sz="2400" dirty="0"/>
              <a:t>d2</a:t>
            </a:r>
          </a:p>
        </p:txBody>
      </p:sp>
      <p:cxnSp>
        <p:nvCxnSpPr>
          <p:cNvPr id="23" name="Straight Arrow Connector 22">
            <a:extLst>
              <a:ext uri="{FF2B5EF4-FFF2-40B4-BE49-F238E27FC236}">
                <a16:creationId xmlns:a16="http://schemas.microsoft.com/office/drawing/2014/main" id="{C442DC80-0686-AAE4-D84C-14A835D7E28B}"/>
              </a:ext>
            </a:extLst>
          </p:cNvPr>
          <p:cNvCxnSpPr>
            <a:cxnSpLocks/>
          </p:cNvCxnSpPr>
          <p:nvPr/>
        </p:nvCxnSpPr>
        <p:spPr>
          <a:xfrm>
            <a:off x="4126010" y="3791432"/>
            <a:ext cx="0" cy="142279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214816F-ED3A-780A-A506-3AF4EF6C7FBA}"/>
              </a:ext>
            </a:extLst>
          </p:cNvPr>
          <p:cNvCxnSpPr>
            <a:cxnSpLocks/>
          </p:cNvCxnSpPr>
          <p:nvPr/>
        </p:nvCxnSpPr>
        <p:spPr>
          <a:xfrm>
            <a:off x="4437618" y="3791432"/>
            <a:ext cx="496045" cy="377577"/>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4C27F43C-A192-23FA-6E55-C241CFDBEBF5}"/>
              </a:ext>
            </a:extLst>
          </p:cNvPr>
          <p:cNvSpPr/>
          <p:nvPr/>
        </p:nvSpPr>
        <p:spPr>
          <a:xfrm>
            <a:off x="4891151" y="4151715"/>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8" name="TextBox 47">
            <a:extLst>
              <a:ext uri="{FF2B5EF4-FFF2-40B4-BE49-F238E27FC236}">
                <a16:creationId xmlns:a16="http://schemas.microsoft.com/office/drawing/2014/main" id="{BF6F77CD-6647-2574-E06C-D5706978C98F}"/>
              </a:ext>
            </a:extLst>
          </p:cNvPr>
          <p:cNvSpPr txBox="1"/>
          <p:nvPr/>
        </p:nvSpPr>
        <p:spPr>
          <a:xfrm>
            <a:off x="4858946" y="4287563"/>
            <a:ext cx="641522" cy="307777"/>
          </a:xfrm>
          <a:prstGeom prst="rect">
            <a:avLst/>
          </a:prstGeom>
          <a:noFill/>
        </p:spPr>
        <p:txBody>
          <a:bodyPr wrap="none" rtlCol="0">
            <a:spAutoFit/>
          </a:bodyPr>
          <a:lstStyle/>
          <a:p>
            <a:r>
              <a:rPr lang="en-US" sz="1400" b="1" dirty="0"/>
              <a:t>CPU0</a:t>
            </a:r>
          </a:p>
        </p:txBody>
      </p:sp>
      <p:cxnSp>
        <p:nvCxnSpPr>
          <p:cNvPr id="52" name="Straight Arrow Connector 51">
            <a:extLst>
              <a:ext uri="{FF2B5EF4-FFF2-40B4-BE49-F238E27FC236}">
                <a16:creationId xmlns:a16="http://schemas.microsoft.com/office/drawing/2014/main" id="{D25DD772-84BA-939B-7D91-A76C6AA0EDD3}"/>
              </a:ext>
            </a:extLst>
          </p:cNvPr>
          <p:cNvCxnSpPr>
            <a:cxnSpLocks/>
          </p:cNvCxnSpPr>
          <p:nvPr/>
        </p:nvCxnSpPr>
        <p:spPr>
          <a:xfrm flipH="1">
            <a:off x="4396977" y="4687706"/>
            <a:ext cx="523620" cy="569949"/>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1BDBE8F8-3BA6-5F6F-3757-CC21078AE77D}"/>
              </a:ext>
            </a:extLst>
          </p:cNvPr>
          <p:cNvSpPr/>
          <p:nvPr/>
        </p:nvSpPr>
        <p:spPr>
          <a:xfrm>
            <a:off x="6401011" y="4154210"/>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55" name="TextBox 54">
            <a:extLst>
              <a:ext uri="{FF2B5EF4-FFF2-40B4-BE49-F238E27FC236}">
                <a16:creationId xmlns:a16="http://schemas.microsoft.com/office/drawing/2014/main" id="{AE7CB6D3-7389-106B-3AD3-F04776664210}"/>
              </a:ext>
            </a:extLst>
          </p:cNvPr>
          <p:cNvSpPr txBox="1"/>
          <p:nvPr/>
        </p:nvSpPr>
        <p:spPr>
          <a:xfrm>
            <a:off x="6368806" y="4290058"/>
            <a:ext cx="641522" cy="307777"/>
          </a:xfrm>
          <a:prstGeom prst="rect">
            <a:avLst/>
          </a:prstGeom>
          <a:noFill/>
        </p:spPr>
        <p:txBody>
          <a:bodyPr wrap="none" rtlCol="0">
            <a:spAutoFit/>
          </a:bodyPr>
          <a:lstStyle/>
          <a:p>
            <a:r>
              <a:rPr lang="en-US" sz="1400" b="1" dirty="0"/>
              <a:t>CPU1</a:t>
            </a:r>
          </a:p>
        </p:txBody>
      </p:sp>
      <p:cxnSp>
        <p:nvCxnSpPr>
          <p:cNvPr id="56" name="Straight Arrow Connector 55">
            <a:extLst>
              <a:ext uri="{FF2B5EF4-FFF2-40B4-BE49-F238E27FC236}">
                <a16:creationId xmlns:a16="http://schemas.microsoft.com/office/drawing/2014/main" id="{D3B68888-5882-29AC-297B-C39F05D8C4C9}"/>
              </a:ext>
            </a:extLst>
          </p:cNvPr>
          <p:cNvCxnSpPr>
            <a:cxnSpLocks/>
          </p:cNvCxnSpPr>
          <p:nvPr/>
        </p:nvCxnSpPr>
        <p:spPr>
          <a:xfrm>
            <a:off x="5571723" y="4441451"/>
            <a:ext cx="700123" cy="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ED23C0FE-2417-610A-D4AA-DCD0D03D7282}"/>
              </a:ext>
            </a:extLst>
          </p:cNvPr>
          <p:cNvSpPr/>
          <p:nvPr/>
        </p:nvSpPr>
        <p:spPr>
          <a:xfrm>
            <a:off x="7609279" y="5323898"/>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0" name="TextBox 59">
            <a:extLst>
              <a:ext uri="{FF2B5EF4-FFF2-40B4-BE49-F238E27FC236}">
                <a16:creationId xmlns:a16="http://schemas.microsoft.com/office/drawing/2014/main" id="{D6110CF0-07AB-2069-AECC-46D6AF16D0DB}"/>
              </a:ext>
            </a:extLst>
          </p:cNvPr>
          <p:cNvSpPr txBox="1"/>
          <p:nvPr/>
        </p:nvSpPr>
        <p:spPr>
          <a:xfrm>
            <a:off x="7622149" y="5367385"/>
            <a:ext cx="522900" cy="461665"/>
          </a:xfrm>
          <a:prstGeom prst="rect">
            <a:avLst/>
          </a:prstGeom>
          <a:noFill/>
        </p:spPr>
        <p:txBody>
          <a:bodyPr wrap="none" rtlCol="0">
            <a:spAutoFit/>
          </a:bodyPr>
          <a:lstStyle/>
          <a:p>
            <a:r>
              <a:rPr lang="en-US" sz="2400" dirty="0"/>
              <a:t>d3</a:t>
            </a:r>
          </a:p>
        </p:txBody>
      </p:sp>
      <p:cxnSp>
        <p:nvCxnSpPr>
          <p:cNvPr id="61" name="Straight Arrow Connector 60">
            <a:extLst>
              <a:ext uri="{FF2B5EF4-FFF2-40B4-BE49-F238E27FC236}">
                <a16:creationId xmlns:a16="http://schemas.microsoft.com/office/drawing/2014/main" id="{2C4DD4B5-15C8-5B16-ED92-043CC5B2F8AB}"/>
              </a:ext>
            </a:extLst>
          </p:cNvPr>
          <p:cNvCxnSpPr>
            <a:cxnSpLocks/>
          </p:cNvCxnSpPr>
          <p:nvPr/>
        </p:nvCxnSpPr>
        <p:spPr>
          <a:xfrm>
            <a:off x="4685640" y="5598217"/>
            <a:ext cx="2812114" cy="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50C45F0A-6286-19C4-F18C-1078DDD8741B}"/>
              </a:ext>
            </a:extLst>
          </p:cNvPr>
          <p:cNvSpPr/>
          <p:nvPr/>
        </p:nvSpPr>
        <p:spPr>
          <a:xfrm>
            <a:off x="7594158" y="3129496"/>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7" name="TextBox 66">
            <a:extLst>
              <a:ext uri="{FF2B5EF4-FFF2-40B4-BE49-F238E27FC236}">
                <a16:creationId xmlns:a16="http://schemas.microsoft.com/office/drawing/2014/main" id="{CA0C2C60-88C8-7685-8C02-961ABEC272BA}"/>
              </a:ext>
            </a:extLst>
          </p:cNvPr>
          <p:cNvSpPr txBox="1"/>
          <p:nvPr/>
        </p:nvSpPr>
        <p:spPr>
          <a:xfrm>
            <a:off x="7607028" y="3172983"/>
            <a:ext cx="522900" cy="461665"/>
          </a:xfrm>
          <a:prstGeom prst="rect">
            <a:avLst/>
          </a:prstGeom>
          <a:noFill/>
        </p:spPr>
        <p:txBody>
          <a:bodyPr wrap="none" rtlCol="0">
            <a:spAutoFit/>
          </a:bodyPr>
          <a:lstStyle/>
          <a:p>
            <a:r>
              <a:rPr lang="en-US" sz="2400" dirty="0"/>
              <a:t>d4</a:t>
            </a:r>
          </a:p>
        </p:txBody>
      </p:sp>
      <p:cxnSp>
        <p:nvCxnSpPr>
          <p:cNvPr id="68" name="Straight Arrow Connector 67">
            <a:extLst>
              <a:ext uri="{FF2B5EF4-FFF2-40B4-BE49-F238E27FC236}">
                <a16:creationId xmlns:a16="http://schemas.microsoft.com/office/drawing/2014/main" id="{7AD7B517-189E-C15A-FCBC-02844F0B0FEA}"/>
              </a:ext>
            </a:extLst>
          </p:cNvPr>
          <p:cNvCxnSpPr>
            <a:cxnSpLocks/>
          </p:cNvCxnSpPr>
          <p:nvPr/>
        </p:nvCxnSpPr>
        <p:spPr>
          <a:xfrm flipH="1">
            <a:off x="7883599" y="3749888"/>
            <a:ext cx="3119" cy="1464334"/>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DAC9098-868E-CE87-CD5E-096A66D6B2B2}"/>
              </a:ext>
            </a:extLst>
          </p:cNvPr>
          <p:cNvCxnSpPr>
            <a:cxnSpLocks/>
          </p:cNvCxnSpPr>
          <p:nvPr/>
        </p:nvCxnSpPr>
        <p:spPr>
          <a:xfrm>
            <a:off x="6956961" y="4719201"/>
            <a:ext cx="637197" cy="581011"/>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37BEE7D-06BD-E0FE-8D10-D0B044DA1484}"/>
              </a:ext>
            </a:extLst>
          </p:cNvPr>
          <p:cNvCxnSpPr>
            <a:cxnSpLocks/>
          </p:cNvCxnSpPr>
          <p:nvPr/>
        </p:nvCxnSpPr>
        <p:spPr>
          <a:xfrm flipV="1">
            <a:off x="6947534" y="3651850"/>
            <a:ext cx="646624" cy="561605"/>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F7AEDF6-0D2E-B7D2-F151-51004C5E2D01}"/>
              </a:ext>
            </a:extLst>
          </p:cNvPr>
          <p:cNvSpPr>
            <a:spLocks noGrp="1"/>
          </p:cNvSpPr>
          <p:nvPr>
            <p:ph type="sldNum" sz="quarter" idx="12"/>
          </p:nvPr>
        </p:nvSpPr>
        <p:spPr/>
        <p:txBody>
          <a:bodyPr/>
          <a:lstStyle/>
          <a:p>
            <a:fld id="{7B8E230A-344C-314A-99D7-8592764412A6}" type="slidenum">
              <a:rPr lang="en-US" smtClean="0"/>
              <a:t>48</a:t>
            </a:fld>
            <a:endParaRPr lang="en-US"/>
          </a:p>
        </p:txBody>
      </p:sp>
      <p:sp>
        <p:nvSpPr>
          <p:cNvPr id="11" name="Content Placeholder 2">
            <a:extLst>
              <a:ext uri="{FF2B5EF4-FFF2-40B4-BE49-F238E27FC236}">
                <a16:creationId xmlns:a16="http://schemas.microsoft.com/office/drawing/2014/main" id="{2786F7A1-E60A-9510-8FB2-BE80FB4BEA0B}"/>
              </a:ext>
            </a:extLst>
          </p:cNvPr>
          <p:cNvSpPr txBox="1">
            <a:spLocks/>
          </p:cNvSpPr>
          <p:nvPr/>
        </p:nvSpPr>
        <p:spPr>
          <a:xfrm>
            <a:off x="838200" y="1987062"/>
            <a:ext cx="10515600" cy="4189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Transform into a link graph</a:t>
            </a:r>
          </a:p>
        </p:txBody>
      </p:sp>
    </p:spTree>
    <p:extLst>
      <p:ext uri="{BB962C8B-B14F-4D97-AF65-F5344CB8AC3E}">
        <p14:creationId xmlns:p14="http://schemas.microsoft.com/office/powerpoint/2010/main" val="1122972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B98E-8E22-07CA-3115-524EB3414C16}"/>
              </a:ext>
            </a:extLst>
          </p:cNvPr>
          <p:cNvSpPr>
            <a:spLocks noGrp="1"/>
          </p:cNvSpPr>
          <p:nvPr>
            <p:ph type="title"/>
          </p:nvPr>
        </p:nvSpPr>
        <p:spPr/>
        <p:txBody>
          <a:bodyPr/>
          <a:lstStyle/>
          <a:p>
            <a:r>
              <a:rPr lang="en-US" dirty="0"/>
              <a:t>Faster Links</a:t>
            </a:r>
          </a:p>
        </p:txBody>
      </p:sp>
      <p:sp>
        <p:nvSpPr>
          <p:cNvPr id="5" name="Oval 4">
            <a:extLst>
              <a:ext uri="{FF2B5EF4-FFF2-40B4-BE49-F238E27FC236}">
                <a16:creationId xmlns:a16="http://schemas.microsoft.com/office/drawing/2014/main" id="{F3B3EDC7-7CBD-3CB4-3011-DFDED3FD6405}"/>
              </a:ext>
            </a:extLst>
          </p:cNvPr>
          <p:cNvSpPr/>
          <p:nvPr/>
        </p:nvSpPr>
        <p:spPr>
          <a:xfrm>
            <a:off x="4020634" y="3182172"/>
            <a:ext cx="548640" cy="54864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 name="TextBox 5">
            <a:extLst>
              <a:ext uri="{FF2B5EF4-FFF2-40B4-BE49-F238E27FC236}">
                <a16:creationId xmlns:a16="http://schemas.microsoft.com/office/drawing/2014/main" id="{5976E2F9-E7A2-EFB7-47AE-5B404DC1AA2B}"/>
              </a:ext>
            </a:extLst>
          </p:cNvPr>
          <p:cNvSpPr txBox="1"/>
          <p:nvPr/>
        </p:nvSpPr>
        <p:spPr>
          <a:xfrm>
            <a:off x="4033504" y="3225659"/>
            <a:ext cx="522900" cy="461665"/>
          </a:xfrm>
          <a:prstGeom prst="rect">
            <a:avLst/>
          </a:prstGeom>
          <a:noFill/>
        </p:spPr>
        <p:txBody>
          <a:bodyPr wrap="none" rtlCol="0">
            <a:spAutoFit/>
          </a:bodyPr>
          <a:lstStyle/>
          <a:p>
            <a:r>
              <a:rPr lang="en-US" sz="2400" dirty="0"/>
              <a:t>d1</a:t>
            </a:r>
          </a:p>
        </p:txBody>
      </p:sp>
      <p:sp>
        <p:nvSpPr>
          <p:cNvPr id="8" name="Oval 7">
            <a:extLst>
              <a:ext uri="{FF2B5EF4-FFF2-40B4-BE49-F238E27FC236}">
                <a16:creationId xmlns:a16="http://schemas.microsoft.com/office/drawing/2014/main" id="{4BA98A16-7CA7-EEF6-AFDD-8366AC69F948}"/>
              </a:ext>
            </a:extLst>
          </p:cNvPr>
          <p:cNvSpPr/>
          <p:nvPr/>
        </p:nvSpPr>
        <p:spPr>
          <a:xfrm>
            <a:off x="4007764" y="5300212"/>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 name="TextBox 8">
            <a:extLst>
              <a:ext uri="{FF2B5EF4-FFF2-40B4-BE49-F238E27FC236}">
                <a16:creationId xmlns:a16="http://schemas.microsoft.com/office/drawing/2014/main" id="{2C05B9A3-745E-B787-6FF4-DB079FF4B852}"/>
              </a:ext>
            </a:extLst>
          </p:cNvPr>
          <p:cNvSpPr txBox="1"/>
          <p:nvPr/>
        </p:nvSpPr>
        <p:spPr>
          <a:xfrm>
            <a:off x="4020634" y="5343699"/>
            <a:ext cx="522900" cy="461665"/>
          </a:xfrm>
          <a:prstGeom prst="rect">
            <a:avLst/>
          </a:prstGeom>
          <a:noFill/>
        </p:spPr>
        <p:txBody>
          <a:bodyPr wrap="none" rtlCol="0">
            <a:spAutoFit/>
          </a:bodyPr>
          <a:lstStyle/>
          <a:p>
            <a:r>
              <a:rPr lang="en-US" sz="2400" dirty="0"/>
              <a:t>d2</a:t>
            </a:r>
          </a:p>
        </p:txBody>
      </p:sp>
      <p:cxnSp>
        <p:nvCxnSpPr>
          <p:cNvPr id="23" name="Straight Arrow Connector 22">
            <a:extLst>
              <a:ext uri="{FF2B5EF4-FFF2-40B4-BE49-F238E27FC236}">
                <a16:creationId xmlns:a16="http://schemas.microsoft.com/office/drawing/2014/main" id="{C442DC80-0686-AAE4-D84C-14A835D7E28B}"/>
              </a:ext>
            </a:extLst>
          </p:cNvPr>
          <p:cNvCxnSpPr>
            <a:cxnSpLocks/>
          </p:cNvCxnSpPr>
          <p:nvPr/>
        </p:nvCxnSpPr>
        <p:spPr>
          <a:xfrm>
            <a:off x="4130313" y="3791432"/>
            <a:ext cx="0" cy="142279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214816F-ED3A-780A-A506-3AF4EF6C7FBA}"/>
              </a:ext>
            </a:extLst>
          </p:cNvPr>
          <p:cNvCxnSpPr>
            <a:cxnSpLocks/>
          </p:cNvCxnSpPr>
          <p:nvPr/>
        </p:nvCxnSpPr>
        <p:spPr>
          <a:xfrm>
            <a:off x="4441921" y="3791432"/>
            <a:ext cx="496045" cy="377577"/>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4C27F43C-A192-23FA-6E55-C241CFDBEBF5}"/>
              </a:ext>
            </a:extLst>
          </p:cNvPr>
          <p:cNvSpPr/>
          <p:nvPr/>
        </p:nvSpPr>
        <p:spPr>
          <a:xfrm>
            <a:off x="4895454" y="4151715"/>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8" name="TextBox 47">
            <a:extLst>
              <a:ext uri="{FF2B5EF4-FFF2-40B4-BE49-F238E27FC236}">
                <a16:creationId xmlns:a16="http://schemas.microsoft.com/office/drawing/2014/main" id="{BF6F77CD-6647-2574-E06C-D5706978C98F}"/>
              </a:ext>
            </a:extLst>
          </p:cNvPr>
          <p:cNvSpPr txBox="1"/>
          <p:nvPr/>
        </p:nvSpPr>
        <p:spPr>
          <a:xfrm>
            <a:off x="4863249" y="4287563"/>
            <a:ext cx="641522" cy="307777"/>
          </a:xfrm>
          <a:prstGeom prst="rect">
            <a:avLst/>
          </a:prstGeom>
          <a:noFill/>
        </p:spPr>
        <p:txBody>
          <a:bodyPr wrap="none" rtlCol="0">
            <a:spAutoFit/>
          </a:bodyPr>
          <a:lstStyle/>
          <a:p>
            <a:r>
              <a:rPr lang="en-US" sz="1400" b="1" dirty="0"/>
              <a:t>CPU0</a:t>
            </a:r>
          </a:p>
        </p:txBody>
      </p:sp>
      <p:cxnSp>
        <p:nvCxnSpPr>
          <p:cNvPr id="52" name="Straight Arrow Connector 51">
            <a:extLst>
              <a:ext uri="{FF2B5EF4-FFF2-40B4-BE49-F238E27FC236}">
                <a16:creationId xmlns:a16="http://schemas.microsoft.com/office/drawing/2014/main" id="{D25DD772-84BA-939B-7D91-A76C6AA0EDD3}"/>
              </a:ext>
            </a:extLst>
          </p:cNvPr>
          <p:cNvCxnSpPr>
            <a:cxnSpLocks/>
          </p:cNvCxnSpPr>
          <p:nvPr/>
        </p:nvCxnSpPr>
        <p:spPr>
          <a:xfrm flipH="1">
            <a:off x="4401280" y="4687706"/>
            <a:ext cx="523620" cy="569949"/>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1BDBE8F8-3BA6-5F6F-3757-CC21078AE77D}"/>
              </a:ext>
            </a:extLst>
          </p:cNvPr>
          <p:cNvSpPr/>
          <p:nvPr/>
        </p:nvSpPr>
        <p:spPr>
          <a:xfrm>
            <a:off x="6405314" y="4154210"/>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55" name="TextBox 54">
            <a:extLst>
              <a:ext uri="{FF2B5EF4-FFF2-40B4-BE49-F238E27FC236}">
                <a16:creationId xmlns:a16="http://schemas.microsoft.com/office/drawing/2014/main" id="{AE7CB6D3-7389-106B-3AD3-F04776664210}"/>
              </a:ext>
            </a:extLst>
          </p:cNvPr>
          <p:cNvSpPr txBox="1"/>
          <p:nvPr/>
        </p:nvSpPr>
        <p:spPr>
          <a:xfrm>
            <a:off x="6373109" y="4290058"/>
            <a:ext cx="641522" cy="307777"/>
          </a:xfrm>
          <a:prstGeom prst="rect">
            <a:avLst/>
          </a:prstGeom>
          <a:noFill/>
        </p:spPr>
        <p:txBody>
          <a:bodyPr wrap="none" rtlCol="0">
            <a:spAutoFit/>
          </a:bodyPr>
          <a:lstStyle/>
          <a:p>
            <a:r>
              <a:rPr lang="en-US" sz="1400" b="1" dirty="0"/>
              <a:t>CPU1</a:t>
            </a:r>
          </a:p>
        </p:txBody>
      </p:sp>
      <p:cxnSp>
        <p:nvCxnSpPr>
          <p:cNvPr id="56" name="Straight Arrow Connector 55">
            <a:extLst>
              <a:ext uri="{FF2B5EF4-FFF2-40B4-BE49-F238E27FC236}">
                <a16:creationId xmlns:a16="http://schemas.microsoft.com/office/drawing/2014/main" id="{D3B68888-5882-29AC-297B-C39F05D8C4C9}"/>
              </a:ext>
            </a:extLst>
          </p:cNvPr>
          <p:cNvCxnSpPr>
            <a:cxnSpLocks/>
          </p:cNvCxnSpPr>
          <p:nvPr/>
        </p:nvCxnSpPr>
        <p:spPr>
          <a:xfrm>
            <a:off x="5576026" y="4441451"/>
            <a:ext cx="679712" cy="3391"/>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ED23C0FE-2417-610A-D4AA-DCD0D03D7282}"/>
              </a:ext>
            </a:extLst>
          </p:cNvPr>
          <p:cNvSpPr/>
          <p:nvPr/>
        </p:nvSpPr>
        <p:spPr>
          <a:xfrm>
            <a:off x="7613582" y="5323898"/>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0" name="TextBox 59">
            <a:extLst>
              <a:ext uri="{FF2B5EF4-FFF2-40B4-BE49-F238E27FC236}">
                <a16:creationId xmlns:a16="http://schemas.microsoft.com/office/drawing/2014/main" id="{D6110CF0-07AB-2069-AECC-46D6AF16D0DB}"/>
              </a:ext>
            </a:extLst>
          </p:cNvPr>
          <p:cNvSpPr txBox="1"/>
          <p:nvPr/>
        </p:nvSpPr>
        <p:spPr>
          <a:xfrm>
            <a:off x="7626452" y="5367385"/>
            <a:ext cx="522900" cy="461665"/>
          </a:xfrm>
          <a:prstGeom prst="rect">
            <a:avLst/>
          </a:prstGeom>
          <a:noFill/>
        </p:spPr>
        <p:txBody>
          <a:bodyPr wrap="none" rtlCol="0">
            <a:spAutoFit/>
          </a:bodyPr>
          <a:lstStyle/>
          <a:p>
            <a:r>
              <a:rPr lang="en-US" sz="2400" dirty="0"/>
              <a:t>d3</a:t>
            </a:r>
          </a:p>
        </p:txBody>
      </p:sp>
      <p:cxnSp>
        <p:nvCxnSpPr>
          <p:cNvPr id="61" name="Straight Arrow Connector 60">
            <a:extLst>
              <a:ext uri="{FF2B5EF4-FFF2-40B4-BE49-F238E27FC236}">
                <a16:creationId xmlns:a16="http://schemas.microsoft.com/office/drawing/2014/main" id="{2C4DD4B5-15C8-5B16-ED92-043CC5B2F8AB}"/>
              </a:ext>
            </a:extLst>
          </p:cNvPr>
          <p:cNvCxnSpPr>
            <a:cxnSpLocks/>
          </p:cNvCxnSpPr>
          <p:nvPr/>
        </p:nvCxnSpPr>
        <p:spPr>
          <a:xfrm>
            <a:off x="4689943" y="5598217"/>
            <a:ext cx="2812114" cy="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50C45F0A-6286-19C4-F18C-1078DDD8741B}"/>
              </a:ext>
            </a:extLst>
          </p:cNvPr>
          <p:cNvSpPr/>
          <p:nvPr/>
        </p:nvSpPr>
        <p:spPr>
          <a:xfrm>
            <a:off x="7598461" y="3129496"/>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7" name="TextBox 66">
            <a:extLst>
              <a:ext uri="{FF2B5EF4-FFF2-40B4-BE49-F238E27FC236}">
                <a16:creationId xmlns:a16="http://schemas.microsoft.com/office/drawing/2014/main" id="{CA0C2C60-88C8-7685-8C02-961ABEC272BA}"/>
              </a:ext>
            </a:extLst>
          </p:cNvPr>
          <p:cNvSpPr txBox="1"/>
          <p:nvPr/>
        </p:nvSpPr>
        <p:spPr>
          <a:xfrm>
            <a:off x="7611331" y="3172983"/>
            <a:ext cx="522900" cy="461665"/>
          </a:xfrm>
          <a:prstGeom prst="rect">
            <a:avLst/>
          </a:prstGeom>
          <a:noFill/>
        </p:spPr>
        <p:txBody>
          <a:bodyPr wrap="none" rtlCol="0">
            <a:spAutoFit/>
          </a:bodyPr>
          <a:lstStyle/>
          <a:p>
            <a:r>
              <a:rPr lang="en-US" sz="2400" dirty="0"/>
              <a:t>d4</a:t>
            </a:r>
          </a:p>
        </p:txBody>
      </p:sp>
      <p:cxnSp>
        <p:nvCxnSpPr>
          <p:cNvPr id="68" name="Straight Arrow Connector 67">
            <a:extLst>
              <a:ext uri="{FF2B5EF4-FFF2-40B4-BE49-F238E27FC236}">
                <a16:creationId xmlns:a16="http://schemas.microsoft.com/office/drawing/2014/main" id="{7AD7B517-189E-C15A-FCBC-02844F0B0FEA}"/>
              </a:ext>
            </a:extLst>
          </p:cNvPr>
          <p:cNvCxnSpPr>
            <a:cxnSpLocks/>
          </p:cNvCxnSpPr>
          <p:nvPr/>
        </p:nvCxnSpPr>
        <p:spPr>
          <a:xfrm flipH="1">
            <a:off x="7887902" y="3749888"/>
            <a:ext cx="3119" cy="1464334"/>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DAC9098-868E-CE87-CD5E-096A66D6B2B2}"/>
              </a:ext>
            </a:extLst>
          </p:cNvPr>
          <p:cNvCxnSpPr>
            <a:cxnSpLocks/>
          </p:cNvCxnSpPr>
          <p:nvPr/>
        </p:nvCxnSpPr>
        <p:spPr>
          <a:xfrm>
            <a:off x="6961264" y="4719201"/>
            <a:ext cx="637197" cy="581011"/>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37BEE7D-06BD-E0FE-8D10-D0B044DA1484}"/>
              </a:ext>
            </a:extLst>
          </p:cNvPr>
          <p:cNvCxnSpPr>
            <a:cxnSpLocks/>
          </p:cNvCxnSpPr>
          <p:nvPr/>
        </p:nvCxnSpPr>
        <p:spPr>
          <a:xfrm flipV="1">
            <a:off x="6951837" y="3651850"/>
            <a:ext cx="646624" cy="561605"/>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89642282-3B30-3851-8F7C-FA8881938679}"/>
              </a:ext>
            </a:extLst>
          </p:cNvPr>
          <p:cNvSpPr txBox="1"/>
          <p:nvPr/>
        </p:nvSpPr>
        <p:spPr>
          <a:xfrm>
            <a:off x="5947640" y="5632561"/>
            <a:ext cx="308098" cy="369332"/>
          </a:xfrm>
          <a:prstGeom prst="rect">
            <a:avLst/>
          </a:prstGeom>
          <a:noFill/>
        </p:spPr>
        <p:txBody>
          <a:bodyPr wrap="square" rtlCol="0">
            <a:spAutoFit/>
          </a:bodyPr>
          <a:lstStyle/>
          <a:p>
            <a:r>
              <a:rPr lang="en-US" dirty="0">
                <a:solidFill>
                  <a:srgbClr val="C00000"/>
                </a:solidFill>
              </a:rPr>
              <a:t>3</a:t>
            </a:r>
          </a:p>
        </p:txBody>
      </p:sp>
      <p:sp>
        <p:nvSpPr>
          <p:cNvPr id="82" name="TextBox 81">
            <a:extLst>
              <a:ext uri="{FF2B5EF4-FFF2-40B4-BE49-F238E27FC236}">
                <a16:creationId xmlns:a16="http://schemas.microsoft.com/office/drawing/2014/main" id="{7A47A135-E335-46BC-BED1-516E3082B6F4}"/>
              </a:ext>
            </a:extLst>
          </p:cNvPr>
          <p:cNvSpPr txBox="1"/>
          <p:nvPr/>
        </p:nvSpPr>
        <p:spPr>
          <a:xfrm>
            <a:off x="3828960" y="4313729"/>
            <a:ext cx="308098" cy="369332"/>
          </a:xfrm>
          <a:prstGeom prst="rect">
            <a:avLst/>
          </a:prstGeom>
          <a:noFill/>
        </p:spPr>
        <p:txBody>
          <a:bodyPr wrap="square" rtlCol="0">
            <a:spAutoFit/>
          </a:bodyPr>
          <a:lstStyle/>
          <a:p>
            <a:r>
              <a:rPr lang="en-US" dirty="0">
                <a:solidFill>
                  <a:srgbClr val="C00000"/>
                </a:solidFill>
              </a:rPr>
              <a:t>2</a:t>
            </a:r>
          </a:p>
        </p:txBody>
      </p:sp>
      <p:sp>
        <p:nvSpPr>
          <p:cNvPr id="83" name="TextBox 82">
            <a:extLst>
              <a:ext uri="{FF2B5EF4-FFF2-40B4-BE49-F238E27FC236}">
                <a16:creationId xmlns:a16="http://schemas.microsoft.com/office/drawing/2014/main" id="{998ED25F-C965-A142-E25E-1663AEEFBC32}"/>
              </a:ext>
            </a:extLst>
          </p:cNvPr>
          <p:cNvSpPr txBox="1"/>
          <p:nvPr/>
        </p:nvSpPr>
        <p:spPr>
          <a:xfrm>
            <a:off x="4643746" y="3651850"/>
            <a:ext cx="308098" cy="369332"/>
          </a:xfrm>
          <a:prstGeom prst="rect">
            <a:avLst/>
          </a:prstGeom>
          <a:noFill/>
        </p:spPr>
        <p:txBody>
          <a:bodyPr wrap="square" rtlCol="0">
            <a:spAutoFit/>
          </a:bodyPr>
          <a:lstStyle/>
          <a:p>
            <a:r>
              <a:rPr lang="en-US" dirty="0">
                <a:solidFill>
                  <a:srgbClr val="C00000"/>
                </a:solidFill>
              </a:rPr>
              <a:t>5</a:t>
            </a:r>
          </a:p>
        </p:txBody>
      </p:sp>
      <p:sp>
        <p:nvSpPr>
          <p:cNvPr id="84" name="TextBox 83">
            <a:extLst>
              <a:ext uri="{FF2B5EF4-FFF2-40B4-BE49-F238E27FC236}">
                <a16:creationId xmlns:a16="http://schemas.microsoft.com/office/drawing/2014/main" id="{214597C4-0605-97AB-18A3-CFFD53638515}"/>
              </a:ext>
            </a:extLst>
          </p:cNvPr>
          <p:cNvSpPr txBox="1"/>
          <p:nvPr/>
        </p:nvSpPr>
        <p:spPr>
          <a:xfrm>
            <a:off x="5746168" y="4075510"/>
            <a:ext cx="308098" cy="369332"/>
          </a:xfrm>
          <a:prstGeom prst="rect">
            <a:avLst/>
          </a:prstGeom>
          <a:noFill/>
        </p:spPr>
        <p:txBody>
          <a:bodyPr wrap="square" rtlCol="0">
            <a:spAutoFit/>
          </a:bodyPr>
          <a:lstStyle/>
          <a:p>
            <a:r>
              <a:rPr lang="en-US" dirty="0">
                <a:solidFill>
                  <a:srgbClr val="C00000"/>
                </a:solidFill>
              </a:rPr>
              <a:t>8</a:t>
            </a:r>
          </a:p>
        </p:txBody>
      </p:sp>
      <p:sp>
        <p:nvSpPr>
          <p:cNvPr id="85" name="TextBox 84">
            <a:extLst>
              <a:ext uri="{FF2B5EF4-FFF2-40B4-BE49-F238E27FC236}">
                <a16:creationId xmlns:a16="http://schemas.microsoft.com/office/drawing/2014/main" id="{1EA2ADC7-1F51-19E8-D196-3F82E479F3C4}"/>
              </a:ext>
            </a:extLst>
          </p:cNvPr>
          <p:cNvSpPr txBox="1"/>
          <p:nvPr/>
        </p:nvSpPr>
        <p:spPr>
          <a:xfrm>
            <a:off x="4686349" y="4879710"/>
            <a:ext cx="308098" cy="369332"/>
          </a:xfrm>
          <a:prstGeom prst="rect">
            <a:avLst/>
          </a:prstGeom>
          <a:noFill/>
        </p:spPr>
        <p:txBody>
          <a:bodyPr wrap="square" rtlCol="0">
            <a:spAutoFit/>
          </a:bodyPr>
          <a:lstStyle/>
          <a:p>
            <a:r>
              <a:rPr lang="en-US" dirty="0">
                <a:solidFill>
                  <a:srgbClr val="C00000"/>
                </a:solidFill>
              </a:rPr>
              <a:t>5</a:t>
            </a:r>
          </a:p>
        </p:txBody>
      </p:sp>
      <p:sp>
        <p:nvSpPr>
          <p:cNvPr id="86" name="TextBox 85">
            <a:extLst>
              <a:ext uri="{FF2B5EF4-FFF2-40B4-BE49-F238E27FC236}">
                <a16:creationId xmlns:a16="http://schemas.microsoft.com/office/drawing/2014/main" id="{B4DD52FE-CACA-C1E1-2E9F-9BB85B54BA74}"/>
              </a:ext>
            </a:extLst>
          </p:cNvPr>
          <p:cNvSpPr txBox="1"/>
          <p:nvPr/>
        </p:nvSpPr>
        <p:spPr>
          <a:xfrm>
            <a:off x="7214659" y="4680848"/>
            <a:ext cx="308098" cy="369332"/>
          </a:xfrm>
          <a:prstGeom prst="rect">
            <a:avLst/>
          </a:prstGeom>
          <a:noFill/>
        </p:spPr>
        <p:txBody>
          <a:bodyPr wrap="square" rtlCol="0">
            <a:spAutoFit/>
          </a:bodyPr>
          <a:lstStyle/>
          <a:p>
            <a:r>
              <a:rPr lang="en-US" dirty="0">
                <a:solidFill>
                  <a:srgbClr val="C00000"/>
                </a:solidFill>
              </a:rPr>
              <a:t>5</a:t>
            </a:r>
          </a:p>
        </p:txBody>
      </p:sp>
      <p:sp>
        <p:nvSpPr>
          <p:cNvPr id="87" name="TextBox 86">
            <a:extLst>
              <a:ext uri="{FF2B5EF4-FFF2-40B4-BE49-F238E27FC236}">
                <a16:creationId xmlns:a16="http://schemas.microsoft.com/office/drawing/2014/main" id="{07F199A7-8EAA-6D72-7130-50BA88ECC9ED}"/>
              </a:ext>
            </a:extLst>
          </p:cNvPr>
          <p:cNvSpPr txBox="1"/>
          <p:nvPr/>
        </p:nvSpPr>
        <p:spPr>
          <a:xfrm>
            <a:off x="6990308" y="3592237"/>
            <a:ext cx="308098" cy="369332"/>
          </a:xfrm>
          <a:prstGeom prst="rect">
            <a:avLst/>
          </a:prstGeom>
          <a:noFill/>
        </p:spPr>
        <p:txBody>
          <a:bodyPr wrap="square" rtlCol="0">
            <a:spAutoFit/>
          </a:bodyPr>
          <a:lstStyle/>
          <a:p>
            <a:r>
              <a:rPr lang="en-US" dirty="0">
                <a:solidFill>
                  <a:srgbClr val="C00000"/>
                </a:solidFill>
              </a:rPr>
              <a:t>6</a:t>
            </a:r>
          </a:p>
        </p:txBody>
      </p:sp>
      <p:sp>
        <p:nvSpPr>
          <p:cNvPr id="88" name="TextBox 87">
            <a:extLst>
              <a:ext uri="{FF2B5EF4-FFF2-40B4-BE49-F238E27FC236}">
                <a16:creationId xmlns:a16="http://schemas.microsoft.com/office/drawing/2014/main" id="{2FA6870B-A263-4248-000B-B81186477E75}"/>
              </a:ext>
            </a:extLst>
          </p:cNvPr>
          <p:cNvSpPr txBox="1"/>
          <p:nvPr/>
        </p:nvSpPr>
        <p:spPr>
          <a:xfrm>
            <a:off x="7948068" y="4349869"/>
            <a:ext cx="308098" cy="369332"/>
          </a:xfrm>
          <a:prstGeom prst="rect">
            <a:avLst/>
          </a:prstGeom>
          <a:noFill/>
        </p:spPr>
        <p:txBody>
          <a:bodyPr wrap="square" rtlCol="0">
            <a:spAutoFit/>
          </a:bodyPr>
          <a:lstStyle/>
          <a:p>
            <a:r>
              <a:rPr lang="en-US" dirty="0">
                <a:solidFill>
                  <a:srgbClr val="C00000"/>
                </a:solidFill>
              </a:rPr>
              <a:t>4</a:t>
            </a:r>
          </a:p>
        </p:txBody>
      </p:sp>
      <p:sp>
        <p:nvSpPr>
          <p:cNvPr id="89" name="TextBox 88">
            <a:extLst>
              <a:ext uri="{FF2B5EF4-FFF2-40B4-BE49-F238E27FC236}">
                <a16:creationId xmlns:a16="http://schemas.microsoft.com/office/drawing/2014/main" id="{FF82DF56-6106-D566-FC8F-8BADE28042BC}"/>
              </a:ext>
            </a:extLst>
          </p:cNvPr>
          <p:cNvSpPr txBox="1"/>
          <p:nvPr/>
        </p:nvSpPr>
        <p:spPr>
          <a:xfrm>
            <a:off x="3658881" y="3152506"/>
            <a:ext cx="324128" cy="461665"/>
          </a:xfrm>
          <a:prstGeom prst="rect">
            <a:avLst/>
          </a:prstGeom>
          <a:noFill/>
        </p:spPr>
        <p:txBody>
          <a:bodyPr wrap="none" rtlCol="0">
            <a:spAutoFit/>
          </a:bodyPr>
          <a:lstStyle/>
          <a:p>
            <a:r>
              <a:rPr lang="en-US" sz="2400" i="1" dirty="0"/>
              <a:t>v</a:t>
            </a:r>
          </a:p>
        </p:txBody>
      </p:sp>
      <p:sp>
        <p:nvSpPr>
          <p:cNvPr id="4" name="Slide Number Placeholder 3">
            <a:extLst>
              <a:ext uri="{FF2B5EF4-FFF2-40B4-BE49-F238E27FC236}">
                <a16:creationId xmlns:a16="http://schemas.microsoft.com/office/drawing/2014/main" id="{EB8E8520-C4DA-9726-341D-EDB6FDA33371}"/>
              </a:ext>
            </a:extLst>
          </p:cNvPr>
          <p:cNvSpPr>
            <a:spLocks noGrp="1"/>
          </p:cNvSpPr>
          <p:nvPr>
            <p:ph type="sldNum" sz="quarter" idx="12"/>
          </p:nvPr>
        </p:nvSpPr>
        <p:spPr/>
        <p:txBody>
          <a:bodyPr/>
          <a:lstStyle/>
          <a:p>
            <a:fld id="{7B8E230A-344C-314A-99D7-8592764412A6}" type="slidenum">
              <a:rPr lang="en-US" smtClean="0"/>
              <a:t>49</a:t>
            </a:fld>
            <a:endParaRPr lang="en-US"/>
          </a:p>
        </p:txBody>
      </p:sp>
      <p:sp>
        <p:nvSpPr>
          <p:cNvPr id="7" name="Content Placeholder 2">
            <a:extLst>
              <a:ext uri="{FF2B5EF4-FFF2-40B4-BE49-F238E27FC236}">
                <a16:creationId xmlns:a16="http://schemas.microsoft.com/office/drawing/2014/main" id="{BB1DBA8E-DCEC-B7B4-C205-14271D6EDA65}"/>
              </a:ext>
            </a:extLst>
          </p:cNvPr>
          <p:cNvSpPr txBox="1">
            <a:spLocks/>
          </p:cNvSpPr>
          <p:nvPr/>
        </p:nvSpPr>
        <p:spPr>
          <a:xfrm>
            <a:off x="838200" y="1987062"/>
            <a:ext cx="10515600" cy="4189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Shortest path problem (Dijkstra’s algorithm)</a:t>
            </a:r>
          </a:p>
        </p:txBody>
      </p:sp>
    </p:spTree>
    <p:extLst>
      <p:ext uri="{BB962C8B-B14F-4D97-AF65-F5344CB8AC3E}">
        <p14:creationId xmlns:p14="http://schemas.microsoft.com/office/powerpoint/2010/main" val="366631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ABC-C465-09E8-1377-1E775D02DD15}"/>
              </a:ext>
            </a:extLst>
          </p:cNvPr>
          <p:cNvSpPr>
            <a:spLocks noGrp="1"/>
          </p:cNvSpPr>
          <p:nvPr>
            <p:ph type="title"/>
          </p:nvPr>
        </p:nvSpPr>
        <p:spPr/>
        <p:txBody>
          <a:bodyPr/>
          <a:lstStyle/>
          <a:p>
            <a:r>
              <a:rPr lang="en-US" dirty="0"/>
              <a:t>Graph Neural Networks (GNNs)</a:t>
            </a:r>
          </a:p>
        </p:txBody>
      </p:sp>
      <p:grpSp>
        <p:nvGrpSpPr>
          <p:cNvPr id="8" name="Group 7">
            <a:extLst>
              <a:ext uri="{FF2B5EF4-FFF2-40B4-BE49-F238E27FC236}">
                <a16:creationId xmlns:a16="http://schemas.microsoft.com/office/drawing/2014/main" id="{142B012D-5F81-7478-BA4A-267F33FC2517}"/>
              </a:ext>
            </a:extLst>
          </p:cNvPr>
          <p:cNvGrpSpPr/>
          <p:nvPr/>
        </p:nvGrpSpPr>
        <p:grpSpPr>
          <a:xfrm>
            <a:off x="1039091" y="2992582"/>
            <a:ext cx="374073" cy="379724"/>
            <a:chOff x="4810991" y="2421082"/>
            <a:chExt cx="374073" cy="379724"/>
          </a:xfrm>
        </p:grpSpPr>
        <p:sp>
          <p:nvSpPr>
            <p:cNvPr id="4" name="Oval 3">
              <a:extLst>
                <a:ext uri="{FF2B5EF4-FFF2-40B4-BE49-F238E27FC236}">
                  <a16:creationId xmlns:a16="http://schemas.microsoft.com/office/drawing/2014/main" id="{A57585CA-11F0-933D-FE4A-176BD669DD25}"/>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58064E-3777-8FAB-8532-246ACE2D3B71}"/>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9" name="Group 8">
            <a:extLst>
              <a:ext uri="{FF2B5EF4-FFF2-40B4-BE49-F238E27FC236}">
                <a16:creationId xmlns:a16="http://schemas.microsoft.com/office/drawing/2014/main" id="{B33439CC-D5F4-A645-8FFF-D889A4A49A05}"/>
              </a:ext>
            </a:extLst>
          </p:cNvPr>
          <p:cNvGrpSpPr/>
          <p:nvPr/>
        </p:nvGrpSpPr>
        <p:grpSpPr>
          <a:xfrm>
            <a:off x="1021938" y="4097049"/>
            <a:ext cx="374073" cy="379724"/>
            <a:chOff x="4810991" y="2421082"/>
            <a:chExt cx="374073" cy="379724"/>
          </a:xfrm>
        </p:grpSpPr>
        <p:sp>
          <p:nvSpPr>
            <p:cNvPr id="10" name="Oval 9">
              <a:extLst>
                <a:ext uri="{FF2B5EF4-FFF2-40B4-BE49-F238E27FC236}">
                  <a16:creationId xmlns:a16="http://schemas.microsoft.com/office/drawing/2014/main" id="{8F48316E-3E82-4AC5-9F03-7273CA91C519}"/>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F35E7D-98B6-0888-4388-AE4599ABDEC4}"/>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12" name="Group 11">
            <a:extLst>
              <a:ext uri="{FF2B5EF4-FFF2-40B4-BE49-F238E27FC236}">
                <a16:creationId xmlns:a16="http://schemas.microsoft.com/office/drawing/2014/main" id="{D40E7A60-8397-93C0-6047-5AC91F6557AF}"/>
              </a:ext>
            </a:extLst>
          </p:cNvPr>
          <p:cNvGrpSpPr/>
          <p:nvPr/>
        </p:nvGrpSpPr>
        <p:grpSpPr>
          <a:xfrm>
            <a:off x="2324100" y="2986931"/>
            <a:ext cx="374073" cy="379724"/>
            <a:chOff x="4810991" y="2421082"/>
            <a:chExt cx="374073" cy="379724"/>
          </a:xfrm>
        </p:grpSpPr>
        <p:sp>
          <p:nvSpPr>
            <p:cNvPr id="13" name="Oval 12">
              <a:extLst>
                <a:ext uri="{FF2B5EF4-FFF2-40B4-BE49-F238E27FC236}">
                  <a16:creationId xmlns:a16="http://schemas.microsoft.com/office/drawing/2014/main" id="{E187ED67-2590-C5EE-E7FE-394987EBFC3B}"/>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3A05A1F-1709-72EB-4838-C635445BA0F4}"/>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15" name="Group 14">
            <a:extLst>
              <a:ext uri="{FF2B5EF4-FFF2-40B4-BE49-F238E27FC236}">
                <a16:creationId xmlns:a16="http://schemas.microsoft.com/office/drawing/2014/main" id="{958851BE-420D-822E-6CB1-C9EF676C5285}"/>
              </a:ext>
            </a:extLst>
          </p:cNvPr>
          <p:cNvGrpSpPr/>
          <p:nvPr/>
        </p:nvGrpSpPr>
        <p:grpSpPr>
          <a:xfrm>
            <a:off x="2324100" y="4085747"/>
            <a:ext cx="374073" cy="379724"/>
            <a:chOff x="4810991" y="2421082"/>
            <a:chExt cx="374073" cy="379724"/>
          </a:xfrm>
        </p:grpSpPr>
        <p:sp>
          <p:nvSpPr>
            <p:cNvPr id="16" name="Oval 15">
              <a:extLst>
                <a:ext uri="{FF2B5EF4-FFF2-40B4-BE49-F238E27FC236}">
                  <a16:creationId xmlns:a16="http://schemas.microsoft.com/office/drawing/2014/main" id="{7329093C-01FA-5C3A-EA4D-FE8DC58BDC05}"/>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B529BED-DC23-DECF-8EAD-ACC3F5276B93}"/>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19" name="Straight Arrow Connector 18">
            <a:extLst>
              <a:ext uri="{FF2B5EF4-FFF2-40B4-BE49-F238E27FC236}">
                <a16:creationId xmlns:a16="http://schemas.microsoft.com/office/drawing/2014/main" id="{2AAB7979-CD2F-DC1B-87B2-8481FE6B8282}"/>
              </a:ext>
            </a:extLst>
          </p:cNvPr>
          <p:cNvCxnSpPr>
            <a:cxnSpLocks/>
            <a:stCxn id="4" idx="6"/>
            <a:endCxn id="13" idx="2"/>
          </p:cNvCxnSpPr>
          <p:nvPr/>
        </p:nvCxnSpPr>
        <p:spPr>
          <a:xfrm flipV="1">
            <a:off x="1413164" y="3173968"/>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92FE021-FCBB-E146-FF58-ABD0362287E9}"/>
              </a:ext>
            </a:extLst>
          </p:cNvPr>
          <p:cNvCxnSpPr>
            <a:cxnSpLocks/>
          </p:cNvCxnSpPr>
          <p:nvPr/>
        </p:nvCxnSpPr>
        <p:spPr>
          <a:xfrm flipV="1">
            <a:off x="1396671" y="4280805"/>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56A3782-43BE-BCBC-8535-952265321E9B}"/>
              </a:ext>
            </a:extLst>
          </p:cNvPr>
          <p:cNvCxnSpPr>
            <a:cxnSpLocks/>
            <a:endCxn id="14" idx="2"/>
          </p:cNvCxnSpPr>
          <p:nvPr/>
        </p:nvCxnSpPr>
        <p:spPr>
          <a:xfrm flipV="1">
            <a:off x="2511136" y="3366655"/>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A3AB57B-9CF9-90D1-174D-86659EC98524}"/>
              </a:ext>
            </a:extLst>
          </p:cNvPr>
          <p:cNvCxnSpPr>
            <a:cxnSpLocks/>
          </p:cNvCxnSpPr>
          <p:nvPr/>
        </p:nvCxnSpPr>
        <p:spPr>
          <a:xfrm flipV="1">
            <a:off x="1208974" y="3372306"/>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3226CE4-2A8C-E486-C02F-2A6523CFD846}"/>
              </a:ext>
            </a:extLst>
          </p:cNvPr>
          <p:cNvCxnSpPr>
            <a:cxnSpLocks/>
          </p:cNvCxnSpPr>
          <p:nvPr/>
        </p:nvCxnSpPr>
        <p:spPr>
          <a:xfrm flipH="1" flipV="1">
            <a:off x="1361209" y="3314700"/>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5089027D-F314-8083-872B-694025384B61}"/>
              </a:ext>
            </a:extLst>
          </p:cNvPr>
          <p:cNvGrpSpPr/>
          <p:nvPr/>
        </p:nvGrpSpPr>
        <p:grpSpPr>
          <a:xfrm>
            <a:off x="4523509" y="2318631"/>
            <a:ext cx="374073" cy="379724"/>
            <a:chOff x="4810991" y="2421082"/>
            <a:chExt cx="374073" cy="379724"/>
          </a:xfrm>
        </p:grpSpPr>
        <p:sp>
          <p:nvSpPr>
            <p:cNvPr id="28" name="Oval 27">
              <a:extLst>
                <a:ext uri="{FF2B5EF4-FFF2-40B4-BE49-F238E27FC236}">
                  <a16:creationId xmlns:a16="http://schemas.microsoft.com/office/drawing/2014/main" id="{D00AC248-0297-BDB8-3E77-D4BBC805F98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E4BD6B-7F27-F3AC-4866-A727CC33FD17}"/>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30" name="Group 29">
            <a:extLst>
              <a:ext uri="{FF2B5EF4-FFF2-40B4-BE49-F238E27FC236}">
                <a16:creationId xmlns:a16="http://schemas.microsoft.com/office/drawing/2014/main" id="{D8ED8DA3-DC79-0C06-D328-492A91218C86}"/>
              </a:ext>
            </a:extLst>
          </p:cNvPr>
          <p:cNvGrpSpPr/>
          <p:nvPr/>
        </p:nvGrpSpPr>
        <p:grpSpPr>
          <a:xfrm>
            <a:off x="4556496" y="3293944"/>
            <a:ext cx="374073" cy="379724"/>
            <a:chOff x="4810991" y="2421082"/>
            <a:chExt cx="374073" cy="379724"/>
          </a:xfrm>
        </p:grpSpPr>
        <p:sp>
          <p:nvSpPr>
            <p:cNvPr id="31" name="Oval 30">
              <a:extLst>
                <a:ext uri="{FF2B5EF4-FFF2-40B4-BE49-F238E27FC236}">
                  <a16:creationId xmlns:a16="http://schemas.microsoft.com/office/drawing/2014/main" id="{B999D2D1-21A3-6553-53E8-BED51009D620}"/>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5E106D9-6458-0A51-7A44-A251CAA6B12F}"/>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grpSp>
        <p:nvGrpSpPr>
          <p:cNvPr id="33" name="Group 32">
            <a:extLst>
              <a:ext uri="{FF2B5EF4-FFF2-40B4-BE49-F238E27FC236}">
                <a16:creationId xmlns:a16="http://schemas.microsoft.com/office/drawing/2014/main" id="{7B976C51-765B-5A96-D6BE-A269E92529CA}"/>
              </a:ext>
            </a:extLst>
          </p:cNvPr>
          <p:cNvGrpSpPr/>
          <p:nvPr/>
        </p:nvGrpSpPr>
        <p:grpSpPr>
          <a:xfrm>
            <a:off x="4556496" y="4301611"/>
            <a:ext cx="374073" cy="379724"/>
            <a:chOff x="4810991" y="2421082"/>
            <a:chExt cx="374073" cy="379724"/>
          </a:xfrm>
        </p:grpSpPr>
        <p:sp>
          <p:nvSpPr>
            <p:cNvPr id="34" name="Oval 33">
              <a:extLst>
                <a:ext uri="{FF2B5EF4-FFF2-40B4-BE49-F238E27FC236}">
                  <a16:creationId xmlns:a16="http://schemas.microsoft.com/office/drawing/2014/main" id="{FD2B027B-06FF-00D2-EBC1-F2BC50A196CE}"/>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B0FFAEE-E98D-03B2-4B97-F81D85C4E0C8}"/>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cxnSp>
        <p:nvCxnSpPr>
          <p:cNvPr id="37" name="Straight Arrow Connector 36">
            <a:extLst>
              <a:ext uri="{FF2B5EF4-FFF2-40B4-BE49-F238E27FC236}">
                <a16:creationId xmlns:a16="http://schemas.microsoft.com/office/drawing/2014/main" id="{C6D5D8A1-E4D8-8C32-C664-6C1BCCF25253}"/>
              </a:ext>
            </a:extLst>
          </p:cNvPr>
          <p:cNvCxnSpPr>
            <a:cxnSpLocks/>
          </p:cNvCxnSpPr>
          <p:nvPr/>
        </p:nvCxnSpPr>
        <p:spPr>
          <a:xfrm>
            <a:off x="4897581" y="2505667"/>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4141871-ED85-5720-B2D3-EEA79313818F}"/>
              </a:ext>
            </a:extLst>
          </p:cNvPr>
          <p:cNvCxnSpPr>
            <a:cxnSpLocks/>
          </p:cNvCxnSpPr>
          <p:nvPr/>
        </p:nvCxnSpPr>
        <p:spPr>
          <a:xfrm>
            <a:off x="4930569" y="3489002"/>
            <a:ext cx="419100"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C603C5D-2E64-88D8-0D90-8B98BCF9C3DF}"/>
              </a:ext>
            </a:extLst>
          </p:cNvPr>
          <p:cNvCxnSpPr>
            <a:cxnSpLocks/>
          </p:cNvCxnSpPr>
          <p:nvPr/>
        </p:nvCxnSpPr>
        <p:spPr>
          <a:xfrm>
            <a:off x="4930569" y="4496669"/>
            <a:ext cx="419100"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0DB871D-EA62-3851-41D2-BBA1D5C98FFF}"/>
              </a:ext>
            </a:extLst>
          </p:cNvPr>
          <p:cNvSpPr/>
          <p:nvPr/>
        </p:nvSpPr>
        <p:spPr>
          <a:xfrm>
            <a:off x="5327073" y="2342010"/>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BEDEEA1-DA33-BA50-C6EF-BF56B0D5B222}"/>
              </a:ext>
            </a:extLst>
          </p:cNvPr>
          <p:cNvSpPr/>
          <p:nvPr/>
        </p:nvSpPr>
        <p:spPr>
          <a:xfrm>
            <a:off x="5349670" y="3304337"/>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162D286-4F83-5A2B-EEBC-3F2F642F82DE}"/>
              </a:ext>
            </a:extLst>
          </p:cNvPr>
          <p:cNvSpPr/>
          <p:nvPr/>
        </p:nvSpPr>
        <p:spPr>
          <a:xfrm>
            <a:off x="5349669" y="4312003"/>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79D62CC3-CD77-F875-38C4-7806C9015919}"/>
              </a:ext>
            </a:extLst>
          </p:cNvPr>
          <p:cNvCxnSpPr>
            <a:cxnSpLocks/>
          </p:cNvCxnSpPr>
          <p:nvPr/>
        </p:nvCxnSpPr>
        <p:spPr>
          <a:xfrm>
            <a:off x="5950526" y="2505667"/>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F7099C3D-B0B8-393E-99C6-8A6D47223826}"/>
              </a:ext>
            </a:extLst>
          </p:cNvPr>
          <p:cNvCxnSpPr>
            <a:cxnSpLocks/>
          </p:cNvCxnSpPr>
          <p:nvPr/>
        </p:nvCxnSpPr>
        <p:spPr>
          <a:xfrm>
            <a:off x="5950526" y="3489002"/>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5DB06174-3BD9-4079-C320-57C6DAE39831}"/>
              </a:ext>
            </a:extLst>
          </p:cNvPr>
          <p:cNvCxnSpPr>
            <a:cxnSpLocks/>
          </p:cNvCxnSpPr>
          <p:nvPr/>
        </p:nvCxnSpPr>
        <p:spPr>
          <a:xfrm>
            <a:off x="5950526" y="4496669"/>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DCAF0C-CB76-5412-0092-075CFE544564}"/>
                  </a:ext>
                </a:extLst>
              </p:cNvPr>
              <p:cNvSpPr txBox="1"/>
              <p:nvPr/>
            </p:nvSpPr>
            <p:spPr>
              <a:xfrm>
                <a:off x="6390409" y="2266904"/>
                <a:ext cx="61741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0,2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51" name="TextBox 50">
                <a:extLst>
                  <a:ext uri="{FF2B5EF4-FFF2-40B4-BE49-F238E27FC236}">
                    <a16:creationId xmlns:a16="http://schemas.microsoft.com/office/drawing/2014/main" id="{EEDCAF0C-CB76-5412-0092-075CFE544564}"/>
                  </a:ext>
                </a:extLst>
              </p:cNvPr>
              <p:cNvSpPr txBox="1">
                <a:spLocks noRot="1" noChangeAspect="1" noMove="1" noResize="1" noEditPoints="1" noAdjustHandles="1" noChangeArrowheads="1" noChangeShapeType="1" noTextEdit="1"/>
              </p:cNvSpPr>
              <p:nvPr/>
            </p:nvSpPr>
            <p:spPr>
              <a:xfrm>
                <a:off x="6390409" y="2266904"/>
                <a:ext cx="617412" cy="4612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AA8C67B-E8CB-297B-4BF2-FFD09A914962}"/>
                  </a:ext>
                </a:extLst>
              </p:cNvPr>
              <p:cNvSpPr txBox="1"/>
              <p:nvPr/>
            </p:nvSpPr>
            <p:spPr>
              <a:xfrm>
                <a:off x="6390409" y="3259664"/>
                <a:ext cx="612091"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1,2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52" name="TextBox 51">
                <a:extLst>
                  <a:ext uri="{FF2B5EF4-FFF2-40B4-BE49-F238E27FC236}">
                    <a16:creationId xmlns:a16="http://schemas.microsoft.com/office/drawing/2014/main" id="{2AA8C67B-E8CB-297B-4BF2-FFD09A914962}"/>
                  </a:ext>
                </a:extLst>
              </p:cNvPr>
              <p:cNvSpPr txBox="1">
                <a:spLocks noRot="1" noChangeAspect="1" noMove="1" noResize="1" noEditPoints="1" noAdjustHandles="1" noChangeArrowheads="1" noChangeShapeType="1" noTextEdit="1"/>
              </p:cNvSpPr>
              <p:nvPr/>
            </p:nvSpPr>
            <p:spPr>
              <a:xfrm>
                <a:off x="6390409" y="3259664"/>
                <a:ext cx="612091" cy="4612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1CA806B-E1BE-0598-E5C7-448B44EBDFCD}"/>
                  </a:ext>
                </a:extLst>
              </p:cNvPr>
              <p:cNvSpPr txBox="1"/>
              <p:nvPr/>
            </p:nvSpPr>
            <p:spPr>
              <a:xfrm>
                <a:off x="6403691" y="4266060"/>
                <a:ext cx="61741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3,2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53" name="TextBox 52">
                <a:extLst>
                  <a:ext uri="{FF2B5EF4-FFF2-40B4-BE49-F238E27FC236}">
                    <a16:creationId xmlns:a16="http://schemas.microsoft.com/office/drawing/2014/main" id="{D1CA806B-E1BE-0598-E5C7-448B44EBDFCD}"/>
                  </a:ext>
                </a:extLst>
              </p:cNvPr>
              <p:cNvSpPr txBox="1">
                <a:spLocks noRot="1" noChangeAspect="1" noMove="1" noResize="1" noEditPoints="1" noAdjustHandles="1" noChangeArrowheads="1" noChangeShapeType="1" noTextEdit="1"/>
              </p:cNvSpPr>
              <p:nvPr/>
            </p:nvSpPr>
            <p:spPr>
              <a:xfrm>
                <a:off x="6403691" y="4266060"/>
                <a:ext cx="617412" cy="4612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156C8A2-EF4D-90FA-66B4-A07FDDE7823C}"/>
                  </a:ext>
                </a:extLst>
              </p:cNvPr>
              <p:cNvSpPr txBox="1"/>
              <p:nvPr/>
            </p:nvSpPr>
            <p:spPr>
              <a:xfrm>
                <a:off x="3706292" y="2266904"/>
                <a:ext cx="812337" cy="4402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0</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54" name="TextBox 53">
                <a:extLst>
                  <a:ext uri="{FF2B5EF4-FFF2-40B4-BE49-F238E27FC236}">
                    <a16:creationId xmlns:a16="http://schemas.microsoft.com/office/drawing/2014/main" id="{C156C8A2-EF4D-90FA-66B4-A07FDDE7823C}"/>
                  </a:ext>
                </a:extLst>
              </p:cNvPr>
              <p:cNvSpPr txBox="1">
                <a:spLocks noRot="1" noChangeAspect="1" noMove="1" noResize="1" noEditPoints="1" noAdjustHandles="1" noChangeArrowheads="1" noChangeShapeType="1" noTextEdit="1"/>
              </p:cNvSpPr>
              <p:nvPr/>
            </p:nvSpPr>
            <p:spPr>
              <a:xfrm>
                <a:off x="3706292" y="2266904"/>
                <a:ext cx="812337" cy="440249"/>
              </a:xfrm>
              <a:prstGeom prst="rect">
                <a:avLst/>
              </a:prstGeom>
              <a:blipFill>
                <a:blip r:embed="rId6"/>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6812692-28C2-9160-6E63-219F2AD4CACF}"/>
                  </a:ext>
                </a:extLst>
              </p:cNvPr>
              <p:cNvSpPr txBox="1"/>
              <p:nvPr/>
            </p:nvSpPr>
            <p:spPr>
              <a:xfrm>
                <a:off x="3649651" y="3260855"/>
                <a:ext cx="812337"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55" name="TextBox 54">
                <a:extLst>
                  <a:ext uri="{FF2B5EF4-FFF2-40B4-BE49-F238E27FC236}">
                    <a16:creationId xmlns:a16="http://schemas.microsoft.com/office/drawing/2014/main" id="{66812692-28C2-9160-6E63-219F2AD4CACF}"/>
                  </a:ext>
                </a:extLst>
              </p:cNvPr>
              <p:cNvSpPr txBox="1">
                <a:spLocks noRot="1" noChangeAspect="1" noMove="1" noResize="1" noEditPoints="1" noAdjustHandles="1" noChangeArrowheads="1" noChangeShapeType="1" noTextEdit="1"/>
              </p:cNvSpPr>
              <p:nvPr/>
            </p:nvSpPr>
            <p:spPr>
              <a:xfrm>
                <a:off x="3649651" y="3260855"/>
                <a:ext cx="812337" cy="438262"/>
              </a:xfrm>
              <a:prstGeom prst="rect">
                <a:avLst/>
              </a:prstGeom>
              <a:blipFill>
                <a:blip r:embed="rId7"/>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ED9293-FDC5-ABAE-A1EA-F87079B529CC}"/>
                  </a:ext>
                </a:extLst>
              </p:cNvPr>
              <p:cNvSpPr txBox="1"/>
              <p:nvPr/>
            </p:nvSpPr>
            <p:spPr>
              <a:xfrm>
                <a:off x="3659249" y="4239695"/>
                <a:ext cx="812337" cy="4399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3</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56" name="TextBox 55">
                <a:extLst>
                  <a:ext uri="{FF2B5EF4-FFF2-40B4-BE49-F238E27FC236}">
                    <a16:creationId xmlns:a16="http://schemas.microsoft.com/office/drawing/2014/main" id="{57ED9293-FDC5-ABAE-A1EA-F87079B529CC}"/>
                  </a:ext>
                </a:extLst>
              </p:cNvPr>
              <p:cNvSpPr txBox="1">
                <a:spLocks noRot="1" noChangeAspect="1" noMove="1" noResize="1" noEditPoints="1" noAdjustHandles="1" noChangeArrowheads="1" noChangeShapeType="1" noTextEdit="1"/>
              </p:cNvSpPr>
              <p:nvPr/>
            </p:nvSpPr>
            <p:spPr>
              <a:xfrm>
                <a:off x="3659249" y="4239695"/>
                <a:ext cx="812337" cy="439929"/>
              </a:xfrm>
              <a:prstGeom prst="rect">
                <a:avLst/>
              </a:prstGeom>
              <a:blipFill>
                <a:blip r:embed="rId8"/>
                <a:stretch>
                  <a:fillRect b="-2778"/>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A77CE88E-AF72-F895-3024-D8EADFEAE70F}"/>
              </a:ext>
            </a:extLst>
          </p:cNvPr>
          <p:cNvCxnSpPr>
            <a:cxnSpLocks/>
            <a:stCxn id="51" idx="3"/>
          </p:cNvCxnSpPr>
          <p:nvPr/>
        </p:nvCxnSpPr>
        <p:spPr>
          <a:xfrm>
            <a:off x="7007821" y="2497513"/>
            <a:ext cx="785361" cy="91070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82B5CEF-E81E-0253-80D6-506051188F76}"/>
              </a:ext>
            </a:extLst>
          </p:cNvPr>
          <p:cNvCxnSpPr>
            <a:cxnSpLocks/>
            <a:stCxn id="53" idx="3"/>
          </p:cNvCxnSpPr>
          <p:nvPr/>
        </p:nvCxnSpPr>
        <p:spPr>
          <a:xfrm flipV="1">
            <a:off x="7021103" y="3574473"/>
            <a:ext cx="761688" cy="922196"/>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1D08EDB5-4373-1D1C-6695-E45E1859A8E1}"/>
              </a:ext>
            </a:extLst>
          </p:cNvPr>
          <p:cNvCxnSpPr>
            <a:cxnSpLocks/>
          </p:cNvCxnSpPr>
          <p:nvPr/>
        </p:nvCxnSpPr>
        <p:spPr>
          <a:xfrm flipV="1">
            <a:off x="6991578" y="3502018"/>
            <a:ext cx="791213" cy="648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0A19743A-F91B-242C-1A92-DA3EC9106F9C}"/>
              </a:ext>
            </a:extLst>
          </p:cNvPr>
          <p:cNvSpPr/>
          <p:nvPr/>
        </p:nvSpPr>
        <p:spPr>
          <a:xfrm>
            <a:off x="8924679" y="3314700"/>
            <a:ext cx="600857" cy="37407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Arrow Connector 69">
            <a:extLst>
              <a:ext uri="{FF2B5EF4-FFF2-40B4-BE49-F238E27FC236}">
                <a16:creationId xmlns:a16="http://schemas.microsoft.com/office/drawing/2014/main" id="{71B0B74B-FD5E-57E6-3621-CD06A3C02480}"/>
              </a:ext>
            </a:extLst>
          </p:cNvPr>
          <p:cNvCxnSpPr>
            <a:cxnSpLocks/>
          </p:cNvCxnSpPr>
          <p:nvPr/>
        </p:nvCxnSpPr>
        <p:spPr>
          <a:xfrm flipV="1">
            <a:off x="9526597" y="3489002"/>
            <a:ext cx="516687" cy="648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72" name="Group 71">
            <a:extLst>
              <a:ext uri="{FF2B5EF4-FFF2-40B4-BE49-F238E27FC236}">
                <a16:creationId xmlns:a16="http://schemas.microsoft.com/office/drawing/2014/main" id="{EA2A709E-5B5B-A543-7DF4-3F782752B70E}"/>
              </a:ext>
            </a:extLst>
          </p:cNvPr>
          <p:cNvGrpSpPr/>
          <p:nvPr/>
        </p:nvGrpSpPr>
        <p:grpSpPr>
          <a:xfrm>
            <a:off x="10043284" y="3302013"/>
            <a:ext cx="374073" cy="379724"/>
            <a:chOff x="4810991" y="2421082"/>
            <a:chExt cx="374073" cy="379724"/>
          </a:xfrm>
        </p:grpSpPr>
        <p:sp>
          <p:nvSpPr>
            <p:cNvPr id="73" name="Oval 72">
              <a:extLst>
                <a:ext uri="{FF2B5EF4-FFF2-40B4-BE49-F238E27FC236}">
                  <a16:creationId xmlns:a16="http://schemas.microsoft.com/office/drawing/2014/main" id="{386A613F-D287-055F-DD9D-CBB6D0D48A9F}"/>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BE73F3AE-F7E4-F57C-2E51-7C147B787C12}"/>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8AFAB99-D03B-4E8B-8B5B-689293B06449}"/>
                  </a:ext>
                </a:extLst>
              </p:cNvPr>
              <p:cNvSpPr txBox="1"/>
              <p:nvPr/>
            </p:nvSpPr>
            <p:spPr>
              <a:xfrm>
                <a:off x="10450631" y="3276358"/>
                <a:ext cx="592726"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75" name="TextBox 74">
                <a:extLst>
                  <a:ext uri="{FF2B5EF4-FFF2-40B4-BE49-F238E27FC236}">
                    <a16:creationId xmlns:a16="http://schemas.microsoft.com/office/drawing/2014/main" id="{C8AFAB99-D03B-4E8B-8B5B-689293B06449}"/>
                  </a:ext>
                </a:extLst>
              </p:cNvPr>
              <p:cNvSpPr txBox="1">
                <a:spLocks noRot="1" noChangeAspect="1" noMove="1" noResize="1" noEditPoints="1" noAdjustHandles="1" noChangeArrowheads="1" noChangeShapeType="1" noTextEdit="1"/>
              </p:cNvSpPr>
              <p:nvPr/>
            </p:nvSpPr>
            <p:spPr>
              <a:xfrm>
                <a:off x="10450631" y="3276358"/>
                <a:ext cx="592726" cy="438518"/>
              </a:xfrm>
              <a:prstGeom prst="rect">
                <a:avLst/>
              </a:prstGeom>
              <a:blipFill>
                <a:blip r:embed="rId9"/>
                <a:stretch>
                  <a:fillRect b="-2778"/>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F1B8B8D8-DAB1-DBC4-85B0-C75EBA8C0BB4}"/>
              </a:ext>
            </a:extLst>
          </p:cNvPr>
          <p:cNvSpPr txBox="1"/>
          <p:nvPr/>
        </p:nvSpPr>
        <p:spPr>
          <a:xfrm>
            <a:off x="1039091" y="5178912"/>
            <a:ext cx="1695849" cy="369332"/>
          </a:xfrm>
          <a:prstGeom prst="rect">
            <a:avLst/>
          </a:prstGeom>
          <a:noFill/>
        </p:spPr>
        <p:txBody>
          <a:bodyPr wrap="none" rtlCol="0">
            <a:spAutoFit/>
          </a:bodyPr>
          <a:lstStyle/>
          <a:p>
            <a:r>
              <a:rPr lang="en-US" b="1" dirty="0"/>
              <a:t>Original Graph</a:t>
            </a:r>
          </a:p>
        </p:txBody>
      </p:sp>
      <p:sp>
        <p:nvSpPr>
          <p:cNvPr id="77" name="TextBox 76">
            <a:extLst>
              <a:ext uri="{FF2B5EF4-FFF2-40B4-BE49-F238E27FC236}">
                <a16:creationId xmlns:a16="http://schemas.microsoft.com/office/drawing/2014/main" id="{DA8F4A04-209E-596D-0418-48121C7E9F97}"/>
              </a:ext>
            </a:extLst>
          </p:cNvPr>
          <p:cNvSpPr txBox="1"/>
          <p:nvPr/>
        </p:nvSpPr>
        <p:spPr>
          <a:xfrm>
            <a:off x="5976420" y="5258820"/>
            <a:ext cx="2479781" cy="369332"/>
          </a:xfrm>
          <a:prstGeom prst="rect">
            <a:avLst/>
          </a:prstGeom>
          <a:noFill/>
        </p:spPr>
        <p:txBody>
          <a:bodyPr wrap="none" rtlCol="0">
            <a:spAutoFit/>
          </a:bodyPr>
          <a:lstStyle/>
          <a:p>
            <a:r>
              <a:rPr lang="en-US" b="1" dirty="0"/>
              <a:t>Forward Computation</a:t>
            </a:r>
          </a:p>
        </p:txBody>
      </p:sp>
      <p:sp>
        <p:nvSpPr>
          <p:cNvPr id="82" name="TextBox 81">
            <a:extLst>
              <a:ext uri="{FF2B5EF4-FFF2-40B4-BE49-F238E27FC236}">
                <a16:creationId xmlns:a16="http://schemas.microsoft.com/office/drawing/2014/main" id="{ADEF547E-D9EE-31C7-011B-8A10875F9BE0}"/>
              </a:ext>
            </a:extLst>
          </p:cNvPr>
          <p:cNvSpPr txBox="1"/>
          <p:nvPr/>
        </p:nvSpPr>
        <p:spPr>
          <a:xfrm>
            <a:off x="7623898" y="2880719"/>
            <a:ext cx="1228863" cy="369332"/>
          </a:xfrm>
          <a:prstGeom prst="rect">
            <a:avLst/>
          </a:prstGeom>
          <a:noFill/>
        </p:spPr>
        <p:txBody>
          <a:bodyPr wrap="none" rtlCol="0">
            <a:spAutoFit/>
          </a:bodyPr>
          <a:lstStyle/>
          <a:p>
            <a:pPr algn="ctr"/>
            <a:r>
              <a:rPr lang="en-US" b="1" dirty="0">
                <a:solidFill>
                  <a:srgbClr val="0070C0"/>
                </a:solidFill>
              </a:rPr>
              <a:t>Aggregate</a:t>
            </a:r>
          </a:p>
        </p:txBody>
      </p:sp>
      <p:grpSp>
        <p:nvGrpSpPr>
          <p:cNvPr id="6" name="Group 5">
            <a:extLst>
              <a:ext uri="{FF2B5EF4-FFF2-40B4-BE49-F238E27FC236}">
                <a16:creationId xmlns:a16="http://schemas.microsoft.com/office/drawing/2014/main" id="{B5B50D41-2E33-0D91-0E3C-DE4BCAE532C8}"/>
              </a:ext>
            </a:extLst>
          </p:cNvPr>
          <p:cNvGrpSpPr/>
          <p:nvPr/>
        </p:nvGrpSpPr>
        <p:grpSpPr>
          <a:xfrm>
            <a:off x="7820081" y="3305627"/>
            <a:ext cx="374073" cy="379724"/>
            <a:chOff x="4810991" y="2421082"/>
            <a:chExt cx="374073" cy="379724"/>
          </a:xfrm>
        </p:grpSpPr>
        <p:sp>
          <p:nvSpPr>
            <p:cNvPr id="7" name="Oval 6">
              <a:extLst>
                <a:ext uri="{FF2B5EF4-FFF2-40B4-BE49-F238E27FC236}">
                  <a16:creationId xmlns:a16="http://schemas.microsoft.com/office/drawing/2014/main" id="{D1A2A835-81B3-3478-831F-B82106CD92B3}"/>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180C6DA-19FA-C9B1-9CD7-D56527F32AF6}"/>
                </a:ext>
              </a:extLst>
            </p:cNvPr>
            <p:cNvSpPr txBox="1"/>
            <p:nvPr/>
          </p:nvSpPr>
          <p:spPr>
            <a:xfrm>
              <a:off x="4843978" y="2431474"/>
              <a:ext cx="320922" cy="369332"/>
            </a:xfrm>
            <a:prstGeom prst="rect">
              <a:avLst/>
            </a:prstGeom>
            <a:noFill/>
          </p:spPr>
          <p:txBody>
            <a:bodyPr wrap="none" rtlCol="0">
              <a:spAutoFit/>
            </a:bodyPr>
            <a:lstStyle/>
            <a:p>
              <a:r>
                <a:rPr lang="en-US" dirty="0"/>
                <a:t>A</a:t>
              </a:r>
            </a:p>
          </p:txBody>
        </p:sp>
      </p:grpSp>
      <p:cxnSp>
        <p:nvCxnSpPr>
          <p:cNvPr id="20" name="Straight Arrow Connector 19">
            <a:extLst>
              <a:ext uri="{FF2B5EF4-FFF2-40B4-BE49-F238E27FC236}">
                <a16:creationId xmlns:a16="http://schemas.microsoft.com/office/drawing/2014/main" id="{13E2F7D9-F654-DD94-2DC4-FC3188182C2B}"/>
              </a:ext>
            </a:extLst>
          </p:cNvPr>
          <p:cNvCxnSpPr>
            <a:cxnSpLocks/>
          </p:cNvCxnSpPr>
          <p:nvPr/>
        </p:nvCxnSpPr>
        <p:spPr>
          <a:xfrm>
            <a:off x="8238330" y="3509771"/>
            <a:ext cx="638970" cy="872"/>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AF84CE9A-BE9A-42F3-D0AD-299B327E6F8F}"/>
              </a:ext>
            </a:extLst>
          </p:cNvPr>
          <p:cNvGrpSpPr/>
          <p:nvPr/>
        </p:nvGrpSpPr>
        <p:grpSpPr>
          <a:xfrm>
            <a:off x="1082224" y="3038887"/>
            <a:ext cx="1168607" cy="996684"/>
            <a:chOff x="1082224" y="3038887"/>
            <a:chExt cx="1168607" cy="996684"/>
          </a:xfrm>
        </p:grpSpPr>
        <p:cxnSp>
          <p:nvCxnSpPr>
            <p:cNvPr id="3" name="Straight Arrow Connector 2">
              <a:extLst>
                <a:ext uri="{FF2B5EF4-FFF2-40B4-BE49-F238E27FC236}">
                  <a16:creationId xmlns:a16="http://schemas.microsoft.com/office/drawing/2014/main" id="{A1B7C6AB-17C0-6A4B-0E7B-692435E3248B}"/>
                </a:ext>
              </a:extLst>
            </p:cNvPr>
            <p:cNvCxnSpPr>
              <a:cxnSpLocks/>
            </p:cNvCxnSpPr>
            <p:nvPr/>
          </p:nvCxnSpPr>
          <p:spPr>
            <a:xfrm flipH="1">
              <a:off x="1537442" y="3038887"/>
              <a:ext cx="653089"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27FCABF-B4E1-FA71-CA00-1FFDD5B97CFF}"/>
                </a:ext>
              </a:extLst>
            </p:cNvPr>
            <p:cNvCxnSpPr>
              <a:cxnSpLocks/>
            </p:cNvCxnSpPr>
            <p:nvPr/>
          </p:nvCxnSpPr>
          <p:spPr>
            <a:xfrm flipH="1" flipV="1">
              <a:off x="1654518" y="3387060"/>
              <a:ext cx="596313" cy="492377"/>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7676DBC-7E2F-9F76-B02A-39BE630F0717}"/>
                </a:ext>
              </a:extLst>
            </p:cNvPr>
            <p:cNvCxnSpPr>
              <a:cxnSpLocks/>
            </p:cNvCxnSpPr>
            <p:nvPr/>
          </p:nvCxnSpPr>
          <p:spPr>
            <a:xfrm flipV="1">
              <a:off x="1082224" y="3521406"/>
              <a:ext cx="0" cy="514165"/>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BB6C9D73-53C1-D2D6-FE7C-CDAE504822B9}"/>
              </a:ext>
            </a:extLst>
          </p:cNvPr>
          <p:cNvSpPr/>
          <p:nvPr/>
        </p:nvSpPr>
        <p:spPr>
          <a:xfrm>
            <a:off x="973282" y="2929388"/>
            <a:ext cx="493895" cy="493895"/>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56">
            <a:extLst>
              <a:ext uri="{FF2B5EF4-FFF2-40B4-BE49-F238E27FC236}">
                <a16:creationId xmlns:a16="http://schemas.microsoft.com/office/drawing/2014/main" id="{34437184-0615-2587-0C38-6523FD350830}"/>
              </a:ext>
            </a:extLst>
          </p:cNvPr>
          <p:cNvSpPr>
            <a:spLocks noGrp="1"/>
          </p:cNvSpPr>
          <p:nvPr>
            <p:ph type="sldNum" sz="quarter" idx="12"/>
          </p:nvPr>
        </p:nvSpPr>
        <p:spPr/>
        <p:txBody>
          <a:bodyPr/>
          <a:lstStyle/>
          <a:p>
            <a:fld id="{7B8E230A-344C-314A-99D7-8592764412A6}" type="slidenum">
              <a:rPr lang="en-US" smtClean="0"/>
              <a:t>5</a:t>
            </a:fld>
            <a:endParaRPr lang="en-US"/>
          </a:p>
        </p:txBody>
      </p:sp>
    </p:spTree>
    <p:extLst>
      <p:ext uri="{BB962C8B-B14F-4D97-AF65-F5344CB8AC3E}">
        <p14:creationId xmlns:p14="http://schemas.microsoft.com/office/powerpoint/2010/main" val="157232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51" grpId="0"/>
      <p:bldP spid="52" grpId="0"/>
      <p:bldP spid="53" grpId="0"/>
      <p:bldP spid="65" grpId="0" animBg="1"/>
      <p:bldP spid="75" grpId="0"/>
      <p:bldP spid="82" grpId="0"/>
      <p:bldP spid="4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07D1-8A57-ADF8-FE24-728D0760C5B3}"/>
              </a:ext>
            </a:extLst>
          </p:cNvPr>
          <p:cNvSpPr>
            <a:spLocks noGrp="1"/>
          </p:cNvSpPr>
          <p:nvPr>
            <p:ph type="title"/>
          </p:nvPr>
        </p:nvSpPr>
        <p:spPr/>
        <p:txBody>
          <a:bodyPr/>
          <a:lstStyle/>
          <a:p>
            <a:r>
              <a:rPr lang="en-US" dirty="0"/>
              <a:t>Communication Optimization</a:t>
            </a:r>
          </a:p>
        </p:txBody>
      </p:sp>
      <p:sp>
        <p:nvSpPr>
          <p:cNvPr id="3" name="Content Placeholder 2">
            <a:extLst>
              <a:ext uri="{FF2B5EF4-FFF2-40B4-BE49-F238E27FC236}">
                <a16:creationId xmlns:a16="http://schemas.microsoft.com/office/drawing/2014/main" id="{2CE045E2-6422-45DC-185A-A68DD26B0479}"/>
              </a:ext>
            </a:extLst>
          </p:cNvPr>
          <p:cNvSpPr>
            <a:spLocks noGrp="1"/>
          </p:cNvSpPr>
          <p:nvPr>
            <p:ph idx="1"/>
          </p:nvPr>
        </p:nvSpPr>
        <p:spPr>
          <a:xfrm>
            <a:off x="838200" y="1825624"/>
            <a:ext cx="10515600" cy="5032375"/>
          </a:xfrm>
        </p:spPr>
        <p:txBody>
          <a:bodyPr>
            <a:normAutofit/>
          </a:bodyPr>
          <a:lstStyle/>
          <a:p>
            <a:pPr marL="0" indent="0">
              <a:buNone/>
            </a:pPr>
            <a:r>
              <a:rPr lang="en-US" dirty="0">
                <a:solidFill>
                  <a:schemeClr val="bg1">
                    <a:lumMod val="75000"/>
                  </a:schemeClr>
                </a:solidFill>
              </a:rPr>
              <a:t>Overlapping Comm. w/ Comp.</a:t>
            </a:r>
          </a:p>
          <a:p>
            <a:pPr lvl="1">
              <a:buFont typeface="Wingdings" pitchFamily="2" charset="2"/>
              <a:buChar char="Ø"/>
            </a:pPr>
            <a:r>
              <a:rPr lang="en-US" dirty="0">
                <a:solidFill>
                  <a:schemeClr val="bg1">
                    <a:lumMod val="75000"/>
                  </a:schemeClr>
                </a:solidFill>
              </a:rPr>
              <a:t> </a:t>
            </a:r>
            <a:r>
              <a:rPr lang="en-US" dirty="0" err="1">
                <a:solidFill>
                  <a:schemeClr val="bg1">
                    <a:lumMod val="75000"/>
                  </a:schemeClr>
                </a:solidFill>
              </a:rPr>
              <a:t>NeutronStar</a:t>
            </a:r>
            <a:r>
              <a:rPr lang="en-US" dirty="0">
                <a:solidFill>
                  <a:schemeClr val="bg1">
                    <a:lumMod val="75000"/>
                  </a:schemeClr>
                </a:solidFill>
              </a:rPr>
              <a:t> [SIGMOD’22]</a:t>
            </a:r>
          </a:p>
          <a:p>
            <a:pPr marL="457200" lvl="1" indent="0">
              <a:buNone/>
            </a:pPr>
            <a:endParaRPr lang="en-US" sz="800" dirty="0">
              <a:solidFill>
                <a:schemeClr val="bg1">
                  <a:lumMod val="75000"/>
                </a:schemeClr>
              </a:solidFill>
            </a:endParaRPr>
          </a:p>
          <a:p>
            <a:pPr marL="0" indent="0">
              <a:buNone/>
            </a:pPr>
            <a:r>
              <a:rPr lang="en-US" dirty="0">
                <a:solidFill>
                  <a:schemeClr val="bg1">
                    <a:lumMod val="75000"/>
                  </a:schemeClr>
                </a:solidFill>
              </a:rPr>
              <a:t>Faster Links</a:t>
            </a:r>
          </a:p>
          <a:p>
            <a:pPr lvl="1">
              <a:buFont typeface="Wingdings" pitchFamily="2" charset="2"/>
              <a:buChar char="Ø"/>
            </a:pPr>
            <a:r>
              <a:rPr lang="en-US" dirty="0">
                <a:solidFill>
                  <a:schemeClr val="bg1">
                    <a:lumMod val="75000"/>
                  </a:schemeClr>
                </a:solidFill>
              </a:rPr>
              <a:t> DGCL [EuroSys’21]</a:t>
            </a:r>
          </a:p>
          <a:p>
            <a:pPr marL="457200" lvl="1" indent="0">
              <a:buNone/>
            </a:pPr>
            <a:endParaRPr lang="en-US" sz="800" dirty="0"/>
          </a:p>
          <a:p>
            <a:pPr marL="0" indent="0">
              <a:buNone/>
            </a:pPr>
            <a:r>
              <a:rPr lang="en-US" dirty="0"/>
              <a:t>Redundant IO/Data Reuse</a:t>
            </a:r>
          </a:p>
          <a:p>
            <a:pPr lvl="1">
              <a:buFont typeface="Wingdings" pitchFamily="2" charset="2"/>
              <a:buChar char="Ø"/>
            </a:pPr>
            <a:r>
              <a:rPr lang="en-US" dirty="0"/>
              <a:t> </a:t>
            </a:r>
            <a:r>
              <a:rPr lang="en-US" dirty="0" err="1"/>
              <a:t>HongTu</a:t>
            </a:r>
            <a:r>
              <a:rPr lang="en-US" dirty="0"/>
              <a:t> [</a:t>
            </a:r>
            <a:r>
              <a:rPr lang="en-US" dirty="0">
                <a:solidFill>
                  <a:schemeClr val="accent2"/>
                </a:solidFill>
              </a:rPr>
              <a:t>SIGMOD’24</a:t>
            </a:r>
            <a:r>
              <a:rPr lang="en-US" dirty="0"/>
              <a:t>]</a:t>
            </a:r>
          </a:p>
          <a:p>
            <a:pPr marL="457200" lvl="1" indent="0">
              <a:buNone/>
            </a:pPr>
            <a:endParaRPr lang="en-US" sz="800" dirty="0">
              <a:solidFill>
                <a:schemeClr val="bg1">
                  <a:lumMod val="85000"/>
                </a:schemeClr>
              </a:solidFill>
            </a:endParaRPr>
          </a:p>
          <a:p>
            <a:pPr marL="0" indent="0">
              <a:buNone/>
            </a:pPr>
            <a:r>
              <a:rPr lang="en-US" dirty="0">
                <a:solidFill>
                  <a:schemeClr val="bg1">
                    <a:lumMod val="85000"/>
                  </a:schemeClr>
                </a:solidFill>
              </a:rPr>
              <a:t>Compression by (De)Quantization</a:t>
            </a:r>
          </a:p>
          <a:p>
            <a:pPr lvl="1">
              <a:buFont typeface="Wingdings" pitchFamily="2" charset="2"/>
              <a:buChar char="Ø"/>
            </a:pPr>
            <a:r>
              <a:rPr lang="en-US" dirty="0">
                <a:solidFill>
                  <a:schemeClr val="bg1">
                    <a:lumMod val="85000"/>
                  </a:schemeClr>
                </a:solidFill>
              </a:rPr>
              <a:t> </a:t>
            </a:r>
            <a:r>
              <a:rPr lang="en-US" dirty="0" err="1">
                <a:solidFill>
                  <a:schemeClr val="bg1">
                    <a:lumMod val="85000"/>
                  </a:schemeClr>
                </a:solidFill>
              </a:rPr>
              <a:t>AdaQP</a:t>
            </a:r>
            <a:r>
              <a:rPr lang="en-US" dirty="0">
                <a:solidFill>
                  <a:schemeClr val="bg1">
                    <a:lumMod val="85000"/>
                  </a:schemeClr>
                </a:solidFill>
              </a:rPr>
              <a:t> [MLSys’23], EC-Graph [ICDE’22], F</a:t>
            </a:r>
            <a:r>
              <a:rPr lang="en-US" baseline="30000" dirty="0">
                <a:solidFill>
                  <a:schemeClr val="bg1">
                    <a:lumMod val="85000"/>
                  </a:schemeClr>
                </a:solidFill>
              </a:rPr>
              <a:t>2</a:t>
            </a:r>
            <a:r>
              <a:rPr lang="en-US" dirty="0">
                <a:solidFill>
                  <a:schemeClr val="bg1">
                    <a:lumMod val="85000"/>
                  </a:schemeClr>
                </a:solidFill>
              </a:rPr>
              <a:t>CGT [VLDB’24], SYLVIE</a:t>
            </a:r>
            <a:r>
              <a:rPr lang="en-US" baseline="30000" dirty="0">
                <a:solidFill>
                  <a:schemeClr val="bg1">
                    <a:lumMod val="85000"/>
                  </a:schemeClr>
                </a:solidFill>
              </a:rPr>
              <a:t> </a:t>
            </a:r>
            <a:r>
              <a:rPr lang="en-US" dirty="0">
                <a:solidFill>
                  <a:schemeClr val="bg1">
                    <a:lumMod val="85000"/>
                  </a:schemeClr>
                </a:solidFill>
              </a:rPr>
              <a:t>[ICDE’24]</a:t>
            </a:r>
          </a:p>
          <a:p>
            <a:endParaRPr lang="en-US" dirty="0"/>
          </a:p>
        </p:txBody>
      </p:sp>
      <p:sp>
        <p:nvSpPr>
          <p:cNvPr id="4" name="Slide Number Placeholder 3">
            <a:extLst>
              <a:ext uri="{FF2B5EF4-FFF2-40B4-BE49-F238E27FC236}">
                <a16:creationId xmlns:a16="http://schemas.microsoft.com/office/drawing/2014/main" id="{1BB3EC3F-D267-6BB1-47D1-B464CDB88807}"/>
              </a:ext>
            </a:extLst>
          </p:cNvPr>
          <p:cNvSpPr>
            <a:spLocks noGrp="1"/>
          </p:cNvSpPr>
          <p:nvPr>
            <p:ph type="sldNum" sz="quarter" idx="12"/>
          </p:nvPr>
        </p:nvSpPr>
        <p:spPr/>
        <p:txBody>
          <a:bodyPr/>
          <a:lstStyle/>
          <a:p>
            <a:fld id="{7B8E230A-344C-314A-99D7-8592764412A6}" type="slidenum">
              <a:rPr lang="en-US" smtClean="0"/>
              <a:t>50</a:t>
            </a:fld>
            <a:endParaRPr lang="en-US"/>
          </a:p>
        </p:txBody>
      </p:sp>
    </p:spTree>
    <p:extLst>
      <p:ext uri="{BB962C8B-B14F-4D97-AF65-F5344CB8AC3E}">
        <p14:creationId xmlns:p14="http://schemas.microsoft.com/office/powerpoint/2010/main" val="70291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518F-569A-DD69-C168-BFA3F209D9AF}"/>
              </a:ext>
            </a:extLst>
          </p:cNvPr>
          <p:cNvSpPr>
            <a:spLocks noGrp="1"/>
          </p:cNvSpPr>
          <p:nvPr>
            <p:ph type="title"/>
          </p:nvPr>
        </p:nvSpPr>
        <p:spPr/>
        <p:txBody>
          <a:bodyPr/>
          <a:lstStyle/>
          <a:p>
            <a:r>
              <a:rPr lang="en-US" dirty="0"/>
              <a:t>Redundant IO/Data Reuse</a:t>
            </a:r>
          </a:p>
        </p:txBody>
      </p:sp>
      <p:sp>
        <p:nvSpPr>
          <p:cNvPr id="3" name="Content Placeholder 2">
            <a:extLst>
              <a:ext uri="{FF2B5EF4-FFF2-40B4-BE49-F238E27FC236}">
                <a16:creationId xmlns:a16="http://schemas.microsoft.com/office/drawing/2014/main" id="{24FE2DA4-F8AF-21AF-E765-5DE9AFF5CF5C}"/>
              </a:ext>
            </a:extLst>
          </p:cNvPr>
          <p:cNvSpPr>
            <a:spLocks noGrp="1"/>
          </p:cNvSpPr>
          <p:nvPr>
            <p:ph idx="1"/>
          </p:nvPr>
        </p:nvSpPr>
        <p:spPr>
          <a:xfrm>
            <a:off x="838200" y="1575184"/>
            <a:ext cx="10515600" cy="1053875"/>
          </a:xfrm>
        </p:spPr>
        <p:txBody>
          <a:bodyPr>
            <a:normAutofit/>
          </a:bodyPr>
          <a:lstStyle/>
          <a:p>
            <a:pPr marL="0" indent="0">
              <a:buNone/>
            </a:pPr>
            <a:r>
              <a:rPr lang="en-US" dirty="0" err="1"/>
              <a:t>HongTu</a:t>
            </a:r>
            <a:r>
              <a:rPr lang="en-US" dirty="0"/>
              <a:t> [</a:t>
            </a:r>
            <a:r>
              <a:rPr lang="en-US" dirty="0">
                <a:solidFill>
                  <a:schemeClr val="accent2"/>
                </a:solidFill>
              </a:rPr>
              <a:t>SIGMOD’24</a:t>
            </a:r>
            <a:r>
              <a:rPr lang="en-US" dirty="0"/>
              <a:t>] maintains vertex embeddings on CPU and offloads computation to GPU.</a:t>
            </a:r>
          </a:p>
        </p:txBody>
      </p:sp>
      <p:cxnSp>
        <p:nvCxnSpPr>
          <p:cNvPr id="6" name="Straight Arrow Connector 5">
            <a:extLst>
              <a:ext uri="{FF2B5EF4-FFF2-40B4-BE49-F238E27FC236}">
                <a16:creationId xmlns:a16="http://schemas.microsoft.com/office/drawing/2014/main" id="{932F834E-BFAC-201A-4CA5-9CBF2E7C3C6C}"/>
              </a:ext>
            </a:extLst>
          </p:cNvPr>
          <p:cNvCxnSpPr>
            <a:cxnSpLocks/>
          </p:cNvCxnSpPr>
          <p:nvPr/>
        </p:nvCxnSpPr>
        <p:spPr>
          <a:xfrm>
            <a:off x="2534970" y="3165124"/>
            <a:ext cx="0" cy="2890319"/>
          </a:xfrm>
          <a:prstGeom prst="straightConnector1">
            <a:avLst/>
          </a:prstGeom>
          <a:ln w="38100">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A14E770D-9E5F-9598-270D-1597A6F1D508}"/>
              </a:ext>
            </a:extLst>
          </p:cNvPr>
          <p:cNvGrpSpPr/>
          <p:nvPr/>
        </p:nvGrpSpPr>
        <p:grpSpPr>
          <a:xfrm>
            <a:off x="2832952" y="3221094"/>
            <a:ext cx="374073" cy="379724"/>
            <a:chOff x="4765428" y="2790278"/>
            <a:chExt cx="374073" cy="379724"/>
          </a:xfrm>
        </p:grpSpPr>
        <p:sp>
          <p:nvSpPr>
            <p:cNvPr id="11" name="Oval 10">
              <a:extLst>
                <a:ext uri="{FF2B5EF4-FFF2-40B4-BE49-F238E27FC236}">
                  <a16:creationId xmlns:a16="http://schemas.microsoft.com/office/drawing/2014/main" id="{9EBA4951-4F4D-B3A3-A0BD-3BFE6E38FD07}"/>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2" name="TextBox 11">
              <a:extLst>
                <a:ext uri="{FF2B5EF4-FFF2-40B4-BE49-F238E27FC236}">
                  <a16:creationId xmlns:a16="http://schemas.microsoft.com/office/drawing/2014/main" id="{210FB0E8-09D4-0F64-8D99-FF29C3622822}"/>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1</a:t>
              </a:r>
              <a:endParaRPr lang="en-US" dirty="0">
                <a:solidFill>
                  <a:srgbClr val="C00000"/>
                </a:solidFill>
              </a:endParaRPr>
            </a:p>
          </p:txBody>
        </p:sp>
      </p:grpSp>
      <p:grpSp>
        <p:nvGrpSpPr>
          <p:cNvPr id="13" name="Group 12">
            <a:extLst>
              <a:ext uri="{FF2B5EF4-FFF2-40B4-BE49-F238E27FC236}">
                <a16:creationId xmlns:a16="http://schemas.microsoft.com/office/drawing/2014/main" id="{C844ADD9-CC9E-E269-40B0-D0F795BCC4DA}"/>
              </a:ext>
            </a:extLst>
          </p:cNvPr>
          <p:cNvGrpSpPr/>
          <p:nvPr/>
        </p:nvGrpSpPr>
        <p:grpSpPr>
          <a:xfrm>
            <a:off x="2832952" y="3852041"/>
            <a:ext cx="374073" cy="379724"/>
            <a:chOff x="4765428" y="2790278"/>
            <a:chExt cx="374073" cy="379724"/>
          </a:xfrm>
        </p:grpSpPr>
        <p:sp>
          <p:nvSpPr>
            <p:cNvPr id="14" name="Oval 13">
              <a:extLst>
                <a:ext uri="{FF2B5EF4-FFF2-40B4-BE49-F238E27FC236}">
                  <a16:creationId xmlns:a16="http://schemas.microsoft.com/office/drawing/2014/main" id="{43F38419-2D1C-3C15-A103-710AA1BB39B9}"/>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 name="TextBox 14">
              <a:extLst>
                <a:ext uri="{FF2B5EF4-FFF2-40B4-BE49-F238E27FC236}">
                  <a16:creationId xmlns:a16="http://schemas.microsoft.com/office/drawing/2014/main" id="{DD5A474C-6F0A-B0FD-DFE1-82EC0F127DB6}"/>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16" name="Group 15">
            <a:extLst>
              <a:ext uri="{FF2B5EF4-FFF2-40B4-BE49-F238E27FC236}">
                <a16:creationId xmlns:a16="http://schemas.microsoft.com/office/drawing/2014/main" id="{0E474464-97DD-377A-4FAF-BFC06071820B}"/>
              </a:ext>
            </a:extLst>
          </p:cNvPr>
          <p:cNvGrpSpPr/>
          <p:nvPr/>
        </p:nvGrpSpPr>
        <p:grpSpPr>
          <a:xfrm>
            <a:off x="2832951" y="4503345"/>
            <a:ext cx="374073" cy="379724"/>
            <a:chOff x="4765428" y="2790278"/>
            <a:chExt cx="374073" cy="379724"/>
          </a:xfrm>
        </p:grpSpPr>
        <p:sp>
          <p:nvSpPr>
            <p:cNvPr id="17" name="Oval 16">
              <a:extLst>
                <a:ext uri="{FF2B5EF4-FFF2-40B4-BE49-F238E27FC236}">
                  <a16:creationId xmlns:a16="http://schemas.microsoft.com/office/drawing/2014/main" id="{D1641E00-0DF7-EADC-AAEE-BEE54D8741A9}"/>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8" name="TextBox 17">
              <a:extLst>
                <a:ext uri="{FF2B5EF4-FFF2-40B4-BE49-F238E27FC236}">
                  <a16:creationId xmlns:a16="http://schemas.microsoft.com/office/drawing/2014/main" id="{C4EBFDCE-5574-92A2-DB29-524273049A60}"/>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4</a:t>
              </a:r>
              <a:endParaRPr lang="en-US" dirty="0">
                <a:solidFill>
                  <a:srgbClr val="C00000"/>
                </a:solidFill>
              </a:endParaRPr>
            </a:p>
          </p:txBody>
        </p:sp>
      </p:grpSp>
      <p:grpSp>
        <p:nvGrpSpPr>
          <p:cNvPr id="19" name="Group 18">
            <a:extLst>
              <a:ext uri="{FF2B5EF4-FFF2-40B4-BE49-F238E27FC236}">
                <a16:creationId xmlns:a16="http://schemas.microsoft.com/office/drawing/2014/main" id="{0A6D5568-E9CC-234C-079C-104AA9E84003}"/>
              </a:ext>
            </a:extLst>
          </p:cNvPr>
          <p:cNvGrpSpPr/>
          <p:nvPr/>
        </p:nvGrpSpPr>
        <p:grpSpPr>
          <a:xfrm>
            <a:off x="3691523" y="3215443"/>
            <a:ext cx="374073" cy="379724"/>
            <a:chOff x="4765428" y="2790278"/>
            <a:chExt cx="374073" cy="379724"/>
          </a:xfrm>
        </p:grpSpPr>
        <p:sp>
          <p:nvSpPr>
            <p:cNvPr id="20" name="Oval 19">
              <a:extLst>
                <a:ext uri="{FF2B5EF4-FFF2-40B4-BE49-F238E27FC236}">
                  <a16:creationId xmlns:a16="http://schemas.microsoft.com/office/drawing/2014/main" id="{F651210C-2690-B398-74B5-EA8D7541AD53}"/>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1" name="TextBox 20">
              <a:extLst>
                <a:ext uri="{FF2B5EF4-FFF2-40B4-BE49-F238E27FC236}">
                  <a16:creationId xmlns:a16="http://schemas.microsoft.com/office/drawing/2014/main" id="{11B46CB0-238A-A025-24B0-C6242EEB9E2A}"/>
                </a:ext>
              </a:extLst>
            </p:cNvPr>
            <p:cNvSpPr txBox="1"/>
            <p:nvPr/>
          </p:nvSpPr>
          <p:spPr>
            <a:xfrm>
              <a:off x="4798415" y="2800670"/>
              <a:ext cx="308098" cy="369332"/>
            </a:xfrm>
            <a:prstGeom prst="rect">
              <a:avLst/>
            </a:prstGeom>
            <a:noFill/>
          </p:spPr>
          <p:txBody>
            <a:bodyPr wrap="none" rtlCol="0">
              <a:spAutoFit/>
            </a:bodyPr>
            <a:lstStyle/>
            <a:p>
              <a:r>
                <a:rPr lang="en-US" altLang="zh-CN" dirty="0"/>
                <a:t>0</a:t>
              </a:r>
              <a:endParaRPr lang="en-US" dirty="0"/>
            </a:p>
          </p:txBody>
        </p:sp>
      </p:grpSp>
      <p:cxnSp>
        <p:nvCxnSpPr>
          <p:cNvPr id="23" name="Straight Arrow Connector 22">
            <a:extLst>
              <a:ext uri="{FF2B5EF4-FFF2-40B4-BE49-F238E27FC236}">
                <a16:creationId xmlns:a16="http://schemas.microsoft.com/office/drawing/2014/main" id="{5CF371D2-3FA1-7A75-FFE9-0F6F157B47DF}"/>
              </a:ext>
            </a:extLst>
          </p:cNvPr>
          <p:cNvCxnSpPr>
            <a:cxnSpLocks/>
            <a:stCxn id="11" idx="6"/>
            <a:endCxn id="20" idx="2"/>
          </p:cNvCxnSpPr>
          <p:nvPr/>
        </p:nvCxnSpPr>
        <p:spPr>
          <a:xfrm flipV="1">
            <a:off x="3207025" y="3402480"/>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2250AC-109F-45A7-5269-7A84BFFB64B1}"/>
              </a:ext>
            </a:extLst>
          </p:cNvPr>
          <p:cNvCxnSpPr>
            <a:cxnSpLocks/>
          </p:cNvCxnSpPr>
          <p:nvPr/>
        </p:nvCxnSpPr>
        <p:spPr>
          <a:xfrm flipV="1">
            <a:off x="3207025" y="3484249"/>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F85CE8F-BEA2-5001-061F-EC4A3F2EC6A1}"/>
              </a:ext>
            </a:extLst>
          </p:cNvPr>
          <p:cNvCxnSpPr>
            <a:cxnSpLocks/>
          </p:cNvCxnSpPr>
          <p:nvPr/>
        </p:nvCxnSpPr>
        <p:spPr>
          <a:xfrm flipV="1">
            <a:off x="3210606" y="3556677"/>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82F14159-F971-3F45-6836-141954FC1F09}"/>
              </a:ext>
            </a:extLst>
          </p:cNvPr>
          <p:cNvSpPr txBox="1"/>
          <p:nvPr/>
        </p:nvSpPr>
        <p:spPr>
          <a:xfrm>
            <a:off x="1385234" y="3873160"/>
            <a:ext cx="962699" cy="369332"/>
          </a:xfrm>
          <a:prstGeom prst="rect">
            <a:avLst/>
          </a:prstGeom>
          <a:noFill/>
        </p:spPr>
        <p:txBody>
          <a:bodyPr wrap="none" rtlCol="0">
            <a:spAutoFit/>
          </a:bodyPr>
          <a:lstStyle/>
          <a:p>
            <a:r>
              <a:rPr lang="en-US" b="1" dirty="0"/>
              <a:t>Batch 0</a:t>
            </a:r>
          </a:p>
        </p:txBody>
      </p:sp>
      <p:sp>
        <p:nvSpPr>
          <p:cNvPr id="31" name="TextBox 30">
            <a:extLst>
              <a:ext uri="{FF2B5EF4-FFF2-40B4-BE49-F238E27FC236}">
                <a16:creationId xmlns:a16="http://schemas.microsoft.com/office/drawing/2014/main" id="{EDF0F266-9060-5AFC-A42B-366376C17CC4}"/>
              </a:ext>
            </a:extLst>
          </p:cNvPr>
          <p:cNvSpPr txBox="1"/>
          <p:nvPr/>
        </p:nvSpPr>
        <p:spPr>
          <a:xfrm>
            <a:off x="1377985" y="5600114"/>
            <a:ext cx="962699" cy="369332"/>
          </a:xfrm>
          <a:prstGeom prst="rect">
            <a:avLst/>
          </a:prstGeom>
          <a:noFill/>
        </p:spPr>
        <p:txBody>
          <a:bodyPr wrap="none" rtlCol="0">
            <a:spAutoFit/>
          </a:bodyPr>
          <a:lstStyle/>
          <a:p>
            <a:r>
              <a:rPr lang="en-US" b="1" dirty="0"/>
              <a:t>Batch 1</a:t>
            </a:r>
          </a:p>
        </p:txBody>
      </p:sp>
      <p:sp>
        <p:nvSpPr>
          <p:cNvPr id="32" name="TextBox 31">
            <a:extLst>
              <a:ext uri="{FF2B5EF4-FFF2-40B4-BE49-F238E27FC236}">
                <a16:creationId xmlns:a16="http://schemas.microsoft.com/office/drawing/2014/main" id="{963F5378-BF68-D4F1-1787-D16B578E7C74}"/>
              </a:ext>
            </a:extLst>
          </p:cNvPr>
          <p:cNvSpPr txBox="1"/>
          <p:nvPr/>
        </p:nvSpPr>
        <p:spPr>
          <a:xfrm>
            <a:off x="2946787" y="2531306"/>
            <a:ext cx="819455" cy="369332"/>
          </a:xfrm>
          <a:prstGeom prst="rect">
            <a:avLst/>
          </a:prstGeom>
          <a:noFill/>
        </p:spPr>
        <p:txBody>
          <a:bodyPr wrap="none" rtlCol="0">
            <a:spAutoFit/>
          </a:bodyPr>
          <a:lstStyle/>
          <a:p>
            <a:r>
              <a:rPr lang="en-US" b="1" dirty="0"/>
              <a:t>GPU 0</a:t>
            </a:r>
          </a:p>
        </p:txBody>
      </p:sp>
      <p:sp>
        <p:nvSpPr>
          <p:cNvPr id="33" name="TextBox 32">
            <a:extLst>
              <a:ext uri="{FF2B5EF4-FFF2-40B4-BE49-F238E27FC236}">
                <a16:creationId xmlns:a16="http://schemas.microsoft.com/office/drawing/2014/main" id="{09CDD3E1-39C7-7CF8-1D1A-6A320238D234}"/>
              </a:ext>
            </a:extLst>
          </p:cNvPr>
          <p:cNvSpPr txBox="1"/>
          <p:nvPr/>
        </p:nvSpPr>
        <p:spPr>
          <a:xfrm>
            <a:off x="5040803" y="2530048"/>
            <a:ext cx="819455" cy="369332"/>
          </a:xfrm>
          <a:prstGeom prst="rect">
            <a:avLst/>
          </a:prstGeom>
          <a:noFill/>
        </p:spPr>
        <p:txBody>
          <a:bodyPr wrap="none" rtlCol="0">
            <a:spAutoFit/>
          </a:bodyPr>
          <a:lstStyle/>
          <a:p>
            <a:r>
              <a:rPr lang="en-US" b="1" dirty="0"/>
              <a:t>GPU 1</a:t>
            </a:r>
          </a:p>
        </p:txBody>
      </p:sp>
      <p:sp>
        <p:nvSpPr>
          <p:cNvPr id="34" name="TextBox 33">
            <a:extLst>
              <a:ext uri="{FF2B5EF4-FFF2-40B4-BE49-F238E27FC236}">
                <a16:creationId xmlns:a16="http://schemas.microsoft.com/office/drawing/2014/main" id="{34A18605-A31A-43F3-8F47-BA27DD539C57}"/>
              </a:ext>
            </a:extLst>
          </p:cNvPr>
          <p:cNvSpPr txBox="1"/>
          <p:nvPr/>
        </p:nvSpPr>
        <p:spPr>
          <a:xfrm>
            <a:off x="6992177" y="2533633"/>
            <a:ext cx="819455" cy="369332"/>
          </a:xfrm>
          <a:prstGeom prst="rect">
            <a:avLst/>
          </a:prstGeom>
          <a:noFill/>
        </p:spPr>
        <p:txBody>
          <a:bodyPr wrap="none" rtlCol="0">
            <a:spAutoFit/>
          </a:bodyPr>
          <a:lstStyle/>
          <a:p>
            <a:r>
              <a:rPr lang="en-US" b="1" dirty="0"/>
              <a:t>GPU 2</a:t>
            </a:r>
          </a:p>
        </p:txBody>
      </p:sp>
      <p:sp>
        <p:nvSpPr>
          <p:cNvPr id="35" name="TextBox 34">
            <a:extLst>
              <a:ext uri="{FF2B5EF4-FFF2-40B4-BE49-F238E27FC236}">
                <a16:creationId xmlns:a16="http://schemas.microsoft.com/office/drawing/2014/main" id="{A20955CC-A594-11EF-59EE-2B6BDFE165B3}"/>
              </a:ext>
            </a:extLst>
          </p:cNvPr>
          <p:cNvSpPr txBox="1"/>
          <p:nvPr/>
        </p:nvSpPr>
        <p:spPr>
          <a:xfrm>
            <a:off x="8835485" y="2530048"/>
            <a:ext cx="819455" cy="369332"/>
          </a:xfrm>
          <a:prstGeom prst="rect">
            <a:avLst/>
          </a:prstGeom>
          <a:noFill/>
        </p:spPr>
        <p:txBody>
          <a:bodyPr wrap="none" rtlCol="0">
            <a:spAutoFit/>
          </a:bodyPr>
          <a:lstStyle/>
          <a:p>
            <a:r>
              <a:rPr lang="en-US" b="1" dirty="0"/>
              <a:t>GPU 3</a:t>
            </a:r>
          </a:p>
        </p:txBody>
      </p:sp>
      <p:grpSp>
        <p:nvGrpSpPr>
          <p:cNvPr id="36" name="Group 35">
            <a:extLst>
              <a:ext uri="{FF2B5EF4-FFF2-40B4-BE49-F238E27FC236}">
                <a16:creationId xmlns:a16="http://schemas.microsoft.com/office/drawing/2014/main" id="{07DDE676-543C-ED2C-761E-A53DD8B41C65}"/>
              </a:ext>
            </a:extLst>
          </p:cNvPr>
          <p:cNvGrpSpPr/>
          <p:nvPr/>
        </p:nvGrpSpPr>
        <p:grpSpPr>
          <a:xfrm>
            <a:off x="4922795" y="3246658"/>
            <a:ext cx="374073" cy="379724"/>
            <a:chOff x="4765428" y="2790278"/>
            <a:chExt cx="374073" cy="379724"/>
          </a:xfrm>
        </p:grpSpPr>
        <p:sp>
          <p:nvSpPr>
            <p:cNvPr id="37" name="Oval 36">
              <a:extLst>
                <a:ext uri="{FF2B5EF4-FFF2-40B4-BE49-F238E27FC236}">
                  <a16:creationId xmlns:a16="http://schemas.microsoft.com/office/drawing/2014/main" id="{D86A8B2A-08C9-7D52-52B4-0C916C4BA135}"/>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38" name="TextBox 37">
              <a:extLst>
                <a:ext uri="{FF2B5EF4-FFF2-40B4-BE49-F238E27FC236}">
                  <a16:creationId xmlns:a16="http://schemas.microsoft.com/office/drawing/2014/main" id="{4ADBDEAC-94CE-FE4C-E63E-7E4ECC53B85F}"/>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0</a:t>
              </a:r>
              <a:endParaRPr lang="en-US" dirty="0">
                <a:solidFill>
                  <a:srgbClr val="C00000"/>
                </a:solidFill>
              </a:endParaRPr>
            </a:p>
          </p:txBody>
        </p:sp>
      </p:grpSp>
      <p:grpSp>
        <p:nvGrpSpPr>
          <p:cNvPr id="39" name="Group 38">
            <a:extLst>
              <a:ext uri="{FF2B5EF4-FFF2-40B4-BE49-F238E27FC236}">
                <a16:creationId xmlns:a16="http://schemas.microsoft.com/office/drawing/2014/main" id="{414CD1AB-9E26-D08A-A869-7A7286044E9D}"/>
              </a:ext>
            </a:extLst>
          </p:cNvPr>
          <p:cNvGrpSpPr/>
          <p:nvPr/>
        </p:nvGrpSpPr>
        <p:grpSpPr>
          <a:xfrm>
            <a:off x="4922795" y="3877605"/>
            <a:ext cx="374073" cy="379724"/>
            <a:chOff x="4765428" y="2790278"/>
            <a:chExt cx="374073" cy="379724"/>
          </a:xfrm>
        </p:grpSpPr>
        <p:sp>
          <p:nvSpPr>
            <p:cNvPr id="40" name="Oval 39">
              <a:extLst>
                <a:ext uri="{FF2B5EF4-FFF2-40B4-BE49-F238E27FC236}">
                  <a16:creationId xmlns:a16="http://schemas.microsoft.com/office/drawing/2014/main" id="{26792DE0-375E-69A6-D13F-A9F582DBA70E}"/>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41" name="TextBox 40">
              <a:extLst>
                <a:ext uri="{FF2B5EF4-FFF2-40B4-BE49-F238E27FC236}">
                  <a16:creationId xmlns:a16="http://schemas.microsoft.com/office/drawing/2014/main" id="{72014FAB-60EE-F1FF-F89D-67AEE4EDA2E3}"/>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42" name="Group 41">
            <a:extLst>
              <a:ext uri="{FF2B5EF4-FFF2-40B4-BE49-F238E27FC236}">
                <a16:creationId xmlns:a16="http://schemas.microsoft.com/office/drawing/2014/main" id="{978E328E-CB61-E599-5C15-3782C2EE527E}"/>
              </a:ext>
            </a:extLst>
          </p:cNvPr>
          <p:cNvGrpSpPr/>
          <p:nvPr/>
        </p:nvGrpSpPr>
        <p:grpSpPr>
          <a:xfrm>
            <a:off x="4922794" y="4528909"/>
            <a:ext cx="374073" cy="379724"/>
            <a:chOff x="4765428" y="2790278"/>
            <a:chExt cx="374073" cy="379724"/>
          </a:xfrm>
        </p:grpSpPr>
        <p:sp>
          <p:nvSpPr>
            <p:cNvPr id="43" name="Oval 42">
              <a:extLst>
                <a:ext uri="{FF2B5EF4-FFF2-40B4-BE49-F238E27FC236}">
                  <a16:creationId xmlns:a16="http://schemas.microsoft.com/office/drawing/2014/main" id="{859CB61C-EC8C-A48C-FBC5-543008197B1D}"/>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44" name="TextBox 43">
              <a:extLst>
                <a:ext uri="{FF2B5EF4-FFF2-40B4-BE49-F238E27FC236}">
                  <a16:creationId xmlns:a16="http://schemas.microsoft.com/office/drawing/2014/main" id="{0A5C23D7-C667-EA6F-5975-8654DDEAE015}"/>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7</a:t>
              </a:r>
              <a:endParaRPr lang="en-US" dirty="0">
                <a:solidFill>
                  <a:srgbClr val="C00000"/>
                </a:solidFill>
              </a:endParaRPr>
            </a:p>
          </p:txBody>
        </p:sp>
      </p:grpSp>
      <p:grpSp>
        <p:nvGrpSpPr>
          <p:cNvPr id="45" name="Group 44">
            <a:extLst>
              <a:ext uri="{FF2B5EF4-FFF2-40B4-BE49-F238E27FC236}">
                <a16:creationId xmlns:a16="http://schemas.microsoft.com/office/drawing/2014/main" id="{660A7DFC-3451-9147-D888-A1800DFAD66A}"/>
              </a:ext>
            </a:extLst>
          </p:cNvPr>
          <p:cNvGrpSpPr/>
          <p:nvPr/>
        </p:nvGrpSpPr>
        <p:grpSpPr>
          <a:xfrm>
            <a:off x="5781366" y="3241007"/>
            <a:ext cx="374073" cy="379724"/>
            <a:chOff x="4765428" y="2790278"/>
            <a:chExt cx="374073" cy="379724"/>
          </a:xfrm>
        </p:grpSpPr>
        <p:sp>
          <p:nvSpPr>
            <p:cNvPr id="46" name="Oval 45">
              <a:extLst>
                <a:ext uri="{FF2B5EF4-FFF2-40B4-BE49-F238E27FC236}">
                  <a16:creationId xmlns:a16="http://schemas.microsoft.com/office/drawing/2014/main" id="{3DAE0515-9CDB-3861-B1BB-29E31602455B}"/>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7" name="TextBox 46">
              <a:extLst>
                <a:ext uri="{FF2B5EF4-FFF2-40B4-BE49-F238E27FC236}">
                  <a16:creationId xmlns:a16="http://schemas.microsoft.com/office/drawing/2014/main" id="{EA2FBBDC-7B5C-B070-B7CD-B0766DCA2396}"/>
                </a:ext>
              </a:extLst>
            </p:cNvPr>
            <p:cNvSpPr txBox="1"/>
            <p:nvPr/>
          </p:nvSpPr>
          <p:spPr>
            <a:xfrm>
              <a:off x="4798415" y="2800670"/>
              <a:ext cx="308098" cy="369332"/>
            </a:xfrm>
            <a:prstGeom prst="rect">
              <a:avLst/>
            </a:prstGeom>
            <a:noFill/>
          </p:spPr>
          <p:txBody>
            <a:bodyPr wrap="none" rtlCol="0">
              <a:spAutoFit/>
            </a:bodyPr>
            <a:lstStyle/>
            <a:p>
              <a:r>
                <a:rPr lang="en-US" altLang="zh-CN" dirty="0"/>
                <a:t>2</a:t>
              </a:r>
              <a:endParaRPr lang="en-US" dirty="0"/>
            </a:p>
          </p:txBody>
        </p:sp>
      </p:grpSp>
      <p:cxnSp>
        <p:nvCxnSpPr>
          <p:cNvPr id="48" name="Straight Arrow Connector 47">
            <a:extLst>
              <a:ext uri="{FF2B5EF4-FFF2-40B4-BE49-F238E27FC236}">
                <a16:creationId xmlns:a16="http://schemas.microsoft.com/office/drawing/2014/main" id="{9A597AD3-9216-BD02-FB25-869A229C2D91}"/>
              </a:ext>
            </a:extLst>
          </p:cNvPr>
          <p:cNvCxnSpPr>
            <a:cxnSpLocks/>
            <a:stCxn id="37" idx="6"/>
            <a:endCxn id="46" idx="2"/>
          </p:cNvCxnSpPr>
          <p:nvPr/>
        </p:nvCxnSpPr>
        <p:spPr>
          <a:xfrm flipV="1">
            <a:off x="5296868" y="3428044"/>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C45E204-61DE-D2AC-DA89-C31EC389546E}"/>
              </a:ext>
            </a:extLst>
          </p:cNvPr>
          <p:cNvCxnSpPr>
            <a:cxnSpLocks/>
          </p:cNvCxnSpPr>
          <p:nvPr/>
        </p:nvCxnSpPr>
        <p:spPr>
          <a:xfrm flipV="1">
            <a:off x="5296868" y="3509813"/>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3D48839-70D2-5FA5-ADAB-4E3D7542EEC0}"/>
              </a:ext>
            </a:extLst>
          </p:cNvPr>
          <p:cNvCxnSpPr>
            <a:cxnSpLocks/>
          </p:cNvCxnSpPr>
          <p:nvPr/>
        </p:nvCxnSpPr>
        <p:spPr>
          <a:xfrm flipV="1">
            <a:off x="5300449" y="3582241"/>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331E3D6B-755D-E689-F3B4-9D7B4CB5F973}"/>
              </a:ext>
            </a:extLst>
          </p:cNvPr>
          <p:cNvGrpSpPr/>
          <p:nvPr/>
        </p:nvGrpSpPr>
        <p:grpSpPr>
          <a:xfrm>
            <a:off x="6893762" y="3239138"/>
            <a:ext cx="374073" cy="379724"/>
            <a:chOff x="4765428" y="2790278"/>
            <a:chExt cx="374073" cy="379724"/>
          </a:xfrm>
        </p:grpSpPr>
        <p:sp>
          <p:nvSpPr>
            <p:cNvPr id="68" name="Oval 67">
              <a:extLst>
                <a:ext uri="{FF2B5EF4-FFF2-40B4-BE49-F238E27FC236}">
                  <a16:creationId xmlns:a16="http://schemas.microsoft.com/office/drawing/2014/main" id="{53AC1728-01D0-2978-9AE5-F0E9F4BD1B04}"/>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69" name="TextBox 68">
              <a:extLst>
                <a:ext uri="{FF2B5EF4-FFF2-40B4-BE49-F238E27FC236}">
                  <a16:creationId xmlns:a16="http://schemas.microsoft.com/office/drawing/2014/main" id="{4B7DE29F-6709-62B1-A0E6-415F57C36C27}"/>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1</a:t>
              </a:r>
              <a:endParaRPr lang="en-US" dirty="0">
                <a:solidFill>
                  <a:srgbClr val="C00000"/>
                </a:solidFill>
              </a:endParaRPr>
            </a:p>
          </p:txBody>
        </p:sp>
      </p:grpSp>
      <p:grpSp>
        <p:nvGrpSpPr>
          <p:cNvPr id="70" name="Group 69">
            <a:extLst>
              <a:ext uri="{FF2B5EF4-FFF2-40B4-BE49-F238E27FC236}">
                <a16:creationId xmlns:a16="http://schemas.microsoft.com/office/drawing/2014/main" id="{87BC99D9-CAA5-BF19-8739-49BEFF2DB04E}"/>
              </a:ext>
            </a:extLst>
          </p:cNvPr>
          <p:cNvGrpSpPr/>
          <p:nvPr/>
        </p:nvGrpSpPr>
        <p:grpSpPr>
          <a:xfrm>
            <a:off x="7752333" y="3233487"/>
            <a:ext cx="374073" cy="379724"/>
            <a:chOff x="4765428" y="2790278"/>
            <a:chExt cx="374073" cy="379724"/>
          </a:xfrm>
        </p:grpSpPr>
        <p:sp>
          <p:nvSpPr>
            <p:cNvPr id="71" name="Oval 70">
              <a:extLst>
                <a:ext uri="{FF2B5EF4-FFF2-40B4-BE49-F238E27FC236}">
                  <a16:creationId xmlns:a16="http://schemas.microsoft.com/office/drawing/2014/main" id="{8D656838-C719-CB3B-7623-1E1964243AFF}"/>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72" name="TextBox 71">
              <a:extLst>
                <a:ext uri="{FF2B5EF4-FFF2-40B4-BE49-F238E27FC236}">
                  <a16:creationId xmlns:a16="http://schemas.microsoft.com/office/drawing/2014/main" id="{1BFC085C-EADB-3773-06A5-318C410C2542}"/>
                </a:ext>
              </a:extLst>
            </p:cNvPr>
            <p:cNvSpPr txBox="1"/>
            <p:nvPr/>
          </p:nvSpPr>
          <p:spPr>
            <a:xfrm>
              <a:off x="4798415" y="2800670"/>
              <a:ext cx="308098" cy="369332"/>
            </a:xfrm>
            <a:prstGeom prst="rect">
              <a:avLst/>
            </a:prstGeom>
            <a:noFill/>
          </p:spPr>
          <p:txBody>
            <a:bodyPr wrap="none" rtlCol="0">
              <a:spAutoFit/>
            </a:bodyPr>
            <a:lstStyle/>
            <a:p>
              <a:r>
                <a:rPr lang="en-US" altLang="zh-CN" dirty="0"/>
                <a:t>4</a:t>
              </a:r>
              <a:endParaRPr lang="en-US" dirty="0"/>
            </a:p>
          </p:txBody>
        </p:sp>
      </p:grpSp>
      <p:cxnSp>
        <p:nvCxnSpPr>
          <p:cNvPr id="73" name="Straight Arrow Connector 72">
            <a:extLst>
              <a:ext uri="{FF2B5EF4-FFF2-40B4-BE49-F238E27FC236}">
                <a16:creationId xmlns:a16="http://schemas.microsoft.com/office/drawing/2014/main" id="{E89B9AEF-C7D8-572F-028B-787E78E224DD}"/>
              </a:ext>
            </a:extLst>
          </p:cNvPr>
          <p:cNvCxnSpPr>
            <a:cxnSpLocks/>
            <a:stCxn id="68" idx="6"/>
            <a:endCxn id="71" idx="2"/>
          </p:cNvCxnSpPr>
          <p:nvPr/>
        </p:nvCxnSpPr>
        <p:spPr>
          <a:xfrm flipV="1">
            <a:off x="7267835" y="3420524"/>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86AA3E3B-BAA1-4D1F-61BB-A3756DA41CB5}"/>
              </a:ext>
            </a:extLst>
          </p:cNvPr>
          <p:cNvGrpSpPr/>
          <p:nvPr/>
        </p:nvGrpSpPr>
        <p:grpSpPr>
          <a:xfrm>
            <a:off x="8763580" y="3229664"/>
            <a:ext cx="374073" cy="379724"/>
            <a:chOff x="4765428" y="2790278"/>
            <a:chExt cx="374073" cy="379724"/>
          </a:xfrm>
        </p:grpSpPr>
        <p:sp>
          <p:nvSpPr>
            <p:cNvPr id="82" name="Oval 81">
              <a:extLst>
                <a:ext uri="{FF2B5EF4-FFF2-40B4-BE49-F238E27FC236}">
                  <a16:creationId xmlns:a16="http://schemas.microsoft.com/office/drawing/2014/main" id="{8116533E-7234-978A-14B4-FD9CCC129937}"/>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3" name="TextBox 82">
              <a:extLst>
                <a:ext uri="{FF2B5EF4-FFF2-40B4-BE49-F238E27FC236}">
                  <a16:creationId xmlns:a16="http://schemas.microsoft.com/office/drawing/2014/main" id="{BB5210EA-8322-4D64-5B46-8FC3C5E6B02E}"/>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0</a:t>
              </a:r>
              <a:endParaRPr lang="en-US" dirty="0">
                <a:solidFill>
                  <a:srgbClr val="C00000"/>
                </a:solidFill>
              </a:endParaRPr>
            </a:p>
          </p:txBody>
        </p:sp>
      </p:grpSp>
      <p:grpSp>
        <p:nvGrpSpPr>
          <p:cNvPr id="84" name="Group 83">
            <a:extLst>
              <a:ext uri="{FF2B5EF4-FFF2-40B4-BE49-F238E27FC236}">
                <a16:creationId xmlns:a16="http://schemas.microsoft.com/office/drawing/2014/main" id="{8AF7AFCC-D168-205B-DB64-E02A704102C2}"/>
              </a:ext>
            </a:extLst>
          </p:cNvPr>
          <p:cNvGrpSpPr/>
          <p:nvPr/>
        </p:nvGrpSpPr>
        <p:grpSpPr>
          <a:xfrm>
            <a:off x="8763580" y="3860611"/>
            <a:ext cx="374073" cy="379724"/>
            <a:chOff x="4765428" y="2790278"/>
            <a:chExt cx="374073" cy="379724"/>
          </a:xfrm>
        </p:grpSpPr>
        <p:sp>
          <p:nvSpPr>
            <p:cNvPr id="85" name="Oval 84">
              <a:extLst>
                <a:ext uri="{FF2B5EF4-FFF2-40B4-BE49-F238E27FC236}">
                  <a16:creationId xmlns:a16="http://schemas.microsoft.com/office/drawing/2014/main" id="{5D2971A1-3A99-BFBD-49FC-9B583D7BD653}"/>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6" name="TextBox 85">
              <a:extLst>
                <a:ext uri="{FF2B5EF4-FFF2-40B4-BE49-F238E27FC236}">
                  <a16:creationId xmlns:a16="http://schemas.microsoft.com/office/drawing/2014/main" id="{F608BD55-0C42-F7B9-47A7-0419EBDE2A96}"/>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87" name="Group 86">
            <a:extLst>
              <a:ext uri="{FF2B5EF4-FFF2-40B4-BE49-F238E27FC236}">
                <a16:creationId xmlns:a16="http://schemas.microsoft.com/office/drawing/2014/main" id="{4BD2AEF1-2456-0402-61C0-4FB2AFEB40E6}"/>
              </a:ext>
            </a:extLst>
          </p:cNvPr>
          <p:cNvGrpSpPr/>
          <p:nvPr/>
        </p:nvGrpSpPr>
        <p:grpSpPr>
          <a:xfrm>
            <a:off x="8763579" y="4511915"/>
            <a:ext cx="374073" cy="379724"/>
            <a:chOff x="4765428" y="2790278"/>
            <a:chExt cx="374073" cy="379724"/>
          </a:xfrm>
        </p:grpSpPr>
        <p:sp>
          <p:nvSpPr>
            <p:cNvPr id="88" name="Oval 87">
              <a:extLst>
                <a:ext uri="{FF2B5EF4-FFF2-40B4-BE49-F238E27FC236}">
                  <a16:creationId xmlns:a16="http://schemas.microsoft.com/office/drawing/2014/main" id="{2C44BC87-83F1-404E-6647-B89717E0E4FA}"/>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9" name="TextBox 88">
              <a:extLst>
                <a:ext uri="{FF2B5EF4-FFF2-40B4-BE49-F238E27FC236}">
                  <a16:creationId xmlns:a16="http://schemas.microsoft.com/office/drawing/2014/main" id="{BB24A5DC-EABC-8CA2-82D7-7B1A9157EE44}"/>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4</a:t>
              </a:r>
              <a:endParaRPr lang="en-US" dirty="0">
                <a:solidFill>
                  <a:srgbClr val="C00000"/>
                </a:solidFill>
              </a:endParaRPr>
            </a:p>
          </p:txBody>
        </p:sp>
      </p:grpSp>
      <p:grpSp>
        <p:nvGrpSpPr>
          <p:cNvPr id="90" name="Group 89">
            <a:extLst>
              <a:ext uri="{FF2B5EF4-FFF2-40B4-BE49-F238E27FC236}">
                <a16:creationId xmlns:a16="http://schemas.microsoft.com/office/drawing/2014/main" id="{F0E8C2C4-33BB-1083-5E90-1B4F0D44CE00}"/>
              </a:ext>
            </a:extLst>
          </p:cNvPr>
          <p:cNvGrpSpPr/>
          <p:nvPr/>
        </p:nvGrpSpPr>
        <p:grpSpPr>
          <a:xfrm>
            <a:off x="9622151" y="3224013"/>
            <a:ext cx="374073" cy="379724"/>
            <a:chOff x="4765428" y="2790278"/>
            <a:chExt cx="374073" cy="379724"/>
          </a:xfrm>
        </p:grpSpPr>
        <p:sp>
          <p:nvSpPr>
            <p:cNvPr id="91" name="Oval 90">
              <a:extLst>
                <a:ext uri="{FF2B5EF4-FFF2-40B4-BE49-F238E27FC236}">
                  <a16:creationId xmlns:a16="http://schemas.microsoft.com/office/drawing/2014/main" id="{F4DCF28E-7F65-5450-23CD-8B55B8384050}"/>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2" name="TextBox 91">
              <a:extLst>
                <a:ext uri="{FF2B5EF4-FFF2-40B4-BE49-F238E27FC236}">
                  <a16:creationId xmlns:a16="http://schemas.microsoft.com/office/drawing/2014/main" id="{3A301EEF-B969-BBDE-151A-CE8DBF2CF930}"/>
                </a:ext>
              </a:extLst>
            </p:cNvPr>
            <p:cNvSpPr txBox="1"/>
            <p:nvPr/>
          </p:nvSpPr>
          <p:spPr>
            <a:xfrm>
              <a:off x="4798415" y="2800670"/>
              <a:ext cx="308098" cy="369332"/>
            </a:xfrm>
            <a:prstGeom prst="rect">
              <a:avLst/>
            </a:prstGeom>
            <a:noFill/>
          </p:spPr>
          <p:txBody>
            <a:bodyPr wrap="none" rtlCol="0">
              <a:spAutoFit/>
            </a:bodyPr>
            <a:lstStyle/>
            <a:p>
              <a:r>
                <a:rPr lang="en-US" dirty="0"/>
                <a:t>6</a:t>
              </a:r>
            </a:p>
          </p:txBody>
        </p:sp>
      </p:grpSp>
      <p:cxnSp>
        <p:nvCxnSpPr>
          <p:cNvPr id="93" name="Straight Arrow Connector 92">
            <a:extLst>
              <a:ext uri="{FF2B5EF4-FFF2-40B4-BE49-F238E27FC236}">
                <a16:creationId xmlns:a16="http://schemas.microsoft.com/office/drawing/2014/main" id="{1971362F-4F8B-62D4-2638-52E6D4AEEEFA}"/>
              </a:ext>
            </a:extLst>
          </p:cNvPr>
          <p:cNvCxnSpPr>
            <a:cxnSpLocks/>
            <a:stCxn id="82" idx="6"/>
            <a:endCxn id="91" idx="2"/>
          </p:cNvCxnSpPr>
          <p:nvPr/>
        </p:nvCxnSpPr>
        <p:spPr>
          <a:xfrm flipV="1">
            <a:off x="9137653" y="3411050"/>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EEEE38CF-2696-9E0C-AFDC-51A74CBD7DD0}"/>
              </a:ext>
            </a:extLst>
          </p:cNvPr>
          <p:cNvCxnSpPr>
            <a:cxnSpLocks/>
          </p:cNvCxnSpPr>
          <p:nvPr/>
        </p:nvCxnSpPr>
        <p:spPr>
          <a:xfrm flipV="1">
            <a:off x="9137653" y="3492819"/>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671AEA23-9A29-C995-2568-4EA94BBB61FE}"/>
              </a:ext>
            </a:extLst>
          </p:cNvPr>
          <p:cNvCxnSpPr>
            <a:cxnSpLocks/>
          </p:cNvCxnSpPr>
          <p:nvPr/>
        </p:nvCxnSpPr>
        <p:spPr>
          <a:xfrm flipV="1">
            <a:off x="9141234" y="3565247"/>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5BCBDD23-0A3B-EB5F-B7A2-88647C915042}"/>
              </a:ext>
            </a:extLst>
          </p:cNvPr>
          <p:cNvCxnSpPr/>
          <p:nvPr/>
        </p:nvCxnSpPr>
        <p:spPr>
          <a:xfrm flipH="1" flipV="1">
            <a:off x="3207024" y="4226114"/>
            <a:ext cx="1011891" cy="1743332"/>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3125E57A-8230-B701-B0C9-184FB6BAC123}"/>
              </a:ext>
            </a:extLst>
          </p:cNvPr>
          <p:cNvCxnSpPr>
            <a:cxnSpLocks/>
          </p:cNvCxnSpPr>
          <p:nvPr/>
        </p:nvCxnSpPr>
        <p:spPr>
          <a:xfrm flipV="1">
            <a:off x="4330589" y="4220463"/>
            <a:ext cx="577022" cy="1748983"/>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3ACEDBB9-9596-D069-B819-48724F5AAF84}"/>
              </a:ext>
            </a:extLst>
          </p:cNvPr>
          <p:cNvCxnSpPr>
            <a:cxnSpLocks/>
          </p:cNvCxnSpPr>
          <p:nvPr/>
        </p:nvCxnSpPr>
        <p:spPr>
          <a:xfrm flipV="1">
            <a:off x="4497227" y="4119363"/>
            <a:ext cx="4157886" cy="185887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536664A0-1C3B-4222-9F74-17D04ABE86B6}"/>
              </a:ext>
            </a:extLst>
          </p:cNvPr>
          <p:cNvSpPr txBox="1"/>
          <p:nvPr/>
        </p:nvSpPr>
        <p:spPr>
          <a:xfrm>
            <a:off x="2958432" y="5972981"/>
            <a:ext cx="5191101" cy="646331"/>
          </a:xfrm>
          <a:prstGeom prst="rect">
            <a:avLst/>
          </a:prstGeom>
          <a:noFill/>
        </p:spPr>
        <p:txBody>
          <a:bodyPr wrap="none" rtlCol="0">
            <a:spAutoFit/>
          </a:bodyPr>
          <a:lstStyle/>
          <a:p>
            <a:r>
              <a:rPr lang="en-US" dirty="0">
                <a:solidFill>
                  <a:srgbClr val="0070C0"/>
                </a:solidFill>
              </a:rPr>
              <a:t>Vertex 3’s feature vector is loaded 3 times to GPUs </a:t>
            </a:r>
          </a:p>
          <a:p>
            <a:r>
              <a:rPr lang="en-US" dirty="0">
                <a:solidFill>
                  <a:srgbClr val="0070C0"/>
                </a:solidFill>
              </a:rPr>
              <a:t>through slow PCIe!</a:t>
            </a:r>
          </a:p>
        </p:txBody>
      </p:sp>
      <p:pic>
        <p:nvPicPr>
          <p:cNvPr id="105" name="Graphic 104" descr="Warning outline">
            <a:extLst>
              <a:ext uri="{FF2B5EF4-FFF2-40B4-BE49-F238E27FC236}">
                <a16:creationId xmlns:a16="http://schemas.microsoft.com/office/drawing/2014/main" id="{3F36024E-F487-5766-B81F-045ECDBC27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3537" y="5978419"/>
            <a:ext cx="484886" cy="484886"/>
          </a:xfrm>
          <a:prstGeom prst="rect">
            <a:avLst/>
          </a:prstGeom>
        </p:spPr>
      </p:pic>
      <p:sp>
        <p:nvSpPr>
          <p:cNvPr id="106" name="TextBox 105">
            <a:extLst>
              <a:ext uri="{FF2B5EF4-FFF2-40B4-BE49-F238E27FC236}">
                <a16:creationId xmlns:a16="http://schemas.microsoft.com/office/drawing/2014/main" id="{90C0A280-A59B-96AC-B8E4-860187627254}"/>
              </a:ext>
            </a:extLst>
          </p:cNvPr>
          <p:cNvSpPr txBox="1"/>
          <p:nvPr/>
        </p:nvSpPr>
        <p:spPr>
          <a:xfrm>
            <a:off x="8868806" y="6009024"/>
            <a:ext cx="2111475" cy="461665"/>
          </a:xfrm>
          <a:prstGeom prst="rect">
            <a:avLst/>
          </a:prstGeom>
          <a:noFill/>
        </p:spPr>
        <p:txBody>
          <a:bodyPr wrap="none" rtlCol="0">
            <a:spAutoFit/>
          </a:bodyPr>
          <a:lstStyle/>
          <a:p>
            <a:r>
              <a:rPr lang="en-US" sz="2400" dirty="0">
                <a:solidFill>
                  <a:srgbClr val="C00000"/>
                </a:solidFill>
              </a:rPr>
              <a:t>Redundant IO!</a:t>
            </a:r>
          </a:p>
        </p:txBody>
      </p:sp>
      <p:sp>
        <p:nvSpPr>
          <p:cNvPr id="4" name="Slide Number Placeholder 3">
            <a:extLst>
              <a:ext uri="{FF2B5EF4-FFF2-40B4-BE49-F238E27FC236}">
                <a16:creationId xmlns:a16="http://schemas.microsoft.com/office/drawing/2014/main" id="{2A1A9781-44DD-C040-B79F-4BD78F412712}"/>
              </a:ext>
            </a:extLst>
          </p:cNvPr>
          <p:cNvSpPr>
            <a:spLocks noGrp="1"/>
          </p:cNvSpPr>
          <p:nvPr>
            <p:ph type="sldNum" sz="quarter" idx="12"/>
          </p:nvPr>
        </p:nvSpPr>
        <p:spPr/>
        <p:txBody>
          <a:bodyPr/>
          <a:lstStyle/>
          <a:p>
            <a:fld id="{7B8E230A-344C-314A-99D7-8592764412A6}" type="slidenum">
              <a:rPr lang="en-US" smtClean="0"/>
              <a:t>51</a:t>
            </a:fld>
            <a:endParaRPr lang="en-US"/>
          </a:p>
        </p:txBody>
      </p:sp>
    </p:spTree>
    <p:extLst>
      <p:ext uri="{BB962C8B-B14F-4D97-AF65-F5344CB8AC3E}">
        <p14:creationId xmlns:p14="http://schemas.microsoft.com/office/powerpoint/2010/main" val="391508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EEF3C-A562-6A0F-7ECB-9E38613FCDAF}"/>
              </a:ext>
            </a:extLst>
          </p:cNvPr>
          <p:cNvSpPr>
            <a:spLocks noGrp="1"/>
          </p:cNvSpPr>
          <p:nvPr>
            <p:ph type="title"/>
          </p:nvPr>
        </p:nvSpPr>
        <p:spPr/>
        <p:txBody>
          <a:bodyPr/>
          <a:lstStyle/>
          <a:p>
            <a:r>
              <a:rPr lang="en-US" dirty="0"/>
              <a:t>Redundant IO/Data Reuse</a:t>
            </a:r>
          </a:p>
        </p:txBody>
      </p:sp>
      <p:sp>
        <p:nvSpPr>
          <p:cNvPr id="3" name="Content Placeholder 2">
            <a:extLst>
              <a:ext uri="{FF2B5EF4-FFF2-40B4-BE49-F238E27FC236}">
                <a16:creationId xmlns:a16="http://schemas.microsoft.com/office/drawing/2014/main" id="{62DD8639-7FD1-4098-9328-13670F8600B4}"/>
              </a:ext>
            </a:extLst>
          </p:cNvPr>
          <p:cNvSpPr>
            <a:spLocks noGrp="1"/>
          </p:cNvSpPr>
          <p:nvPr>
            <p:ph idx="1"/>
          </p:nvPr>
        </p:nvSpPr>
        <p:spPr>
          <a:xfrm>
            <a:off x="838200" y="1825625"/>
            <a:ext cx="10515600" cy="595064"/>
          </a:xfrm>
        </p:spPr>
        <p:txBody>
          <a:bodyPr/>
          <a:lstStyle/>
          <a:p>
            <a:pPr>
              <a:buFont typeface="Wingdings" pitchFamily="2" charset="2"/>
              <a:buChar char="ü"/>
            </a:pPr>
            <a:r>
              <a:rPr lang="en-US" dirty="0"/>
              <a:t> Inter-GPU Communication</a:t>
            </a:r>
          </a:p>
        </p:txBody>
      </p:sp>
      <p:sp>
        <p:nvSpPr>
          <p:cNvPr id="63" name="Slide Number Placeholder 62">
            <a:extLst>
              <a:ext uri="{FF2B5EF4-FFF2-40B4-BE49-F238E27FC236}">
                <a16:creationId xmlns:a16="http://schemas.microsoft.com/office/drawing/2014/main" id="{24B60687-C869-3060-C9BC-FAFBBCE1597A}"/>
              </a:ext>
            </a:extLst>
          </p:cNvPr>
          <p:cNvSpPr>
            <a:spLocks noGrp="1"/>
          </p:cNvSpPr>
          <p:nvPr>
            <p:ph type="sldNum" sz="quarter" idx="12"/>
          </p:nvPr>
        </p:nvSpPr>
        <p:spPr/>
        <p:txBody>
          <a:bodyPr/>
          <a:lstStyle/>
          <a:p>
            <a:fld id="{7B8E230A-344C-314A-99D7-8592764412A6}" type="slidenum">
              <a:rPr lang="en-US" smtClean="0"/>
              <a:t>52</a:t>
            </a:fld>
            <a:endParaRPr lang="en-US"/>
          </a:p>
        </p:txBody>
      </p:sp>
      <p:sp>
        <p:nvSpPr>
          <p:cNvPr id="65" name="TextBox 64">
            <a:extLst>
              <a:ext uri="{FF2B5EF4-FFF2-40B4-BE49-F238E27FC236}">
                <a16:creationId xmlns:a16="http://schemas.microsoft.com/office/drawing/2014/main" id="{23792F88-44DB-DA4B-0DD2-E51B11D6DB71}"/>
              </a:ext>
            </a:extLst>
          </p:cNvPr>
          <p:cNvSpPr txBox="1"/>
          <p:nvPr/>
        </p:nvSpPr>
        <p:spPr>
          <a:xfrm>
            <a:off x="704327" y="4247255"/>
            <a:ext cx="962699" cy="369332"/>
          </a:xfrm>
          <a:prstGeom prst="rect">
            <a:avLst/>
          </a:prstGeom>
          <a:noFill/>
        </p:spPr>
        <p:txBody>
          <a:bodyPr wrap="none" rtlCol="0">
            <a:spAutoFit/>
          </a:bodyPr>
          <a:lstStyle/>
          <a:p>
            <a:r>
              <a:rPr lang="en-US" b="1" dirty="0"/>
              <a:t>Batch 0</a:t>
            </a:r>
          </a:p>
        </p:txBody>
      </p:sp>
      <p:sp>
        <p:nvSpPr>
          <p:cNvPr id="66" name="TextBox 65">
            <a:extLst>
              <a:ext uri="{FF2B5EF4-FFF2-40B4-BE49-F238E27FC236}">
                <a16:creationId xmlns:a16="http://schemas.microsoft.com/office/drawing/2014/main" id="{1CBC879F-4C42-04A0-377A-3E77D9C3B657}"/>
              </a:ext>
            </a:extLst>
          </p:cNvPr>
          <p:cNvSpPr txBox="1"/>
          <p:nvPr/>
        </p:nvSpPr>
        <p:spPr>
          <a:xfrm>
            <a:off x="2240620" y="2478315"/>
            <a:ext cx="819455" cy="369332"/>
          </a:xfrm>
          <a:prstGeom prst="rect">
            <a:avLst/>
          </a:prstGeom>
          <a:noFill/>
        </p:spPr>
        <p:txBody>
          <a:bodyPr wrap="none" rtlCol="0">
            <a:spAutoFit/>
          </a:bodyPr>
          <a:lstStyle/>
          <a:p>
            <a:r>
              <a:rPr lang="en-US" b="1" dirty="0"/>
              <a:t>GPU 0</a:t>
            </a:r>
          </a:p>
        </p:txBody>
      </p:sp>
      <p:sp>
        <p:nvSpPr>
          <p:cNvPr id="67" name="TextBox 66">
            <a:extLst>
              <a:ext uri="{FF2B5EF4-FFF2-40B4-BE49-F238E27FC236}">
                <a16:creationId xmlns:a16="http://schemas.microsoft.com/office/drawing/2014/main" id="{C059056C-D370-453B-32B9-0B66C986D569}"/>
              </a:ext>
            </a:extLst>
          </p:cNvPr>
          <p:cNvSpPr txBox="1"/>
          <p:nvPr/>
        </p:nvSpPr>
        <p:spPr>
          <a:xfrm>
            <a:off x="4334636" y="2477057"/>
            <a:ext cx="819455" cy="369332"/>
          </a:xfrm>
          <a:prstGeom prst="rect">
            <a:avLst/>
          </a:prstGeom>
          <a:noFill/>
        </p:spPr>
        <p:txBody>
          <a:bodyPr wrap="none" rtlCol="0">
            <a:spAutoFit/>
          </a:bodyPr>
          <a:lstStyle/>
          <a:p>
            <a:r>
              <a:rPr lang="en-US" b="1" dirty="0"/>
              <a:t>GPU 1</a:t>
            </a:r>
          </a:p>
        </p:txBody>
      </p:sp>
      <p:sp>
        <p:nvSpPr>
          <p:cNvPr id="70" name="TextBox 69">
            <a:extLst>
              <a:ext uri="{FF2B5EF4-FFF2-40B4-BE49-F238E27FC236}">
                <a16:creationId xmlns:a16="http://schemas.microsoft.com/office/drawing/2014/main" id="{2293C5B9-DEF5-6CC6-C4E4-594C26CFCB0D}"/>
              </a:ext>
            </a:extLst>
          </p:cNvPr>
          <p:cNvSpPr txBox="1"/>
          <p:nvPr/>
        </p:nvSpPr>
        <p:spPr>
          <a:xfrm>
            <a:off x="6286010" y="2480642"/>
            <a:ext cx="819455" cy="369332"/>
          </a:xfrm>
          <a:prstGeom prst="rect">
            <a:avLst/>
          </a:prstGeom>
          <a:noFill/>
        </p:spPr>
        <p:txBody>
          <a:bodyPr wrap="none" rtlCol="0">
            <a:spAutoFit/>
          </a:bodyPr>
          <a:lstStyle/>
          <a:p>
            <a:r>
              <a:rPr lang="en-US" b="1" dirty="0"/>
              <a:t>GPU 2</a:t>
            </a:r>
          </a:p>
        </p:txBody>
      </p:sp>
      <p:sp>
        <p:nvSpPr>
          <p:cNvPr id="78" name="TextBox 77">
            <a:extLst>
              <a:ext uri="{FF2B5EF4-FFF2-40B4-BE49-F238E27FC236}">
                <a16:creationId xmlns:a16="http://schemas.microsoft.com/office/drawing/2014/main" id="{1EF0B292-6975-95B9-7CF3-67BE00DD00B4}"/>
              </a:ext>
            </a:extLst>
          </p:cNvPr>
          <p:cNvSpPr txBox="1"/>
          <p:nvPr/>
        </p:nvSpPr>
        <p:spPr>
          <a:xfrm>
            <a:off x="8129318" y="2477057"/>
            <a:ext cx="819455" cy="369332"/>
          </a:xfrm>
          <a:prstGeom prst="rect">
            <a:avLst/>
          </a:prstGeom>
          <a:noFill/>
        </p:spPr>
        <p:txBody>
          <a:bodyPr wrap="none" rtlCol="0">
            <a:spAutoFit/>
          </a:bodyPr>
          <a:lstStyle/>
          <a:p>
            <a:r>
              <a:rPr lang="en-US" b="1" dirty="0"/>
              <a:t>GPU 3</a:t>
            </a:r>
          </a:p>
        </p:txBody>
      </p:sp>
      <p:cxnSp>
        <p:nvCxnSpPr>
          <p:cNvPr id="88" name="Straight Arrow Connector 87">
            <a:extLst>
              <a:ext uri="{FF2B5EF4-FFF2-40B4-BE49-F238E27FC236}">
                <a16:creationId xmlns:a16="http://schemas.microsoft.com/office/drawing/2014/main" id="{34C31452-E018-F768-45CE-A8650A22BFEE}"/>
              </a:ext>
            </a:extLst>
          </p:cNvPr>
          <p:cNvCxnSpPr>
            <a:cxnSpLocks/>
          </p:cNvCxnSpPr>
          <p:nvPr/>
        </p:nvCxnSpPr>
        <p:spPr>
          <a:xfrm>
            <a:off x="1828803" y="2477057"/>
            <a:ext cx="0" cy="3996175"/>
          </a:xfrm>
          <a:prstGeom prst="straightConnector1">
            <a:avLst/>
          </a:prstGeom>
          <a:ln w="38100">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92" name="Rounded Rectangle 91">
            <a:extLst>
              <a:ext uri="{FF2B5EF4-FFF2-40B4-BE49-F238E27FC236}">
                <a16:creationId xmlns:a16="http://schemas.microsoft.com/office/drawing/2014/main" id="{A32ABAB8-EC52-0FC7-DC35-CB7127723E38}"/>
              </a:ext>
            </a:extLst>
          </p:cNvPr>
          <p:cNvSpPr/>
          <p:nvPr/>
        </p:nvSpPr>
        <p:spPr>
          <a:xfrm>
            <a:off x="2018120"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E629F08-358F-9E06-4325-1A581224C0A2}"/>
              </a:ext>
            </a:extLst>
          </p:cNvPr>
          <p:cNvSpPr txBox="1"/>
          <p:nvPr/>
        </p:nvSpPr>
        <p:spPr>
          <a:xfrm>
            <a:off x="2291872" y="2931975"/>
            <a:ext cx="665567" cy="461665"/>
          </a:xfrm>
          <a:prstGeom prst="rect">
            <a:avLst/>
          </a:prstGeom>
          <a:noFill/>
        </p:spPr>
        <p:txBody>
          <a:bodyPr wrap="none" rtlCol="0">
            <a:spAutoFit/>
          </a:bodyPr>
          <a:lstStyle/>
          <a:p>
            <a:r>
              <a:rPr lang="en-US" sz="2400" dirty="0">
                <a:solidFill>
                  <a:srgbClr val="C00000"/>
                </a:solidFill>
              </a:rPr>
              <a:t>0, 1</a:t>
            </a:r>
          </a:p>
        </p:txBody>
      </p:sp>
      <p:sp>
        <p:nvSpPr>
          <p:cNvPr id="94" name="Rounded Rectangle 93">
            <a:extLst>
              <a:ext uri="{FF2B5EF4-FFF2-40B4-BE49-F238E27FC236}">
                <a16:creationId xmlns:a16="http://schemas.microsoft.com/office/drawing/2014/main" id="{1D9071D4-442E-84DD-2A00-5424198426B7}"/>
              </a:ext>
            </a:extLst>
          </p:cNvPr>
          <p:cNvSpPr/>
          <p:nvPr/>
        </p:nvSpPr>
        <p:spPr>
          <a:xfrm>
            <a:off x="4048524"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9195FA67-8C94-4E1F-5F30-70BBA5EFF616}"/>
              </a:ext>
            </a:extLst>
          </p:cNvPr>
          <p:cNvSpPr txBox="1"/>
          <p:nvPr/>
        </p:nvSpPr>
        <p:spPr>
          <a:xfrm>
            <a:off x="4333955" y="2933825"/>
            <a:ext cx="665567" cy="461665"/>
          </a:xfrm>
          <a:prstGeom prst="rect">
            <a:avLst/>
          </a:prstGeom>
          <a:noFill/>
        </p:spPr>
        <p:txBody>
          <a:bodyPr wrap="none" rtlCol="0">
            <a:spAutoFit/>
          </a:bodyPr>
          <a:lstStyle/>
          <a:p>
            <a:r>
              <a:rPr lang="en-US" sz="2400" dirty="0">
                <a:solidFill>
                  <a:srgbClr val="C00000"/>
                </a:solidFill>
              </a:rPr>
              <a:t>2, 3</a:t>
            </a:r>
          </a:p>
        </p:txBody>
      </p:sp>
      <p:sp>
        <p:nvSpPr>
          <p:cNvPr id="97" name="Rounded Rectangle 96">
            <a:extLst>
              <a:ext uri="{FF2B5EF4-FFF2-40B4-BE49-F238E27FC236}">
                <a16:creationId xmlns:a16="http://schemas.microsoft.com/office/drawing/2014/main" id="{D51CBA70-04C5-2DEC-1451-F9873D2B2415}"/>
              </a:ext>
            </a:extLst>
          </p:cNvPr>
          <p:cNvSpPr/>
          <p:nvPr/>
        </p:nvSpPr>
        <p:spPr>
          <a:xfrm>
            <a:off x="6044435"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98368B51-7C24-C39E-F04B-61441DD916F5}"/>
              </a:ext>
            </a:extLst>
          </p:cNvPr>
          <p:cNvSpPr txBox="1"/>
          <p:nvPr/>
        </p:nvSpPr>
        <p:spPr>
          <a:xfrm>
            <a:off x="6439080" y="2940940"/>
            <a:ext cx="349776" cy="461665"/>
          </a:xfrm>
          <a:prstGeom prst="rect">
            <a:avLst/>
          </a:prstGeom>
          <a:noFill/>
        </p:spPr>
        <p:txBody>
          <a:bodyPr wrap="none" rtlCol="0">
            <a:spAutoFit/>
          </a:bodyPr>
          <a:lstStyle/>
          <a:p>
            <a:r>
              <a:rPr lang="en-US" sz="2400" dirty="0">
                <a:solidFill>
                  <a:srgbClr val="C00000"/>
                </a:solidFill>
              </a:rPr>
              <a:t>4</a:t>
            </a:r>
          </a:p>
        </p:txBody>
      </p:sp>
      <p:sp>
        <p:nvSpPr>
          <p:cNvPr id="99" name="Rounded Rectangle 98">
            <a:extLst>
              <a:ext uri="{FF2B5EF4-FFF2-40B4-BE49-F238E27FC236}">
                <a16:creationId xmlns:a16="http://schemas.microsoft.com/office/drawing/2014/main" id="{6C62D3D9-9073-576C-4D16-C8D38AA36CE8}"/>
              </a:ext>
            </a:extLst>
          </p:cNvPr>
          <p:cNvSpPr/>
          <p:nvPr/>
        </p:nvSpPr>
        <p:spPr>
          <a:xfrm>
            <a:off x="7915760" y="2888724"/>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29104274-BD02-8322-0CBB-6CBBF9B2C95E}"/>
              </a:ext>
            </a:extLst>
          </p:cNvPr>
          <p:cNvSpPr txBox="1"/>
          <p:nvPr/>
        </p:nvSpPr>
        <p:spPr>
          <a:xfrm>
            <a:off x="8322821" y="2953818"/>
            <a:ext cx="349776" cy="461665"/>
          </a:xfrm>
          <a:prstGeom prst="rect">
            <a:avLst/>
          </a:prstGeom>
          <a:noFill/>
        </p:spPr>
        <p:txBody>
          <a:bodyPr wrap="none" rtlCol="0">
            <a:spAutoFit/>
          </a:bodyPr>
          <a:lstStyle/>
          <a:p>
            <a:r>
              <a:rPr lang="en-US" sz="2400" dirty="0">
                <a:solidFill>
                  <a:srgbClr val="C00000"/>
                </a:solidFill>
              </a:rPr>
              <a:t>7</a:t>
            </a:r>
          </a:p>
        </p:txBody>
      </p:sp>
      <p:sp>
        <p:nvSpPr>
          <p:cNvPr id="106" name="Rounded Rectangle 105">
            <a:extLst>
              <a:ext uri="{FF2B5EF4-FFF2-40B4-BE49-F238E27FC236}">
                <a16:creationId xmlns:a16="http://schemas.microsoft.com/office/drawing/2014/main" id="{4264D492-F32B-DE5E-3C23-47D1ED296718}"/>
              </a:ext>
            </a:extLst>
          </p:cNvPr>
          <p:cNvSpPr/>
          <p:nvPr/>
        </p:nvSpPr>
        <p:spPr>
          <a:xfrm>
            <a:off x="2004649" y="3914224"/>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3A0074F3-2E80-3CEF-98EF-7871BEA886F0}"/>
              </a:ext>
            </a:extLst>
          </p:cNvPr>
          <p:cNvSpPr txBox="1"/>
          <p:nvPr/>
        </p:nvSpPr>
        <p:spPr>
          <a:xfrm>
            <a:off x="2126718" y="3978979"/>
            <a:ext cx="981359" cy="461665"/>
          </a:xfrm>
          <a:prstGeom prst="rect">
            <a:avLst/>
          </a:prstGeom>
          <a:noFill/>
        </p:spPr>
        <p:txBody>
          <a:bodyPr wrap="none" rtlCol="0">
            <a:spAutoFit/>
          </a:bodyPr>
          <a:lstStyle/>
          <a:p>
            <a:r>
              <a:rPr lang="en-US" sz="2400" dirty="0">
                <a:solidFill>
                  <a:srgbClr val="C00000"/>
                </a:solidFill>
              </a:rPr>
              <a:t>1, 3, 4</a:t>
            </a:r>
          </a:p>
        </p:txBody>
      </p:sp>
      <p:sp>
        <p:nvSpPr>
          <p:cNvPr id="109" name="Rounded Rectangle 108">
            <a:extLst>
              <a:ext uri="{FF2B5EF4-FFF2-40B4-BE49-F238E27FC236}">
                <a16:creationId xmlns:a16="http://schemas.microsoft.com/office/drawing/2014/main" id="{D4AE0EF0-7585-F767-72E7-201118D6AEE4}"/>
              </a:ext>
            </a:extLst>
          </p:cNvPr>
          <p:cNvSpPr/>
          <p:nvPr/>
        </p:nvSpPr>
        <p:spPr>
          <a:xfrm>
            <a:off x="4050572" y="3909817"/>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24E2B3D7-7B54-8D5C-8AD3-F0715AF2A34D}"/>
              </a:ext>
            </a:extLst>
          </p:cNvPr>
          <p:cNvSpPr txBox="1"/>
          <p:nvPr/>
        </p:nvSpPr>
        <p:spPr>
          <a:xfrm>
            <a:off x="4199077" y="3962785"/>
            <a:ext cx="981359" cy="461665"/>
          </a:xfrm>
          <a:prstGeom prst="rect">
            <a:avLst/>
          </a:prstGeom>
          <a:noFill/>
        </p:spPr>
        <p:txBody>
          <a:bodyPr wrap="none" rtlCol="0">
            <a:spAutoFit/>
          </a:bodyPr>
          <a:lstStyle/>
          <a:p>
            <a:r>
              <a:rPr lang="en-US" sz="2400" dirty="0">
                <a:solidFill>
                  <a:srgbClr val="C00000"/>
                </a:solidFill>
              </a:rPr>
              <a:t>0, 3, 7</a:t>
            </a:r>
          </a:p>
        </p:txBody>
      </p:sp>
      <p:sp>
        <p:nvSpPr>
          <p:cNvPr id="111" name="Rounded Rectangle 110">
            <a:extLst>
              <a:ext uri="{FF2B5EF4-FFF2-40B4-BE49-F238E27FC236}">
                <a16:creationId xmlns:a16="http://schemas.microsoft.com/office/drawing/2014/main" id="{3A880884-580C-BBF7-7450-458126B61C8F}"/>
              </a:ext>
            </a:extLst>
          </p:cNvPr>
          <p:cNvSpPr/>
          <p:nvPr/>
        </p:nvSpPr>
        <p:spPr>
          <a:xfrm>
            <a:off x="6044435" y="390611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6D0432F6-2394-C250-9349-C3F830DAC7D4}"/>
              </a:ext>
            </a:extLst>
          </p:cNvPr>
          <p:cNvSpPr txBox="1"/>
          <p:nvPr/>
        </p:nvSpPr>
        <p:spPr>
          <a:xfrm>
            <a:off x="6483448" y="3970256"/>
            <a:ext cx="349776" cy="461665"/>
          </a:xfrm>
          <a:prstGeom prst="rect">
            <a:avLst/>
          </a:prstGeom>
          <a:noFill/>
        </p:spPr>
        <p:txBody>
          <a:bodyPr wrap="none" rtlCol="0">
            <a:spAutoFit/>
          </a:bodyPr>
          <a:lstStyle/>
          <a:p>
            <a:r>
              <a:rPr lang="en-US" sz="2400" dirty="0">
                <a:solidFill>
                  <a:srgbClr val="C00000"/>
                </a:solidFill>
              </a:rPr>
              <a:t>1</a:t>
            </a:r>
          </a:p>
        </p:txBody>
      </p:sp>
      <p:sp>
        <p:nvSpPr>
          <p:cNvPr id="113" name="Rounded Rectangle 112">
            <a:extLst>
              <a:ext uri="{FF2B5EF4-FFF2-40B4-BE49-F238E27FC236}">
                <a16:creationId xmlns:a16="http://schemas.microsoft.com/office/drawing/2014/main" id="{F54C8473-166B-AB4A-E66D-9470456CF673}"/>
              </a:ext>
            </a:extLst>
          </p:cNvPr>
          <p:cNvSpPr/>
          <p:nvPr/>
        </p:nvSpPr>
        <p:spPr>
          <a:xfrm>
            <a:off x="7915760" y="390611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B72D6620-5578-A754-1FDD-43F7664E43B8}"/>
              </a:ext>
            </a:extLst>
          </p:cNvPr>
          <p:cNvSpPr txBox="1"/>
          <p:nvPr/>
        </p:nvSpPr>
        <p:spPr>
          <a:xfrm>
            <a:off x="8056228" y="3962785"/>
            <a:ext cx="981359" cy="461665"/>
          </a:xfrm>
          <a:prstGeom prst="rect">
            <a:avLst/>
          </a:prstGeom>
          <a:noFill/>
        </p:spPr>
        <p:txBody>
          <a:bodyPr wrap="none" rtlCol="0">
            <a:spAutoFit/>
          </a:bodyPr>
          <a:lstStyle/>
          <a:p>
            <a:r>
              <a:rPr lang="en-US" sz="2400" dirty="0">
                <a:solidFill>
                  <a:srgbClr val="C00000"/>
                </a:solidFill>
              </a:rPr>
              <a:t>0, 3, 4</a:t>
            </a:r>
          </a:p>
        </p:txBody>
      </p:sp>
      <p:cxnSp>
        <p:nvCxnSpPr>
          <p:cNvPr id="115" name="Straight Arrow Connector 114">
            <a:extLst>
              <a:ext uri="{FF2B5EF4-FFF2-40B4-BE49-F238E27FC236}">
                <a16:creationId xmlns:a16="http://schemas.microsoft.com/office/drawing/2014/main" id="{2E012A04-54EF-D242-F2AD-BEA3B8588CD9}"/>
              </a:ext>
            </a:extLst>
          </p:cNvPr>
          <p:cNvCxnSpPr>
            <a:cxnSpLocks/>
            <a:stCxn id="92" idx="2"/>
            <a:endCxn id="109" idx="0"/>
          </p:cNvCxnSpPr>
          <p:nvPr/>
        </p:nvCxnSpPr>
        <p:spPr>
          <a:xfrm>
            <a:off x="2634443" y="3429000"/>
            <a:ext cx="2032452" cy="480817"/>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71227852-A4B7-927B-A8F9-33DD541E0594}"/>
              </a:ext>
            </a:extLst>
          </p:cNvPr>
          <p:cNvCxnSpPr>
            <a:cxnSpLocks/>
          </p:cNvCxnSpPr>
          <p:nvPr/>
        </p:nvCxnSpPr>
        <p:spPr>
          <a:xfrm flipH="1">
            <a:off x="2670395" y="3455629"/>
            <a:ext cx="6022" cy="473886"/>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609176A0-B929-B849-9601-66147FF40E6C}"/>
              </a:ext>
            </a:extLst>
          </p:cNvPr>
          <p:cNvCxnSpPr>
            <a:cxnSpLocks/>
          </p:cNvCxnSpPr>
          <p:nvPr/>
        </p:nvCxnSpPr>
        <p:spPr>
          <a:xfrm>
            <a:off x="2912543" y="3419839"/>
            <a:ext cx="3747146" cy="473817"/>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7D86168D-C5DA-B578-FAF8-94DCAC57DDDB}"/>
              </a:ext>
            </a:extLst>
          </p:cNvPr>
          <p:cNvCxnSpPr>
            <a:cxnSpLocks/>
          </p:cNvCxnSpPr>
          <p:nvPr/>
        </p:nvCxnSpPr>
        <p:spPr>
          <a:xfrm>
            <a:off x="3237294" y="3408250"/>
            <a:ext cx="5198640" cy="51180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FB377D0E-54C0-EE10-F67C-4CD36D434F1A}"/>
              </a:ext>
            </a:extLst>
          </p:cNvPr>
          <p:cNvCxnSpPr>
            <a:cxnSpLocks/>
            <a:stCxn id="94" idx="2"/>
          </p:cNvCxnSpPr>
          <p:nvPr/>
        </p:nvCxnSpPr>
        <p:spPr>
          <a:xfrm flipH="1">
            <a:off x="2787329" y="3429000"/>
            <a:ext cx="1877518" cy="500515"/>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F35999D-836D-062E-9174-ED0BB65E3A0C}"/>
              </a:ext>
            </a:extLst>
          </p:cNvPr>
          <p:cNvCxnSpPr>
            <a:cxnSpLocks/>
          </p:cNvCxnSpPr>
          <p:nvPr/>
        </p:nvCxnSpPr>
        <p:spPr>
          <a:xfrm>
            <a:off x="4664847" y="3415483"/>
            <a:ext cx="0" cy="493784"/>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4A2D007-4E39-9CB2-B4FF-BFC2BF07ED21}"/>
              </a:ext>
            </a:extLst>
          </p:cNvPr>
          <p:cNvCxnSpPr>
            <a:cxnSpLocks/>
            <a:stCxn id="94" idx="2"/>
            <a:endCxn id="113" idx="0"/>
          </p:cNvCxnSpPr>
          <p:nvPr/>
        </p:nvCxnSpPr>
        <p:spPr>
          <a:xfrm>
            <a:off x="4664847" y="3429000"/>
            <a:ext cx="3867236" cy="477115"/>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A67A0C2C-6FDD-A855-8556-BF2F44C7111F}"/>
              </a:ext>
            </a:extLst>
          </p:cNvPr>
          <p:cNvCxnSpPr>
            <a:cxnSpLocks/>
          </p:cNvCxnSpPr>
          <p:nvPr/>
        </p:nvCxnSpPr>
        <p:spPr>
          <a:xfrm flipH="1">
            <a:off x="3147693" y="3447548"/>
            <a:ext cx="3471527" cy="474583"/>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FFF9FEEE-0BD1-0FE0-8A94-6FE687DC654C}"/>
              </a:ext>
            </a:extLst>
          </p:cNvPr>
          <p:cNvCxnSpPr>
            <a:cxnSpLocks/>
            <a:endCxn id="113" idx="0"/>
          </p:cNvCxnSpPr>
          <p:nvPr/>
        </p:nvCxnSpPr>
        <p:spPr>
          <a:xfrm>
            <a:off x="6737201" y="3465064"/>
            <a:ext cx="1794882" cy="44105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3A307894-C062-C023-7617-798779DB470F}"/>
              </a:ext>
            </a:extLst>
          </p:cNvPr>
          <p:cNvCxnSpPr>
            <a:cxnSpLocks/>
            <a:endCxn id="109" idx="0"/>
          </p:cNvCxnSpPr>
          <p:nvPr/>
        </p:nvCxnSpPr>
        <p:spPr>
          <a:xfrm flipH="1">
            <a:off x="4666895" y="3456346"/>
            <a:ext cx="3842368" cy="45347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145" name="Group 144">
            <a:extLst>
              <a:ext uri="{FF2B5EF4-FFF2-40B4-BE49-F238E27FC236}">
                <a16:creationId xmlns:a16="http://schemas.microsoft.com/office/drawing/2014/main" id="{833A8CE8-D72A-9DE9-45EF-5F4ACA2C5A48}"/>
              </a:ext>
            </a:extLst>
          </p:cNvPr>
          <p:cNvGrpSpPr/>
          <p:nvPr/>
        </p:nvGrpSpPr>
        <p:grpSpPr>
          <a:xfrm>
            <a:off x="2034346" y="4668811"/>
            <a:ext cx="374073" cy="379724"/>
            <a:chOff x="4765428" y="2790278"/>
            <a:chExt cx="374073" cy="379724"/>
          </a:xfrm>
        </p:grpSpPr>
        <p:sp>
          <p:nvSpPr>
            <p:cNvPr id="146" name="Oval 145">
              <a:extLst>
                <a:ext uri="{FF2B5EF4-FFF2-40B4-BE49-F238E27FC236}">
                  <a16:creationId xmlns:a16="http://schemas.microsoft.com/office/drawing/2014/main" id="{E80FD2E3-41D2-BA73-B396-EB8A64CDDF46}"/>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7" name="TextBox 146">
              <a:extLst>
                <a:ext uri="{FF2B5EF4-FFF2-40B4-BE49-F238E27FC236}">
                  <a16:creationId xmlns:a16="http://schemas.microsoft.com/office/drawing/2014/main" id="{51EADB97-A02C-0D69-4226-23FCE68972F7}"/>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1</a:t>
              </a:r>
              <a:endParaRPr lang="en-US" dirty="0">
                <a:solidFill>
                  <a:srgbClr val="C00000"/>
                </a:solidFill>
              </a:endParaRPr>
            </a:p>
          </p:txBody>
        </p:sp>
      </p:grpSp>
      <p:grpSp>
        <p:nvGrpSpPr>
          <p:cNvPr id="148" name="Group 147">
            <a:extLst>
              <a:ext uri="{FF2B5EF4-FFF2-40B4-BE49-F238E27FC236}">
                <a16:creationId xmlns:a16="http://schemas.microsoft.com/office/drawing/2014/main" id="{B39A3E5E-EC40-7FB7-A258-EB3A05290EB0}"/>
              </a:ext>
            </a:extLst>
          </p:cNvPr>
          <p:cNvGrpSpPr/>
          <p:nvPr/>
        </p:nvGrpSpPr>
        <p:grpSpPr>
          <a:xfrm>
            <a:off x="2034346" y="5299758"/>
            <a:ext cx="374073" cy="379724"/>
            <a:chOff x="4765428" y="2790278"/>
            <a:chExt cx="374073" cy="379724"/>
          </a:xfrm>
        </p:grpSpPr>
        <p:sp>
          <p:nvSpPr>
            <p:cNvPr id="149" name="Oval 148">
              <a:extLst>
                <a:ext uri="{FF2B5EF4-FFF2-40B4-BE49-F238E27FC236}">
                  <a16:creationId xmlns:a16="http://schemas.microsoft.com/office/drawing/2014/main" id="{110508BC-CED4-C4A7-9F2A-E0B644C80864}"/>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0" name="TextBox 149">
              <a:extLst>
                <a:ext uri="{FF2B5EF4-FFF2-40B4-BE49-F238E27FC236}">
                  <a16:creationId xmlns:a16="http://schemas.microsoft.com/office/drawing/2014/main" id="{47107151-DA14-D8E0-53B3-22F6E0A50A1B}"/>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151" name="Group 150">
            <a:extLst>
              <a:ext uri="{FF2B5EF4-FFF2-40B4-BE49-F238E27FC236}">
                <a16:creationId xmlns:a16="http://schemas.microsoft.com/office/drawing/2014/main" id="{44B1EBBB-B9C1-79C3-42A4-A456AFFD0B28}"/>
              </a:ext>
            </a:extLst>
          </p:cNvPr>
          <p:cNvGrpSpPr/>
          <p:nvPr/>
        </p:nvGrpSpPr>
        <p:grpSpPr>
          <a:xfrm>
            <a:off x="2034345" y="5951062"/>
            <a:ext cx="374073" cy="379724"/>
            <a:chOff x="4765428" y="2790278"/>
            <a:chExt cx="374073" cy="379724"/>
          </a:xfrm>
        </p:grpSpPr>
        <p:sp>
          <p:nvSpPr>
            <p:cNvPr id="152" name="Oval 151">
              <a:extLst>
                <a:ext uri="{FF2B5EF4-FFF2-40B4-BE49-F238E27FC236}">
                  <a16:creationId xmlns:a16="http://schemas.microsoft.com/office/drawing/2014/main" id="{0BD4E502-D644-1303-E009-AC795044039C}"/>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3" name="TextBox 152">
              <a:extLst>
                <a:ext uri="{FF2B5EF4-FFF2-40B4-BE49-F238E27FC236}">
                  <a16:creationId xmlns:a16="http://schemas.microsoft.com/office/drawing/2014/main" id="{E7909424-E22F-F4D7-1370-E81DE5AEFF8C}"/>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4</a:t>
              </a:r>
              <a:endParaRPr lang="en-US" dirty="0">
                <a:solidFill>
                  <a:srgbClr val="C00000"/>
                </a:solidFill>
              </a:endParaRPr>
            </a:p>
          </p:txBody>
        </p:sp>
      </p:grpSp>
      <p:grpSp>
        <p:nvGrpSpPr>
          <p:cNvPr id="154" name="Group 153">
            <a:extLst>
              <a:ext uri="{FF2B5EF4-FFF2-40B4-BE49-F238E27FC236}">
                <a16:creationId xmlns:a16="http://schemas.microsoft.com/office/drawing/2014/main" id="{486D2A71-2664-C10B-E643-3B48C2A3A6AE}"/>
              </a:ext>
            </a:extLst>
          </p:cNvPr>
          <p:cNvGrpSpPr/>
          <p:nvPr/>
        </p:nvGrpSpPr>
        <p:grpSpPr>
          <a:xfrm>
            <a:off x="2892917" y="4663160"/>
            <a:ext cx="374073" cy="379724"/>
            <a:chOff x="4765428" y="2790278"/>
            <a:chExt cx="374073" cy="379724"/>
          </a:xfrm>
        </p:grpSpPr>
        <p:sp>
          <p:nvSpPr>
            <p:cNvPr id="155" name="Oval 154">
              <a:extLst>
                <a:ext uri="{FF2B5EF4-FFF2-40B4-BE49-F238E27FC236}">
                  <a16:creationId xmlns:a16="http://schemas.microsoft.com/office/drawing/2014/main" id="{993B7B62-C62D-3888-76B3-0F26F1C83FCB}"/>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56" name="TextBox 155">
              <a:extLst>
                <a:ext uri="{FF2B5EF4-FFF2-40B4-BE49-F238E27FC236}">
                  <a16:creationId xmlns:a16="http://schemas.microsoft.com/office/drawing/2014/main" id="{D6CF2F00-530A-04B2-9551-1B6D4F266626}"/>
                </a:ext>
              </a:extLst>
            </p:cNvPr>
            <p:cNvSpPr txBox="1"/>
            <p:nvPr/>
          </p:nvSpPr>
          <p:spPr>
            <a:xfrm>
              <a:off x="4798415" y="2800670"/>
              <a:ext cx="308098" cy="369332"/>
            </a:xfrm>
            <a:prstGeom prst="rect">
              <a:avLst/>
            </a:prstGeom>
            <a:noFill/>
          </p:spPr>
          <p:txBody>
            <a:bodyPr wrap="none" rtlCol="0">
              <a:spAutoFit/>
            </a:bodyPr>
            <a:lstStyle/>
            <a:p>
              <a:r>
                <a:rPr lang="en-US" altLang="zh-CN" dirty="0"/>
                <a:t>0</a:t>
              </a:r>
              <a:endParaRPr lang="en-US" dirty="0"/>
            </a:p>
          </p:txBody>
        </p:sp>
      </p:grpSp>
      <p:cxnSp>
        <p:nvCxnSpPr>
          <p:cNvPr id="157" name="Straight Arrow Connector 156">
            <a:extLst>
              <a:ext uri="{FF2B5EF4-FFF2-40B4-BE49-F238E27FC236}">
                <a16:creationId xmlns:a16="http://schemas.microsoft.com/office/drawing/2014/main" id="{8EC3C6D1-D087-7870-3DF1-E6C05F5DDB5B}"/>
              </a:ext>
            </a:extLst>
          </p:cNvPr>
          <p:cNvCxnSpPr>
            <a:cxnSpLocks/>
            <a:stCxn id="146" idx="6"/>
            <a:endCxn id="155" idx="2"/>
          </p:cNvCxnSpPr>
          <p:nvPr/>
        </p:nvCxnSpPr>
        <p:spPr>
          <a:xfrm flipV="1">
            <a:off x="2408419" y="4850197"/>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C3D256F1-57AE-AD8E-322E-8CD34A1A177A}"/>
              </a:ext>
            </a:extLst>
          </p:cNvPr>
          <p:cNvCxnSpPr>
            <a:cxnSpLocks/>
          </p:cNvCxnSpPr>
          <p:nvPr/>
        </p:nvCxnSpPr>
        <p:spPr>
          <a:xfrm flipV="1">
            <a:off x="2408419" y="4931966"/>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6AFB166B-B3C5-609A-ED81-CD6ED64E20BC}"/>
              </a:ext>
            </a:extLst>
          </p:cNvPr>
          <p:cNvCxnSpPr>
            <a:cxnSpLocks/>
          </p:cNvCxnSpPr>
          <p:nvPr/>
        </p:nvCxnSpPr>
        <p:spPr>
          <a:xfrm flipV="1">
            <a:off x="2412000" y="5004394"/>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60" name="Group 159">
            <a:extLst>
              <a:ext uri="{FF2B5EF4-FFF2-40B4-BE49-F238E27FC236}">
                <a16:creationId xmlns:a16="http://schemas.microsoft.com/office/drawing/2014/main" id="{5D7C108A-9D34-93D9-2457-19257371566D}"/>
              </a:ext>
            </a:extLst>
          </p:cNvPr>
          <p:cNvGrpSpPr/>
          <p:nvPr/>
        </p:nvGrpSpPr>
        <p:grpSpPr>
          <a:xfrm>
            <a:off x="4072234" y="4694375"/>
            <a:ext cx="374073" cy="379724"/>
            <a:chOff x="4765428" y="2790278"/>
            <a:chExt cx="374073" cy="379724"/>
          </a:xfrm>
        </p:grpSpPr>
        <p:sp>
          <p:nvSpPr>
            <p:cNvPr id="161" name="Oval 160">
              <a:extLst>
                <a:ext uri="{FF2B5EF4-FFF2-40B4-BE49-F238E27FC236}">
                  <a16:creationId xmlns:a16="http://schemas.microsoft.com/office/drawing/2014/main" id="{721E19D8-C39A-0A8A-88F1-653920EF555F}"/>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62" name="TextBox 161">
              <a:extLst>
                <a:ext uri="{FF2B5EF4-FFF2-40B4-BE49-F238E27FC236}">
                  <a16:creationId xmlns:a16="http://schemas.microsoft.com/office/drawing/2014/main" id="{FB06075D-8DB5-2B2B-A8FB-64B6C5EC89D8}"/>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0</a:t>
              </a:r>
              <a:endParaRPr lang="en-US" dirty="0">
                <a:solidFill>
                  <a:srgbClr val="C00000"/>
                </a:solidFill>
              </a:endParaRPr>
            </a:p>
          </p:txBody>
        </p:sp>
      </p:grpSp>
      <p:grpSp>
        <p:nvGrpSpPr>
          <p:cNvPr id="163" name="Group 162">
            <a:extLst>
              <a:ext uri="{FF2B5EF4-FFF2-40B4-BE49-F238E27FC236}">
                <a16:creationId xmlns:a16="http://schemas.microsoft.com/office/drawing/2014/main" id="{AEAFB93A-8C30-66DF-F563-65FC9C0073EF}"/>
              </a:ext>
            </a:extLst>
          </p:cNvPr>
          <p:cNvGrpSpPr/>
          <p:nvPr/>
        </p:nvGrpSpPr>
        <p:grpSpPr>
          <a:xfrm>
            <a:off x="4072234" y="5325322"/>
            <a:ext cx="374073" cy="379724"/>
            <a:chOff x="4765428" y="2790278"/>
            <a:chExt cx="374073" cy="379724"/>
          </a:xfrm>
        </p:grpSpPr>
        <p:sp>
          <p:nvSpPr>
            <p:cNvPr id="164" name="Oval 163">
              <a:extLst>
                <a:ext uri="{FF2B5EF4-FFF2-40B4-BE49-F238E27FC236}">
                  <a16:creationId xmlns:a16="http://schemas.microsoft.com/office/drawing/2014/main" id="{6254990A-1CC1-E068-4740-1D10810E1251}"/>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65" name="TextBox 164">
              <a:extLst>
                <a:ext uri="{FF2B5EF4-FFF2-40B4-BE49-F238E27FC236}">
                  <a16:creationId xmlns:a16="http://schemas.microsoft.com/office/drawing/2014/main" id="{FC4C0ABB-559A-D8D3-5EB8-30546BF5A787}"/>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166" name="Group 165">
            <a:extLst>
              <a:ext uri="{FF2B5EF4-FFF2-40B4-BE49-F238E27FC236}">
                <a16:creationId xmlns:a16="http://schemas.microsoft.com/office/drawing/2014/main" id="{E10543E8-783E-AF73-6A2B-A51BDFD5EAF0}"/>
              </a:ext>
            </a:extLst>
          </p:cNvPr>
          <p:cNvGrpSpPr/>
          <p:nvPr/>
        </p:nvGrpSpPr>
        <p:grpSpPr>
          <a:xfrm>
            <a:off x="4072233" y="5976626"/>
            <a:ext cx="374073" cy="379724"/>
            <a:chOff x="4765428" y="2790278"/>
            <a:chExt cx="374073" cy="379724"/>
          </a:xfrm>
        </p:grpSpPr>
        <p:sp>
          <p:nvSpPr>
            <p:cNvPr id="167" name="Oval 166">
              <a:extLst>
                <a:ext uri="{FF2B5EF4-FFF2-40B4-BE49-F238E27FC236}">
                  <a16:creationId xmlns:a16="http://schemas.microsoft.com/office/drawing/2014/main" id="{0DE4370E-3FA1-BF93-F0C9-2BD12EE5E229}"/>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68" name="TextBox 167">
              <a:extLst>
                <a:ext uri="{FF2B5EF4-FFF2-40B4-BE49-F238E27FC236}">
                  <a16:creationId xmlns:a16="http://schemas.microsoft.com/office/drawing/2014/main" id="{CBCAEE1E-D8D3-4131-29C0-F0926D5C98AE}"/>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7</a:t>
              </a:r>
              <a:endParaRPr lang="en-US" dirty="0">
                <a:solidFill>
                  <a:srgbClr val="C00000"/>
                </a:solidFill>
              </a:endParaRPr>
            </a:p>
          </p:txBody>
        </p:sp>
      </p:grpSp>
      <p:grpSp>
        <p:nvGrpSpPr>
          <p:cNvPr id="169" name="Group 168">
            <a:extLst>
              <a:ext uri="{FF2B5EF4-FFF2-40B4-BE49-F238E27FC236}">
                <a16:creationId xmlns:a16="http://schemas.microsoft.com/office/drawing/2014/main" id="{7F5D9A1B-3E30-A74E-F1E6-A269A4577617}"/>
              </a:ext>
            </a:extLst>
          </p:cNvPr>
          <p:cNvGrpSpPr/>
          <p:nvPr/>
        </p:nvGrpSpPr>
        <p:grpSpPr>
          <a:xfrm>
            <a:off x="4930805" y="4688724"/>
            <a:ext cx="374073" cy="379724"/>
            <a:chOff x="4765428" y="2790278"/>
            <a:chExt cx="374073" cy="379724"/>
          </a:xfrm>
        </p:grpSpPr>
        <p:sp>
          <p:nvSpPr>
            <p:cNvPr id="170" name="Oval 169">
              <a:extLst>
                <a:ext uri="{FF2B5EF4-FFF2-40B4-BE49-F238E27FC236}">
                  <a16:creationId xmlns:a16="http://schemas.microsoft.com/office/drawing/2014/main" id="{C6DD95F6-F347-D754-FD09-87EA6C5E2E40}"/>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71" name="TextBox 170">
              <a:extLst>
                <a:ext uri="{FF2B5EF4-FFF2-40B4-BE49-F238E27FC236}">
                  <a16:creationId xmlns:a16="http://schemas.microsoft.com/office/drawing/2014/main" id="{603C21B9-7CA3-C7B5-B1A3-526BA486C220}"/>
                </a:ext>
              </a:extLst>
            </p:cNvPr>
            <p:cNvSpPr txBox="1"/>
            <p:nvPr/>
          </p:nvSpPr>
          <p:spPr>
            <a:xfrm>
              <a:off x="4798415" y="2800670"/>
              <a:ext cx="308098" cy="369332"/>
            </a:xfrm>
            <a:prstGeom prst="rect">
              <a:avLst/>
            </a:prstGeom>
            <a:noFill/>
          </p:spPr>
          <p:txBody>
            <a:bodyPr wrap="none" rtlCol="0">
              <a:spAutoFit/>
            </a:bodyPr>
            <a:lstStyle/>
            <a:p>
              <a:r>
                <a:rPr lang="en-US" altLang="zh-CN" dirty="0"/>
                <a:t>2</a:t>
              </a:r>
              <a:endParaRPr lang="en-US" dirty="0"/>
            </a:p>
          </p:txBody>
        </p:sp>
      </p:grpSp>
      <p:cxnSp>
        <p:nvCxnSpPr>
          <p:cNvPr id="172" name="Straight Arrow Connector 171">
            <a:extLst>
              <a:ext uri="{FF2B5EF4-FFF2-40B4-BE49-F238E27FC236}">
                <a16:creationId xmlns:a16="http://schemas.microsoft.com/office/drawing/2014/main" id="{AC13A2AB-6300-0A7E-48FD-799CA8A8E2F0}"/>
              </a:ext>
            </a:extLst>
          </p:cNvPr>
          <p:cNvCxnSpPr>
            <a:cxnSpLocks/>
            <a:stCxn id="161" idx="6"/>
            <a:endCxn id="170" idx="2"/>
          </p:cNvCxnSpPr>
          <p:nvPr/>
        </p:nvCxnSpPr>
        <p:spPr>
          <a:xfrm flipV="1">
            <a:off x="4446307" y="4875761"/>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C180ADDC-2308-30EB-CE8D-42AEEECB2C11}"/>
              </a:ext>
            </a:extLst>
          </p:cNvPr>
          <p:cNvCxnSpPr>
            <a:cxnSpLocks/>
          </p:cNvCxnSpPr>
          <p:nvPr/>
        </p:nvCxnSpPr>
        <p:spPr>
          <a:xfrm flipV="1">
            <a:off x="4446307" y="4957530"/>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692D6FE9-AD8B-E7B3-FA7B-749A415731A3}"/>
              </a:ext>
            </a:extLst>
          </p:cNvPr>
          <p:cNvCxnSpPr>
            <a:cxnSpLocks/>
          </p:cNvCxnSpPr>
          <p:nvPr/>
        </p:nvCxnSpPr>
        <p:spPr>
          <a:xfrm flipV="1">
            <a:off x="4449888" y="5029958"/>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5" name="Group 174">
            <a:extLst>
              <a:ext uri="{FF2B5EF4-FFF2-40B4-BE49-F238E27FC236}">
                <a16:creationId xmlns:a16="http://schemas.microsoft.com/office/drawing/2014/main" id="{99663286-342A-ADE5-100D-7FA388A020B3}"/>
              </a:ext>
            </a:extLst>
          </p:cNvPr>
          <p:cNvGrpSpPr/>
          <p:nvPr/>
        </p:nvGrpSpPr>
        <p:grpSpPr>
          <a:xfrm>
            <a:off x="6063983" y="4686855"/>
            <a:ext cx="374073" cy="379724"/>
            <a:chOff x="4765428" y="2790278"/>
            <a:chExt cx="374073" cy="379724"/>
          </a:xfrm>
        </p:grpSpPr>
        <p:sp>
          <p:nvSpPr>
            <p:cNvPr id="176" name="Oval 175">
              <a:extLst>
                <a:ext uri="{FF2B5EF4-FFF2-40B4-BE49-F238E27FC236}">
                  <a16:creationId xmlns:a16="http://schemas.microsoft.com/office/drawing/2014/main" id="{EB4D3D71-43A9-2050-DF1B-74EBD91CE9AC}"/>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77" name="TextBox 176">
              <a:extLst>
                <a:ext uri="{FF2B5EF4-FFF2-40B4-BE49-F238E27FC236}">
                  <a16:creationId xmlns:a16="http://schemas.microsoft.com/office/drawing/2014/main" id="{E39EB09D-AB8C-9C80-F873-CD3C923861DE}"/>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1</a:t>
              </a:r>
              <a:endParaRPr lang="en-US" dirty="0">
                <a:solidFill>
                  <a:srgbClr val="C00000"/>
                </a:solidFill>
              </a:endParaRPr>
            </a:p>
          </p:txBody>
        </p:sp>
      </p:grpSp>
      <p:grpSp>
        <p:nvGrpSpPr>
          <p:cNvPr id="178" name="Group 177">
            <a:extLst>
              <a:ext uri="{FF2B5EF4-FFF2-40B4-BE49-F238E27FC236}">
                <a16:creationId xmlns:a16="http://schemas.microsoft.com/office/drawing/2014/main" id="{1CD53438-F1D6-B2AE-26EC-34F146832519}"/>
              </a:ext>
            </a:extLst>
          </p:cNvPr>
          <p:cNvGrpSpPr/>
          <p:nvPr/>
        </p:nvGrpSpPr>
        <p:grpSpPr>
          <a:xfrm>
            <a:off x="6922554" y="4681204"/>
            <a:ext cx="374073" cy="379724"/>
            <a:chOff x="4765428" y="2790278"/>
            <a:chExt cx="374073" cy="379724"/>
          </a:xfrm>
        </p:grpSpPr>
        <p:sp>
          <p:nvSpPr>
            <p:cNvPr id="179" name="Oval 178">
              <a:extLst>
                <a:ext uri="{FF2B5EF4-FFF2-40B4-BE49-F238E27FC236}">
                  <a16:creationId xmlns:a16="http://schemas.microsoft.com/office/drawing/2014/main" id="{2810CAEA-8858-4CC7-DEE0-BDD8564F3F82}"/>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80" name="TextBox 179">
              <a:extLst>
                <a:ext uri="{FF2B5EF4-FFF2-40B4-BE49-F238E27FC236}">
                  <a16:creationId xmlns:a16="http://schemas.microsoft.com/office/drawing/2014/main" id="{A148B256-21B5-A923-8895-563A23BBB7AB}"/>
                </a:ext>
              </a:extLst>
            </p:cNvPr>
            <p:cNvSpPr txBox="1"/>
            <p:nvPr/>
          </p:nvSpPr>
          <p:spPr>
            <a:xfrm>
              <a:off x="4798415" y="2800670"/>
              <a:ext cx="308098" cy="369332"/>
            </a:xfrm>
            <a:prstGeom prst="rect">
              <a:avLst/>
            </a:prstGeom>
            <a:noFill/>
          </p:spPr>
          <p:txBody>
            <a:bodyPr wrap="none" rtlCol="0">
              <a:spAutoFit/>
            </a:bodyPr>
            <a:lstStyle/>
            <a:p>
              <a:r>
                <a:rPr lang="en-US" altLang="zh-CN" dirty="0"/>
                <a:t>4</a:t>
              </a:r>
              <a:endParaRPr lang="en-US" dirty="0"/>
            </a:p>
          </p:txBody>
        </p:sp>
      </p:grpSp>
      <p:cxnSp>
        <p:nvCxnSpPr>
          <p:cNvPr id="181" name="Straight Arrow Connector 180">
            <a:extLst>
              <a:ext uri="{FF2B5EF4-FFF2-40B4-BE49-F238E27FC236}">
                <a16:creationId xmlns:a16="http://schemas.microsoft.com/office/drawing/2014/main" id="{5B3A6D9C-D57B-4FF9-F970-90C6DB546748}"/>
              </a:ext>
            </a:extLst>
          </p:cNvPr>
          <p:cNvCxnSpPr>
            <a:cxnSpLocks/>
            <a:stCxn id="176" idx="6"/>
            <a:endCxn id="179" idx="2"/>
          </p:cNvCxnSpPr>
          <p:nvPr/>
        </p:nvCxnSpPr>
        <p:spPr>
          <a:xfrm flipV="1">
            <a:off x="6438056" y="4868241"/>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82" name="Group 181">
            <a:extLst>
              <a:ext uri="{FF2B5EF4-FFF2-40B4-BE49-F238E27FC236}">
                <a16:creationId xmlns:a16="http://schemas.microsoft.com/office/drawing/2014/main" id="{B764DD10-55FD-A18B-CDBC-06C7C676B164}"/>
              </a:ext>
            </a:extLst>
          </p:cNvPr>
          <p:cNvGrpSpPr/>
          <p:nvPr/>
        </p:nvGrpSpPr>
        <p:grpSpPr>
          <a:xfrm>
            <a:off x="7964974" y="4677381"/>
            <a:ext cx="374073" cy="379724"/>
            <a:chOff x="4765428" y="2790278"/>
            <a:chExt cx="374073" cy="379724"/>
          </a:xfrm>
        </p:grpSpPr>
        <p:sp>
          <p:nvSpPr>
            <p:cNvPr id="183" name="Oval 182">
              <a:extLst>
                <a:ext uri="{FF2B5EF4-FFF2-40B4-BE49-F238E27FC236}">
                  <a16:creationId xmlns:a16="http://schemas.microsoft.com/office/drawing/2014/main" id="{E1B9BC46-71AD-2BC1-B443-D38531D48321}"/>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84" name="TextBox 183">
              <a:extLst>
                <a:ext uri="{FF2B5EF4-FFF2-40B4-BE49-F238E27FC236}">
                  <a16:creationId xmlns:a16="http://schemas.microsoft.com/office/drawing/2014/main" id="{BE983F75-7638-0CC6-B3AD-C4356B680584}"/>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0</a:t>
              </a:r>
              <a:endParaRPr lang="en-US" dirty="0">
                <a:solidFill>
                  <a:srgbClr val="C00000"/>
                </a:solidFill>
              </a:endParaRPr>
            </a:p>
          </p:txBody>
        </p:sp>
      </p:grpSp>
      <p:grpSp>
        <p:nvGrpSpPr>
          <p:cNvPr id="185" name="Group 184">
            <a:extLst>
              <a:ext uri="{FF2B5EF4-FFF2-40B4-BE49-F238E27FC236}">
                <a16:creationId xmlns:a16="http://schemas.microsoft.com/office/drawing/2014/main" id="{394AAB9A-215E-E29C-84A3-C8BA2DDEC2CB}"/>
              </a:ext>
            </a:extLst>
          </p:cNvPr>
          <p:cNvGrpSpPr/>
          <p:nvPr/>
        </p:nvGrpSpPr>
        <p:grpSpPr>
          <a:xfrm>
            <a:off x="7964974" y="5308328"/>
            <a:ext cx="374073" cy="379724"/>
            <a:chOff x="4765428" y="2790278"/>
            <a:chExt cx="374073" cy="379724"/>
          </a:xfrm>
        </p:grpSpPr>
        <p:sp>
          <p:nvSpPr>
            <p:cNvPr id="186" name="Oval 185">
              <a:extLst>
                <a:ext uri="{FF2B5EF4-FFF2-40B4-BE49-F238E27FC236}">
                  <a16:creationId xmlns:a16="http://schemas.microsoft.com/office/drawing/2014/main" id="{2D1E6943-35C0-B46A-3D3F-BDEE2B6B764F}"/>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87" name="TextBox 186">
              <a:extLst>
                <a:ext uri="{FF2B5EF4-FFF2-40B4-BE49-F238E27FC236}">
                  <a16:creationId xmlns:a16="http://schemas.microsoft.com/office/drawing/2014/main" id="{5E6E6FFD-0CDB-BD72-5BAB-08FA65BA924F}"/>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188" name="Group 187">
            <a:extLst>
              <a:ext uri="{FF2B5EF4-FFF2-40B4-BE49-F238E27FC236}">
                <a16:creationId xmlns:a16="http://schemas.microsoft.com/office/drawing/2014/main" id="{51753D0F-3A69-9B34-EEAB-FB55BDAD7E1F}"/>
              </a:ext>
            </a:extLst>
          </p:cNvPr>
          <p:cNvGrpSpPr/>
          <p:nvPr/>
        </p:nvGrpSpPr>
        <p:grpSpPr>
          <a:xfrm>
            <a:off x="7964973" y="5959632"/>
            <a:ext cx="374073" cy="379724"/>
            <a:chOff x="4765428" y="2790278"/>
            <a:chExt cx="374073" cy="379724"/>
          </a:xfrm>
        </p:grpSpPr>
        <p:sp>
          <p:nvSpPr>
            <p:cNvPr id="189" name="Oval 188">
              <a:extLst>
                <a:ext uri="{FF2B5EF4-FFF2-40B4-BE49-F238E27FC236}">
                  <a16:creationId xmlns:a16="http://schemas.microsoft.com/office/drawing/2014/main" id="{8198CE18-2F4C-93DF-D159-43D251257C2F}"/>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90" name="TextBox 189">
              <a:extLst>
                <a:ext uri="{FF2B5EF4-FFF2-40B4-BE49-F238E27FC236}">
                  <a16:creationId xmlns:a16="http://schemas.microsoft.com/office/drawing/2014/main" id="{6713F3EB-883E-DFB5-4630-082D4F533BCB}"/>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4</a:t>
              </a:r>
              <a:endParaRPr lang="en-US" dirty="0">
                <a:solidFill>
                  <a:srgbClr val="C00000"/>
                </a:solidFill>
              </a:endParaRPr>
            </a:p>
          </p:txBody>
        </p:sp>
      </p:grpSp>
      <p:grpSp>
        <p:nvGrpSpPr>
          <p:cNvPr id="191" name="Group 190">
            <a:extLst>
              <a:ext uri="{FF2B5EF4-FFF2-40B4-BE49-F238E27FC236}">
                <a16:creationId xmlns:a16="http://schemas.microsoft.com/office/drawing/2014/main" id="{EF0D4877-4309-2E5D-91A4-93C10B7E1463}"/>
              </a:ext>
            </a:extLst>
          </p:cNvPr>
          <p:cNvGrpSpPr/>
          <p:nvPr/>
        </p:nvGrpSpPr>
        <p:grpSpPr>
          <a:xfrm>
            <a:off x="8823545" y="4671730"/>
            <a:ext cx="374073" cy="379724"/>
            <a:chOff x="4765428" y="2790278"/>
            <a:chExt cx="374073" cy="379724"/>
          </a:xfrm>
        </p:grpSpPr>
        <p:sp>
          <p:nvSpPr>
            <p:cNvPr id="192" name="Oval 191">
              <a:extLst>
                <a:ext uri="{FF2B5EF4-FFF2-40B4-BE49-F238E27FC236}">
                  <a16:creationId xmlns:a16="http://schemas.microsoft.com/office/drawing/2014/main" id="{3927B8B5-78D2-F76D-2E1B-A2A2D0E400D5}"/>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93" name="TextBox 192">
              <a:extLst>
                <a:ext uri="{FF2B5EF4-FFF2-40B4-BE49-F238E27FC236}">
                  <a16:creationId xmlns:a16="http://schemas.microsoft.com/office/drawing/2014/main" id="{86DAA376-98E9-162A-4DFC-B00D8474033C}"/>
                </a:ext>
              </a:extLst>
            </p:cNvPr>
            <p:cNvSpPr txBox="1"/>
            <p:nvPr/>
          </p:nvSpPr>
          <p:spPr>
            <a:xfrm>
              <a:off x="4798415" y="2800670"/>
              <a:ext cx="308098" cy="369332"/>
            </a:xfrm>
            <a:prstGeom prst="rect">
              <a:avLst/>
            </a:prstGeom>
            <a:noFill/>
          </p:spPr>
          <p:txBody>
            <a:bodyPr wrap="none" rtlCol="0">
              <a:spAutoFit/>
            </a:bodyPr>
            <a:lstStyle/>
            <a:p>
              <a:r>
                <a:rPr lang="en-US" dirty="0"/>
                <a:t>6</a:t>
              </a:r>
            </a:p>
          </p:txBody>
        </p:sp>
      </p:grpSp>
      <p:cxnSp>
        <p:nvCxnSpPr>
          <p:cNvPr id="194" name="Straight Arrow Connector 193">
            <a:extLst>
              <a:ext uri="{FF2B5EF4-FFF2-40B4-BE49-F238E27FC236}">
                <a16:creationId xmlns:a16="http://schemas.microsoft.com/office/drawing/2014/main" id="{025C3305-F77B-8AA9-EF69-382F295AFD11}"/>
              </a:ext>
            </a:extLst>
          </p:cNvPr>
          <p:cNvCxnSpPr>
            <a:cxnSpLocks/>
            <a:stCxn id="183" idx="6"/>
            <a:endCxn id="192" idx="2"/>
          </p:cNvCxnSpPr>
          <p:nvPr/>
        </p:nvCxnSpPr>
        <p:spPr>
          <a:xfrm flipV="1">
            <a:off x="8339047" y="4858767"/>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E5FD94BE-9ABF-1D12-F8C3-6AD54A9DBB81}"/>
              </a:ext>
            </a:extLst>
          </p:cNvPr>
          <p:cNvCxnSpPr>
            <a:cxnSpLocks/>
          </p:cNvCxnSpPr>
          <p:nvPr/>
        </p:nvCxnSpPr>
        <p:spPr>
          <a:xfrm flipV="1">
            <a:off x="8339047" y="4940536"/>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3EAF8163-7612-D4AA-1BFF-069C492D8B54}"/>
              </a:ext>
            </a:extLst>
          </p:cNvPr>
          <p:cNvCxnSpPr>
            <a:cxnSpLocks/>
          </p:cNvCxnSpPr>
          <p:nvPr/>
        </p:nvCxnSpPr>
        <p:spPr>
          <a:xfrm flipV="1">
            <a:off x="8342628" y="5012964"/>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7" name="TextBox 196">
            <a:extLst>
              <a:ext uri="{FF2B5EF4-FFF2-40B4-BE49-F238E27FC236}">
                <a16:creationId xmlns:a16="http://schemas.microsoft.com/office/drawing/2014/main" id="{C1CD49AE-201E-2B1A-1095-B7E70BA26D18}"/>
              </a:ext>
            </a:extLst>
          </p:cNvPr>
          <p:cNvSpPr txBox="1"/>
          <p:nvPr/>
        </p:nvSpPr>
        <p:spPr>
          <a:xfrm>
            <a:off x="9438506" y="3728751"/>
            <a:ext cx="2326342" cy="646331"/>
          </a:xfrm>
          <a:prstGeom prst="rect">
            <a:avLst/>
          </a:prstGeom>
          <a:noFill/>
        </p:spPr>
        <p:txBody>
          <a:bodyPr wrap="none" rtlCol="0">
            <a:spAutoFit/>
          </a:bodyPr>
          <a:lstStyle/>
          <a:p>
            <a:r>
              <a:rPr lang="en-US" b="1" dirty="0">
                <a:solidFill>
                  <a:schemeClr val="accent6"/>
                </a:solidFill>
              </a:rPr>
              <a:t>Inter-GPU broadcast</a:t>
            </a:r>
          </a:p>
          <a:p>
            <a:r>
              <a:rPr lang="en-US" b="1" u="sng" dirty="0">
                <a:solidFill>
                  <a:schemeClr val="accent6"/>
                </a:solidFill>
              </a:rPr>
              <a:t>through fast </a:t>
            </a:r>
            <a:r>
              <a:rPr lang="en-US" b="1" u="sng" dirty="0" err="1">
                <a:solidFill>
                  <a:schemeClr val="accent6"/>
                </a:solidFill>
              </a:rPr>
              <a:t>NVLink</a:t>
            </a:r>
            <a:endParaRPr lang="en-US" b="1" u="sng" dirty="0">
              <a:solidFill>
                <a:schemeClr val="accent6"/>
              </a:solidFill>
            </a:endParaRPr>
          </a:p>
        </p:txBody>
      </p:sp>
      <p:pic>
        <p:nvPicPr>
          <p:cNvPr id="198" name="Graphic 197" descr="Smiling face outline with solid fill">
            <a:extLst>
              <a:ext uri="{FF2B5EF4-FFF2-40B4-BE49-F238E27FC236}">
                <a16:creationId xmlns:a16="http://schemas.microsoft.com/office/drawing/2014/main" id="{49EB4FFF-5127-3D7E-C370-508F5E2B93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4445" y="2941497"/>
            <a:ext cx="483838" cy="483838"/>
          </a:xfrm>
          <a:prstGeom prst="rect">
            <a:avLst/>
          </a:prstGeom>
        </p:spPr>
      </p:pic>
      <p:sp>
        <p:nvSpPr>
          <p:cNvPr id="199" name="TextBox 198">
            <a:extLst>
              <a:ext uri="{FF2B5EF4-FFF2-40B4-BE49-F238E27FC236}">
                <a16:creationId xmlns:a16="http://schemas.microsoft.com/office/drawing/2014/main" id="{6A832ACC-3A16-8ED2-4903-09814DD5CCC7}"/>
              </a:ext>
            </a:extLst>
          </p:cNvPr>
          <p:cNvSpPr txBox="1"/>
          <p:nvPr/>
        </p:nvSpPr>
        <p:spPr>
          <a:xfrm>
            <a:off x="9792666" y="2998750"/>
            <a:ext cx="2093522" cy="400110"/>
          </a:xfrm>
          <a:prstGeom prst="rect">
            <a:avLst/>
          </a:prstGeom>
          <a:noFill/>
        </p:spPr>
        <p:txBody>
          <a:bodyPr wrap="none" rtlCol="0">
            <a:spAutoFit/>
          </a:bodyPr>
          <a:lstStyle/>
          <a:p>
            <a:r>
              <a:rPr lang="en-US" sz="2000" dirty="0">
                <a:solidFill>
                  <a:srgbClr val="C00000"/>
                </a:solidFill>
              </a:rPr>
              <a:t>No redundant IO!</a:t>
            </a:r>
          </a:p>
        </p:txBody>
      </p:sp>
    </p:spTree>
    <p:extLst>
      <p:ext uri="{BB962C8B-B14F-4D97-AF65-F5344CB8AC3E}">
        <p14:creationId xmlns:p14="http://schemas.microsoft.com/office/powerpoint/2010/main" val="44149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0C92-9285-D01E-B696-1B1E15E1A1A6}"/>
              </a:ext>
            </a:extLst>
          </p:cNvPr>
          <p:cNvSpPr>
            <a:spLocks noGrp="1"/>
          </p:cNvSpPr>
          <p:nvPr>
            <p:ph type="title"/>
          </p:nvPr>
        </p:nvSpPr>
        <p:spPr/>
        <p:txBody>
          <a:bodyPr/>
          <a:lstStyle/>
          <a:p>
            <a:r>
              <a:rPr lang="en-US" dirty="0"/>
              <a:t>Redundant IO/Data Reuse</a:t>
            </a:r>
          </a:p>
        </p:txBody>
      </p:sp>
      <p:sp>
        <p:nvSpPr>
          <p:cNvPr id="3" name="Content Placeholder 2">
            <a:extLst>
              <a:ext uri="{FF2B5EF4-FFF2-40B4-BE49-F238E27FC236}">
                <a16:creationId xmlns:a16="http://schemas.microsoft.com/office/drawing/2014/main" id="{809AA7E8-AD58-6A54-6065-B0147AE1A01E}"/>
              </a:ext>
            </a:extLst>
          </p:cNvPr>
          <p:cNvSpPr>
            <a:spLocks noGrp="1"/>
          </p:cNvSpPr>
          <p:nvPr>
            <p:ph idx="1"/>
          </p:nvPr>
        </p:nvSpPr>
        <p:spPr>
          <a:xfrm>
            <a:off x="838200" y="1825625"/>
            <a:ext cx="10515600" cy="574943"/>
          </a:xfrm>
        </p:spPr>
        <p:txBody>
          <a:bodyPr/>
          <a:lstStyle/>
          <a:p>
            <a:pPr>
              <a:buFont typeface="Wingdings" pitchFamily="2" charset="2"/>
              <a:buChar char="ü"/>
            </a:pPr>
            <a:r>
              <a:rPr lang="en-US" dirty="0"/>
              <a:t> Intra-GPU Data Reuse</a:t>
            </a:r>
          </a:p>
          <a:p>
            <a:endParaRPr lang="en-US" dirty="0"/>
          </a:p>
        </p:txBody>
      </p:sp>
      <p:sp>
        <p:nvSpPr>
          <p:cNvPr id="4" name="TextBox 3">
            <a:extLst>
              <a:ext uri="{FF2B5EF4-FFF2-40B4-BE49-F238E27FC236}">
                <a16:creationId xmlns:a16="http://schemas.microsoft.com/office/drawing/2014/main" id="{2FAB1E9F-9121-2278-916A-CA83FD7D17F4}"/>
              </a:ext>
            </a:extLst>
          </p:cNvPr>
          <p:cNvSpPr txBox="1"/>
          <p:nvPr/>
        </p:nvSpPr>
        <p:spPr>
          <a:xfrm>
            <a:off x="704327" y="3491443"/>
            <a:ext cx="962699" cy="369332"/>
          </a:xfrm>
          <a:prstGeom prst="rect">
            <a:avLst/>
          </a:prstGeom>
          <a:noFill/>
        </p:spPr>
        <p:txBody>
          <a:bodyPr wrap="none" rtlCol="0">
            <a:spAutoFit/>
          </a:bodyPr>
          <a:lstStyle/>
          <a:p>
            <a:r>
              <a:rPr lang="en-US" b="1" dirty="0"/>
              <a:t>Batch 0</a:t>
            </a:r>
          </a:p>
        </p:txBody>
      </p:sp>
      <p:sp>
        <p:nvSpPr>
          <p:cNvPr id="5" name="TextBox 4">
            <a:extLst>
              <a:ext uri="{FF2B5EF4-FFF2-40B4-BE49-F238E27FC236}">
                <a16:creationId xmlns:a16="http://schemas.microsoft.com/office/drawing/2014/main" id="{22060B1E-C0D1-CCAC-4A91-37B32D240DB4}"/>
              </a:ext>
            </a:extLst>
          </p:cNvPr>
          <p:cNvSpPr txBox="1"/>
          <p:nvPr/>
        </p:nvSpPr>
        <p:spPr>
          <a:xfrm>
            <a:off x="2240620" y="2478315"/>
            <a:ext cx="819455" cy="369332"/>
          </a:xfrm>
          <a:prstGeom prst="rect">
            <a:avLst/>
          </a:prstGeom>
          <a:noFill/>
        </p:spPr>
        <p:txBody>
          <a:bodyPr wrap="none" rtlCol="0">
            <a:spAutoFit/>
          </a:bodyPr>
          <a:lstStyle/>
          <a:p>
            <a:r>
              <a:rPr lang="en-US" b="1" dirty="0"/>
              <a:t>GPU 0</a:t>
            </a:r>
          </a:p>
        </p:txBody>
      </p:sp>
      <p:sp>
        <p:nvSpPr>
          <p:cNvPr id="6" name="TextBox 5">
            <a:extLst>
              <a:ext uri="{FF2B5EF4-FFF2-40B4-BE49-F238E27FC236}">
                <a16:creationId xmlns:a16="http://schemas.microsoft.com/office/drawing/2014/main" id="{436AC2EB-CF0F-401F-B4CC-C032EB997DFA}"/>
              </a:ext>
            </a:extLst>
          </p:cNvPr>
          <p:cNvSpPr txBox="1"/>
          <p:nvPr/>
        </p:nvSpPr>
        <p:spPr>
          <a:xfrm>
            <a:off x="4334636" y="2477057"/>
            <a:ext cx="819455" cy="369332"/>
          </a:xfrm>
          <a:prstGeom prst="rect">
            <a:avLst/>
          </a:prstGeom>
          <a:noFill/>
        </p:spPr>
        <p:txBody>
          <a:bodyPr wrap="none" rtlCol="0">
            <a:spAutoFit/>
          </a:bodyPr>
          <a:lstStyle/>
          <a:p>
            <a:r>
              <a:rPr lang="en-US" b="1" dirty="0"/>
              <a:t>GPU 1</a:t>
            </a:r>
          </a:p>
        </p:txBody>
      </p:sp>
      <p:sp>
        <p:nvSpPr>
          <p:cNvPr id="7" name="TextBox 6">
            <a:extLst>
              <a:ext uri="{FF2B5EF4-FFF2-40B4-BE49-F238E27FC236}">
                <a16:creationId xmlns:a16="http://schemas.microsoft.com/office/drawing/2014/main" id="{D82C0385-91E0-2C1B-67EA-40F5E332A3B9}"/>
              </a:ext>
            </a:extLst>
          </p:cNvPr>
          <p:cNvSpPr txBox="1"/>
          <p:nvPr/>
        </p:nvSpPr>
        <p:spPr>
          <a:xfrm>
            <a:off x="6286010" y="2480642"/>
            <a:ext cx="819455" cy="369332"/>
          </a:xfrm>
          <a:prstGeom prst="rect">
            <a:avLst/>
          </a:prstGeom>
          <a:noFill/>
        </p:spPr>
        <p:txBody>
          <a:bodyPr wrap="none" rtlCol="0">
            <a:spAutoFit/>
          </a:bodyPr>
          <a:lstStyle/>
          <a:p>
            <a:r>
              <a:rPr lang="en-US" b="1" dirty="0"/>
              <a:t>GPU 2</a:t>
            </a:r>
          </a:p>
        </p:txBody>
      </p:sp>
      <p:sp>
        <p:nvSpPr>
          <p:cNvPr id="8" name="TextBox 7">
            <a:extLst>
              <a:ext uri="{FF2B5EF4-FFF2-40B4-BE49-F238E27FC236}">
                <a16:creationId xmlns:a16="http://schemas.microsoft.com/office/drawing/2014/main" id="{62513D97-79DB-E90D-3BFC-0A7A766BF46F}"/>
              </a:ext>
            </a:extLst>
          </p:cNvPr>
          <p:cNvSpPr txBox="1"/>
          <p:nvPr/>
        </p:nvSpPr>
        <p:spPr>
          <a:xfrm>
            <a:off x="8129318" y="2477057"/>
            <a:ext cx="819455" cy="369332"/>
          </a:xfrm>
          <a:prstGeom prst="rect">
            <a:avLst/>
          </a:prstGeom>
          <a:noFill/>
        </p:spPr>
        <p:txBody>
          <a:bodyPr wrap="none" rtlCol="0">
            <a:spAutoFit/>
          </a:bodyPr>
          <a:lstStyle/>
          <a:p>
            <a:r>
              <a:rPr lang="en-US" b="1" dirty="0"/>
              <a:t>GPU 3</a:t>
            </a:r>
          </a:p>
        </p:txBody>
      </p:sp>
      <p:cxnSp>
        <p:nvCxnSpPr>
          <p:cNvPr id="31" name="Straight Arrow Connector 30">
            <a:extLst>
              <a:ext uri="{FF2B5EF4-FFF2-40B4-BE49-F238E27FC236}">
                <a16:creationId xmlns:a16="http://schemas.microsoft.com/office/drawing/2014/main" id="{B87D4F33-8693-BA36-88EC-B7E51D3022A7}"/>
              </a:ext>
            </a:extLst>
          </p:cNvPr>
          <p:cNvCxnSpPr>
            <a:cxnSpLocks/>
          </p:cNvCxnSpPr>
          <p:nvPr/>
        </p:nvCxnSpPr>
        <p:spPr>
          <a:xfrm>
            <a:off x="1828803" y="2477057"/>
            <a:ext cx="0" cy="3996175"/>
          </a:xfrm>
          <a:prstGeom prst="straightConnector1">
            <a:avLst/>
          </a:prstGeom>
          <a:ln w="38100">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C45A92A-ACEE-8029-78D2-0C0765681C0B}"/>
              </a:ext>
            </a:extLst>
          </p:cNvPr>
          <p:cNvSpPr txBox="1"/>
          <p:nvPr/>
        </p:nvSpPr>
        <p:spPr>
          <a:xfrm>
            <a:off x="766740" y="5320983"/>
            <a:ext cx="962699" cy="369332"/>
          </a:xfrm>
          <a:prstGeom prst="rect">
            <a:avLst/>
          </a:prstGeom>
          <a:noFill/>
        </p:spPr>
        <p:txBody>
          <a:bodyPr wrap="none" rtlCol="0">
            <a:spAutoFit/>
          </a:bodyPr>
          <a:lstStyle/>
          <a:p>
            <a:r>
              <a:rPr lang="en-US" b="1" dirty="0"/>
              <a:t>Batch 1</a:t>
            </a:r>
          </a:p>
        </p:txBody>
      </p:sp>
      <p:sp>
        <p:nvSpPr>
          <p:cNvPr id="36" name="Rounded Rectangle 35">
            <a:extLst>
              <a:ext uri="{FF2B5EF4-FFF2-40B4-BE49-F238E27FC236}">
                <a16:creationId xmlns:a16="http://schemas.microsoft.com/office/drawing/2014/main" id="{695259C6-9FD7-179C-C311-42D3FE54A5A4}"/>
              </a:ext>
            </a:extLst>
          </p:cNvPr>
          <p:cNvSpPr/>
          <p:nvPr/>
        </p:nvSpPr>
        <p:spPr>
          <a:xfrm>
            <a:off x="2018120"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11B6F77-50E7-238B-8CFA-B90D2FB1F885}"/>
              </a:ext>
            </a:extLst>
          </p:cNvPr>
          <p:cNvSpPr txBox="1"/>
          <p:nvPr/>
        </p:nvSpPr>
        <p:spPr>
          <a:xfrm>
            <a:off x="2291872" y="2931975"/>
            <a:ext cx="665567" cy="461665"/>
          </a:xfrm>
          <a:prstGeom prst="rect">
            <a:avLst/>
          </a:prstGeom>
          <a:noFill/>
        </p:spPr>
        <p:txBody>
          <a:bodyPr wrap="none" rtlCol="0">
            <a:spAutoFit/>
          </a:bodyPr>
          <a:lstStyle/>
          <a:p>
            <a:r>
              <a:rPr lang="en-US" sz="2400" dirty="0">
                <a:solidFill>
                  <a:srgbClr val="C00000"/>
                </a:solidFill>
              </a:rPr>
              <a:t>0, 1</a:t>
            </a:r>
          </a:p>
        </p:txBody>
      </p:sp>
      <p:sp>
        <p:nvSpPr>
          <p:cNvPr id="38" name="Rounded Rectangle 37">
            <a:extLst>
              <a:ext uri="{FF2B5EF4-FFF2-40B4-BE49-F238E27FC236}">
                <a16:creationId xmlns:a16="http://schemas.microsoft.com/office/drawing/2014/main" id="{04B455FC-9124-6477-D740-3A61F1982D5D}"/>
              </a:ext>
            </a:extLst>
          </p:cNvPr>
          <p:cNvSpPr/>
          <p:nvPr/>
        </p:nvSpPr>
        <p:spPr>
          <a:xfrm>
            <a:off x="4048524"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ACC05B0-3EA5-0069-C23B-13241E6D3D4B}"/>
              </a:ext>
            </a:extLst>
          </p:cNvPr>
          <p:cNvSpPr txBox="1"/>
          <p:nvPr/>
        </p:nvSpPr>
        <p:spPr>
          <a:xfrm>
            <a:off x="4333955" y="2933825"/>
            <a:ext cx="665567" cy="461665"/>
          </a:xfrm>
          <a:prstGeom prst="rect">
            <a:avLst/>
          </a:prstGeom>
          <a:noFill/>
        </p:spPr>
        <p:txBody>
          <a:bodyPr wrap="none" rtlCol="0">
            <a:spAutoFit/>
          </a:bodyPr>
          <a:lstStyle/>
          <a:p>
            <a:r>
              <a:rPr lang="en-US" sz="2400" dirty="0">
                <a:solidFill>
                  <a:srgbClr val="C00000"/>
                </a:solidFill>
              </a:rPr>
              <a:t>2, 3</a:t>
            </a:r>
          </a:p>
        </p:txBody>
      </p:sp>
      <p:sp>
        <p:nvSpPr>
          <p:cNvPr id="40" name="Rounded Rectangle 39">
            <a:extLst>
              <a:ext uri="{FF2B5EF4-FFF2-40B4-BE49-F238E27FC236}">
                <a16:creationId xmlns:a16="http://schemas.microsoft.com/office/drawing/2014/main" id="{755736BF-0BE3-3422-7730-A9BADFEC1338}"/>
              </a:ext>
            </a:extLst>
          </p:cNvPr>
          <p:cNvSpPr/>
          <p:nvPr/>
        </p:nvSpPr>
        <p:spPr>
          <a:xfrm>
            <a:off x="6044435"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A4A71C3-0C00-A122-E53A-5287625D9589}"/>
              </a:ext>
            </a:extLst>
          </p:cNvPr>
          <p:cNvSpPr txBox="1"/>
          <p:nvPr/>
        </p:nvSpPr>
        <p:spPr>
          <a:xfrm>
            <a:off x="6439080" y="2940940"/>
            <a:ext cx="349776" cy="461665"/>
          </a:xfrm>
          <a:prstGeom prst="rect">
            <a:avLst/>
          </a:prstGeom>
          <a:noFill/>
        </p:spPr>
        <p:txBody>
          <a:bodyPr wrap="none" rtlCol="0">
            <a:spAutoFit/>
          </a:bodyPr>
          <a:lstStyle/>
          <a:p>
            <a:r>
              <a:rPr lang="en-US" sz="2400" dirty="0">
                <a:solidFill>
                  <a:srgbClr val="C00000"/>
                </a:solidFill>
              </a:rPr>
              <a:t>4</a:t>
            </a:r>
          </a:p>
        </p:txBody>
      </p:sp>
      <p:sp>
        <p:nvSpPr>
          <p:cNvPr id="42" name="Rounded Rectangle 41">
            <a:extLst>
              <a:ext uri="{FF2B5EF4-FFF2-40B4-BE49-F238E27FC236}">
                <a16:creationId xmlns:a16="http://schemas.microsoft.com/office/drawing/2014/main" id="{DA8ED861-F5C6-E6C9-E9E9-3FC58B66D7B5}"/>
              </a:ext>
            </a:extLst>
          </p:cNvPr>
          <p:cNvSpPr/>
          <p:nvPr/>
        </p:nvSpPr>
        <p:spPr>
          <a:xfrm>
            <a:off x="7915760" y="2888724"/>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F01899B-6C24-B9F2-97E1-A335CA2443D5}"/>
              </a:ext>
            </a:extLst>
          </p:cNvPr>
          <p:cNvSpPr txBox="1"/>
          <p:nvPr/>
        </p:nvSpPr>
        <p:spPr>
          <a:xfrm>
            <a:off x="8322821" y="2953818"/>
            <a:ext cx="349776" cy="461665"/>
          </a:xfrm>
          <a:prstGeom prst="rect">
            <a:avLst/>
          </a:prstGeom>
          <a:noFill/>
        </p:spPr>
        <p:txBody>
          <a:bodyPr wrap="none" rtlCol="0">
            <a:spAutoFit/>
          </a:bodyPr>
          <a:lstStyle/>
          <a:p>
            <a:r>
              <a:rPr lang="en-US" sz="2400" dirty="0">
                <a:solidFill>
                  <a:srgbClr val="C00000"/>
                </a:solidFill>
              </a:rPr>
              <a:t>7</a:t>
            </a:r>
          </a:p>
        </p:txBody>
      </p:sp>
      <p:sp>
        <p:nvSpPr>
          <p:cNvPr id="44" name="Rounded Rectangle 43">
            <a:extLst>
              <a:ext uri="{FF2B5EF4-FFF2-40B4-BE49-F238E27FC236}">
                <a16:creationId xmlns:a16="http://schemas.microsoft.com/office/drawing/2014/main" id="{D138C280-A4DF-9F30-B2FF-53A9F992ABCB}"/>
              </a:ext>
            </a:extLst>
          </p:cNvPr>
          <p:cNvSpPr/>
          <p:nvPr/>
        </p:nvSpPr>
        <p:spPr>
          <a:xfrm>
            <a:off x="2004649" y="3914224"/>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0C910BD-6663-6821-0FFE-363A5CCC3413}"/>
              </a:ext>
            </a:extLst>
          </p:cNvPr>
          <p:cNvSpPr txBox="1"/>
          <p:nvPr/>
        </p:nvSpPr>
        <p:spPr>
          <a:xfrm>
            <a:off x="2126718" y="3978979"/>
            <a:ext cx="981359" cy="461665"/>
          </a:xfrm>
          <a:prstGeom prst="rect">
            <a:avLst/>
          </a:prstGeom>
          <a:noFill/>
        </p:spPr>
        <p:txBody>
          <a:bodyPr wrap="none" rtlCol="0">
            <a:spAutoFit/>
          </a:bodyPr>
          <a:lstStyle/>
          <a:p>
            <a:r>
              <a:rPr lang="en-US" sz="2400" dirty="0">
                <a:solidFill>
                  <a:srgbClr val="C00000"/>
                </a:solidFill>
              </a:rPr>
              <a:t>1, 3, 4</a:t>
            </a:r>
          </a:p>
        </p:txBody>
      </p:sp>
      <p:sp>
        <p:nvSpPr>
          <p:cNvPr id="46" name="Rounded Rectangle 45">
            <a:extLst>
              <a:ext uri="{FF2B5EF4-FFF2-40B4-BE49-F238E27FC236}">
                <a16:creationId xmlns:a16="http://schemas.microsoft.com/office/drawing/2014/main" id="{735AE0F7-EB10-18FB-1518-78BB29E9AAF9}"/>
              </a:ext>
            </a:extLst>
          </p:cNvPr>
          <p:cNvSpPr/>
          <p:nvPr/>
        </p:nvSpPr>
        <p:spPr>
          <a:xfrm>
            <a:off x="4050572" y="3909817"/>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C01AB78-3328-7A3A-2706-319E3CC1BDFE}"/>
              </a:ext>
            </a:extLst>
          </p:cNvPr>
          <p:cNvSpPr txBox="1"/>
          <p:nvPr/>
        </p:nvSpPr>
        <p:spPr>
          <a:xfrm>
            <a:off x="4199077" y="3962785"/>
            <a:ext cx="981359" cy="461665"/>
          </a:xfrm>
          <a:prstGeom prst="rect">
            <a:avLst/>
          </a:prstGeom>
          <a:noFill/>
        </p:spPr>
        <p:txBody>
          <a:bodyPr wrap="none" rtlCol="0">
            <a:spAutoFit/>
          </a:bodyPr>
          <a:lstStyle/>
          <a:p>
            <a:r>
              <a:rPr lang="en-US" sz="2400" dirty="0">
                <a:solidFill>
                  <a:srgbClr val="C00000"/>
                </a:solidFill>
              </a:rPr>
              <a:t>0, 3, 7</a:t>
            </a:r>
          </a:p>
        </p:txBody>
      </p:sp>
      <p:sp>
        <p:nvSpPr>
          <p:cNvPr id="48" name="Rounded Rectangle 47">
            <a:extLst>
              <a:ext uri="{FF2B5EF4-FFF2-40B4-BE49-F238E27FC236}">
                <a16:creationId xmlns:a16="http://schemas.microsoft.com/office/drawing/2014/main" id="{9BF8F5B5-C3DA-3F13-F2D0-EE031CFC405F}"/>
              </a:ext>
            </a:extLst>
          </p:cNvPr>
          <p:cNvSpPr/>
          <p:nvPr/>
        </p:nvSpPr>
        <p:spPr>
          <a:xfrm>
            <a:off x="6044435" y="390611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F032BD1-67D5-CCA3-AFE8-D9E88A7803B3}"/>
              </a:ext>
            </a:extLst>
          </p:cNvPr>
          <p:cNvSpPr txBox="1"/>
          <p:nvPr/>
        </p:nvSpPr>
        <p:spPr>
          <a:xfrm>
            <a:off x="6483448" y="3970256"/>
            <a:ext cx="349776" cy="461665"/>
          </a:xfrm>
          <a:prstGeom prst="rect">
            <a:avLst/>
          </a:prstGeom>
          <a:noFill/>
        </p:spPr>
        <p:txBody>
          <a:bodyPr wrap="none" rtlCol="0">
            <a:spAutoFit/>
          </a:bodyPr>
          <a:lstStyle/>
          <a:p>
            <a:r>
              <a:rPr lang="en-US" sz="2400" dirty="0">
                <a:solidFill>
                  <a:srgbClr val="C00000"/>
                </a:solidFill>
              </a:rPr>
              <a:t>1</a:t>
            </a:r>
          </a:p>
        </p:txBody>
      </p:sp>
      <p:sp>
        <p:nvSpPr>
          <p:cNvPr id="50" name="Rounded Rectangle 49">
            <a:extLst>
              <a:ext uri="{FF2B5EF4-FFF2-40B4-BE49-F238E27FC236}">
                <a16:creationId xmlns:a16="http://schemas.microsoft.com/office/drawing/2014/main" id="{03BEB6C2-BFB9-3A27-BA92-8BA9960BA265}"/>
              </a:ext>
            </a:extLst>
          </p:cNvPr>
          <p:cNvSpPr/>
          <p:nvPr/>
        </p:nvSpPr>
        <p:spPr>
          <a:xfrm>
            <a:off x="7915760" y="390611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52A972A-B411-6BFB-3BE4-01DD16DFB7D7}"/>
              </a:ext>
            </a:extLst>
          </p:cNvPr>
          <p:cNvSpPr txBox="1"/>
          <p:nvPr/>
        </p:nvSpPr>
        <p:spPr>
          <a:xfrm>
            <a:off x="8056228" y="3962785"/>
            <a:ext cx="981359" cy="461665"/>
          </a:xfrm>
          <a:prstGeom prst="rect">
            <a:avLst/>
          </a:prstGeom>
          <a:noFill/>
        </p:spPr>
        <p:txBody>
          <a:bodyPr wrap="none" rtlCol="0">
            <a:spAutoFit/>
          </a:bodyPr>
          <a:lstStyle/>
          <a:p>
            <a:r>
              <a:rPr lang="en-US" sz="2400" dirty="0">
                <a:solidFill>
                  <a:srgbClr val="C00000"/>
                </a:solidFill>
              </a:rPr>
              <a:t>0, 3, 4</a:t>
            </a:r>
          </a:p>
        </p:txBody>
      </p:sp>
      <p:cxnSp>
        <p:nvCxnSpPr>
          <p:cNvPr id="52" name="Straight Arrow Connector 51">
            <a:extLst>
              <a:ext uri="{FF2B5EF4-FFF2-40B4-BE49-F238E27FC236}">
                <a16:creationId xmlns:a16="http://schemas.microsoft.com/office/drawing/2014/main" id="{F96BF920-0128-0061-1ED0-0F2E531E433C}"/>
              </a:ext>
            </a:extLst>
          </p:cNvPr>
          <p:cNvCxnSpPr>
            <a:cxnSpLocks/>
            <a:stCxn id="36" idx="2"/>
            <a:endCxn id="46" idx="0"/>
          </p:cNvCxnSpPr>
          <p:nvPr/>
        </p:nvCxnSpPr>
        <p:spPr>
          <a:xfrm>
            <a:off x="2634443" y="3429000"/>
            <a:ext cx="2032452" cy="480817"/>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99C86FB-498C-A62A-29F9-A9E593FA1FB8}"/>
              </a:ext>
            </a:extLst>
          </p:cNvPr>
          <p:cNvCxnSpPr>
            <a:cxnSpLocks/>
          </p:cNvCxnSpPr>
          <p:nvPr/>
        </p:nvCxnSpPr>
        <p:spPr>
          <a:xfrm flipH="1">
            <a:off x="2670395" y="3455629"/>
            <a:ext cx="6022" cy="473886"/>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3BFC3F91-ADCA-CB74-6CA2-51AE18917EBF}"/>
              </a:ext>
            </a:extLst>
          </p:cNvPr>
          <p:cNvCxnSpPr>
            <a:cxnSpLocks/>
          </p:cNvCxnSpPr>
          <p:nvPr/>
        </p:nvCxnSpPr>
        <p:spPr>
          <a:xfrm>
            <a:off x="2912543" y="3419839"/>
            <a:ext cx="3747146" cy="473817"/>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BF79328-AC20-1687-D045-611A94018841}"/>
              </a:ext>
            </a:extLst>
          </p:cNvPr>
          <p:cNvCxnSpPr>
            <a:cxnSpLocks/>
          </p:cNvCxnSpPr>
          <p:nvPr/>
        </p:nvCxnSpPr>
        <p:spPr>
          <a:xfrm>
            <a:off x="3237294" y="3408250"/>
            <a:ext cx="5198640" cy="51180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E9689A17-2D93-B730-5E52-91C752F70818}"/>
              </a:ext>
            </a:extLst>
          </p:cNvPr>
          <p:cNvCxnSpPr>
            <a:cxnSpLocks/>
            <a:stCxn id="38" idx="2"/>
          </p:cNvCxnSpPr>
          <p:nvPr/>
        </p:nvCxnSpPr>
        <p:spPr>
          <a:xfrm flipH="1">
            <a:off x="2787329" y="3429000"/>
            <a:ext cx="1877518" cy="500515"/>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BF350F1-5D5F-8BB5-3070-7491E9B93A6A}"/>
              </a:ext>
            </a:extLst>
          </p:cNvPr>
          <p:cNvCxnSpPr>
            <a:cxnSpLocks/>
          </p:cNvCxnSpPr>
          <p:nvPr/>
        </p:nvCxnSpPr>
        <p:spPr>
          <a:xfrm>
            <a:off x="4664847" y="3415483"/>
            <a:ext cx="0" cy="493784"/>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7B227AC-0DF4-E3CE-1B8C-2C3DA288004B}"/>
              </a:ext>
            </a:extLst>
          </p:cNvPr>
          <p:cNvCxnSpPr>
            <a:cxnSpLocks/>
            <a:stCxn id="38" idx="2"/>
            <a:endCxn id="50" idx="0"/>
          </p:cNvCxnSpPr>
          <p:nvPr/>
        </p:nvCxnSpPr>
        <p:spPr>
          <a:xfrm>
            <a:off x="4664847" y="3429000"/>
            <a:ext cx="3867236" cy="477115"/>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11A6A2D-2856-AC0C-C2EC-A30D5072D56D}"/>
              </a:ext>
            </a:extLst>
          </p:cNvPr>
          <p:cNvCxnSpPr>
            <a:cxnSpLocks/>
          </p:cNvCxnSpPr>
          <p:nvPr/>
        </p:nvCxnSpPr>
        <p:spPr>
          <a:xfrm flipH="1">
            <a:off x="3147693" y="3447548"/>
            <a:ext cx="3471527" cy="474583"/>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C6AE492-48F7-96CC-9300-58C4BE73F393}"/>
              </a:ext>
            </a:extLst>
          </p:cNvPr>
          <p:cNvCxnSpPr>
            <a:cxnSpLocks/>
            <a:endCxn id="50" idx="0"/>
          </p:cNvCxnSpPr>
          <p:nvPr/>
        </p:nvCxnSpPr>
        <p:spPr>
          <a:xfrm>
            <a:off x="6737201" y="3465064"/>
            <a:ext cx="1794882" cy="44105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3F2AD1CF-B65E-F0D7-425B-360F72F38BCA}"/>
              </a:ext>
            </a:extLst>
          </p:cNvPr>
          <p:cNvCxnSpPr>
            <a:cxnSpLocks/>
            <a:endCxn id="46" idx="0"/>
          </p:cNvCxnSpPr>
          <p:nvPr/>
        </p:nvCxnSpPr>
        <p:spPr>
          <a:xfrm flipH="1">
            <a:off x="4666895" y="3456346"/>
            <a:ext cx="3842368" cy="45347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Rounded Rectangle 64">
            <a:extLst>
              <a:ext uri="{FF2B5EF4-FFF2-40B4-BE49-F238E27FC236}">
                <a16:creationId xmlns:a16="http://schemas.microsoft.com/office/drawing/2014/main" id="{6838B325-2850-D2C3-88B9-1C048499447D}"/>
              </a:ext>
            </a:extLst>
          </p:cNvPr>
          <p:cNvSpPr/>
          <p:nvPr/>
        </p:nvSpPr>
        <p:spPr>
          <a:xfrm>
            <a:off x="2015444" y="5841636"/>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8F708C3-8C44-E01E-D207-31E948317212}"/>
              </a:ext>
            </a:extLst>
          </p:cNvPr>
          <p:cNvSpPr txBox="1"/>
          <p:nvPr/>
        </p:nvSpPr>
        <p:spPr>
          <a:xfrm>
            <a:off x="2449767" y="5907888"/>
            <a:ext cx="349776" cy="461665"/>
          </a:xfrm>
          <a:prstGeom prst="rect">
            <a:avLst/>
          </a:prstGeom>
          <a:noFill/>
        </p:spPr>
        <p:txBody>
          <a:bodyPr wrap="none" rtlCol="0">
            <a:spAutoFit/>
          </a:bodyPr>
          <a:lstStyle/>
          <a:p>
            <a:r>
              <a:rPr lang="en-US" sz="2400" dirty="0">
                <a:solidFill>
                  <a:srgbClr val="C00000"/>
                </a:solidFill>
              </a:rPr>
              <a:t>6</a:t>
            </a:r>
          </a:p>
        </p:txBody>
      </p:sp>
      <p:sp>
        <p:nvSpPr>
          <p:cNvPr id="78" name="Rounded Rectangle 77">
            <a:extLst>
              <a:ext uri="{FF2B5EF4-FFF2-40B4-BE49-F238E27FC236}">
                <a16:creationId xmlns:a16="http://schemas.microsoft.com/office/drawing/2014/main" id="{16DDD00A-D8F7-B0B6-BDD8-D5A5A624597D}"/>
              </a:ext>
            </a:extLst>
          </p:cNvPr>
          <p:cNvSpPr/>
          <p:nvPr/>
        </p:nvSpPr>
        <p:spPr>
          <a:xfrm>
            <a:off x="4048524" y="4802320"/>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4EC82E0D-DFCE-7A2D-09C9-52BF4A2046E9}"/>
              </a:ext>
            </a:extLst>
          </p:cNvPr>
          <p:cNvSpPr txBox="1"/>
          <p:nvPr/>
        </p:nvSpPr>
        <p:spPr>
          <a:xfrm>
            <a:off x="4333955" y="4859318"/>
            <a:ext cx="665567" cy="461665"/>
          </a:xfrm>
          <a:prstGeom prst="rect">
            <a:avLst/>
          </a:prstGeom>
          <a:noFill/>
        </p:spPr>
        <p:txBody>
          <a:bodyPr wrap="none" rtlCol="0">
            <a:spAutoFit/>
          </a:bodyPr>
          <a:lstStyle/>
          <a:p>
            <a:r>
              <a:rPr lang="en-US" sz="2400" dirty="0">
                <a:solidFill>
                  <a:srgbClr val="C00000"/>
                </a:solidFill>
              </a:rPr>
              <a:t>2, 3</a:t>
            </a:r>
          </a:p>
        </p:txBody>
      </p:sp>
      <p:sp>
        <p:nvSpPr>
          <p:cNvPr id="80" name="Rounded Rectangle 79">
            <a:extLst>
              <a:ext uri="{FF2B5EF4-FFF2-40B4-BE49-F238E27FC236}">
                <a16:creationId xmlns:a16="http://schemas.microsoft.com/office/drawing/2014/main" id="{05900DE2-2179-BECC-B49C-70D420672C2F}"/>
              </a:ext>
            </a:extLst>
          </p:cNvPr>
          <p:cNvSpPr/>
          <p:nvPr/>
        </p:nvSpPr>
        <p:spPr>
          <a:xfrm>
            <a:off x="4050572" y="582634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4A84C79C-9A3F-9ED2-6074-3692AA719F22}"/>
              </a:ext>
            </a:extLst>
          </p:cNvPr>
          <p:cNvSpPr txBox="1"/>
          <p:nvPr/>
        </p:nvSpPr>
        <p:spPr>
          <a:xfrm>
            <a:off x="4199077" y="5879313"/>
            <a:ext cx="981359" cy="461665"/>
          </a:xfrm>
          <a:prstGeom prst="rect">
            <a:avLst/>
          </a:prstGeom>
          <a:noFill/>
        </p:spPr>
        <p:txBody>
          <a:bodyPr wrap="none" rtlCol="0">
            <a:spAutoFit/>
          </a:bodyPr>
          <a:lstStyle/>
          <a:p>
            <a:r>
              <a:rPr lang="en-US" sz="2400" dirty="0">
                <a:solidFill>
                  <a:srgbClr val="C00000"/>
                </a:solidFill>
              </a:rPr>
              <a:t>2, 5, 6</a:t>
            </a:r>
          </a:p>
        </p:txBody>
      </p:sp>
      <p:sp>
        <p:nvSpPr>
          <p:cNvPr id="87" name="Rounded Rectangle 86">
            <a:extLst>
              <a:ext uri="{FF2B5EF4-FFF2-40B4-BE49-F238E27FC236}">
                <a16:creationId xmlns:a16="http://schemas.microsoft.com/office/drawing/2014/main" id="{7B11FF0F-3BEC-8681-AC81-9A6BD7BEFF4D}"/>
              </a:ext>
            </a:extLst>
          </p:cNvPr>
          <p:cNvSpPr/>
          <p:nvPr/>
        </p:nvSpPr>
        <p:spPr>
          <a:xfrm>
            <a:off x="6044436" y="4777448"/>
            <a:ext cx="481387" cy="5273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B805EEF8-B7AA-1C0A-2A79-DA27041DB22C}"/>
              </a:ext>
            </a:extLst>
          </p:cNvPr>
          <p:cNvSpPr txBox="1"/>
          <p:nvPr/>
        </p:nvSpPr>
        <p:spPr>
          <a:xfrm>
            <a:off x="6112324" y="4833152"/>
            <a:ext cx="349776" cy="461665"/>
          </a:xfrm>
          <a:prstGeom prst="rect">
            <a:avLst/>
          </a:prstGeom>
          <a:noFill/>
        </p:spPr>
        <p:txBody>
          <a:bodyPr wrap="none" rtlCol="0">
            <a:spAutoFit/>
          </a:bodyPr>
          <a:lstStyle/>
          <a:p>
            <a:r>
              <a:rPr lang="en-US" sz="2400" dirty="0">
                <a:solidFill>
                  <a:srgbClr val="C00000"/>
                </a:solidFill>
              </a:rPr>
              <a:t>4</a:t>
            </a:r>
          </a:p>
        </p:txBody>
      </p:sp>
      <p:sp>
        <p:nvSpPr>
          <p:cNvPr id="89" name="Rounded Rectangle 88">
            <a:extLst>
              <a:ext uri="{FF2B5EF4-FFF2-40B4-BE49-F238E27FC236}">
                <a16:creationId xmlns:a16="http://schemas.microsoft.com/office/drawing/2014/main" id="{6B9BA835-3049-F667-9B3A-D9FE1022B4DA}"/>
              </a:ext>
            </a:extLst>
          </p:cNvPr>
          <p:cNvSpPr/>
          <p:nvPr/>
        </p:nvSpPr>
        <p:spPr>
          <a:xfrm>
            <a:off x="6044435" y="5797770"/>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38453C9-41AF-5184-A279-76C54A87E7F3}"/>
              </a:ext>
            </a:extLst>
          </p:cNvPr>
          <p:cNvSpPr txBox="1"/>
          <p:nvPr/>
        </p:nvSpPr>
        <p:spPr>
          <a:xfrm>
            <a:off x="6331045" y="5861911"/>
            <a:ext cx="665567" cy="461665"/>
          </a:xfrm>
          <a:prstGeom prst="rect">
            <a:avLst/>
          </a:prstGeom>
          <a:noFill/>
        </p:spPr>
        <p:txBody>
          <a:bodyPr wrap="none" rtlCol="0">
            <a:spAutoFit/>
          </a:bodyPr>
          <a:lstStyle/>
          <a:p>
            <a:r>
              <a:rPr lang="en-US" sz="2400" dirty="0">
                <a:solidFill>
                  <a:srgbClr val="C00000"/>
                </a:solidFill>
              </a:rPr>
              <a:t>2, 4</a:t>
            </a:r>
          </a:p>
        </p:txBody>
      </p:sp>
      <p:sp>
        <p:nvSpPr>
          <p:cNvPr id="93" name="Rounded Rectangle 92">
            <a:extLst>
              <a:ext uri="{FF2B5EF4-FFF2-40B4-BE49-F238E27FC236}">
                <a16:creationId xmlns:a16="http://schemas.microsoft.com/office/drawing/2014/main" id="{AC914901-1737-CDFA-EB93-A13A7433EC69}"/>
              </a:ext>
            </a:extLst>
          </p:cNvPr>
          <p:cNvSpPr/>
          <p:nvPr/>
        </p:nvSpPr>
        <p:spPr>
          <a:xfrm>
            <a:off x="7915760" y="4762977"/>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ABC755CC-7396-B230-AF78-6E9F8CDF2D10}"/>
              </a:ext>
            </a:extLst>
          </p:cNvPr>
          <p:cNvSpPr txBox="1"/>
          <p:nvPr/>
        </p:nvSpPr>
        <p:spPr>
          <a:xfrm>
            <a:off x="8322821" y="4828071"/>
            <a:ext cx="349776" cy="461665"/>
          </a:xfrm>
          <a:prstGeom prst="rect">
            <a:avLst/>
          </a:prstGeom>
          <a:noFill/>
        </p:spPr>
        <p:txBody>
          <a:bodyPr wrap="none" rtlCol="0">
            <a:spAutoFit/>
          </a:bodyPr>
          <a:lstStyle/>
          <a:p>
            <a:r>
              <a:rPr lang="en-US" sz="2400" dirty="0">
                <a:solidFill>
                  <a:srgbClr val="C00000"/>
                </a:solidFill>
              </a:rPr>
              <a:t>6</a:t>
            </a:r>
          </a:p>
        </p:txBody>
      </p:sp>
      <p:sp>
        <p:nvSpPr>
          <p:cNvPr id="95" name="Rounded Rectangle 94">
            <a:extLst>
              <a:ext uri="{FF2B5EF4-FFF2-40B4-BE49-F238E27FC236}">
                <a16:creationId xmlns:a16="http://schemas.microsoft.com/office/drawing/2014/main" id="{A22F6FA6-AC5F-A8FB-52E9-9FDF60B85A51}"/>
              </a:ext>
            </a:extLst>
          </p:cNvPr>
          <p:cNvSpPr/>
          <p:nvPr/>
        </p:nvSpPr>
        <p:spPr>
          <a:xfrm>
            <a:off x="7915760" y="5780368"/>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77B8AE2-EE8E-FEFE-0441-3A9D3DE445C9}"/>
              </a:ext>
            </a:extLst>
          </p:cNvPr>
          <p:cNvSpPr txBox="1"/>
          <p:nvPr/>
        </p:nvSpPr>
        <p:spPr>
          <a:xfrm>
            <a:off x="8056228" y="5826021"/>
            <a:ext cx="981359" cy="461665"/>
          </a:xfrm>
          <a:prstGeom prst="rect">
            <a:avLst/>
          </a:prstGeom>
          <a:noFill/>
        </p:spPr>
        <p:txBody>
          <a:bodyPr wrap="none" rtlCol="0">
            <a:spAutoFit/>
          </a:bodyPr>
          <a:lstStyle/>
          <a:p>
            <a:r>
              <a:rPr lang="en-US" sz="2400" dirty="0">
                <a:solidFill>
                  <a:srgbClr val="C00000"/>
                </a:solidFill>
              </a:rPr>
              <a:t>2, 3, 6</a:t>
            </a:r>
          </a:p>
        </p:txBody>
      </p:sp>
      <p:cxnSp>
        <p:nvCxnSpPr>
          <p:cNvPr id="97" name="Straight Arrow Connector 96">
            <a:extLst>
              <a:ext uri="{FF2B5EF4-FFF2-40B4-BE49-F238E27FC236}">
                <a16:creationId xmlns:a16="http://schemas.microsoft.com/office/drawing/2014/main" id="{98127509-791F-914B-7B57-070871FC840B}"/>
              </a:ext>
            </a:extLst>
          </p:cNvPr>
          <p:cNvCxnSpPr>
            <a:cxnSpLocks/>
          </p:cNvCxnSpPr>
          <p:nvPr/>
        </p:nvCxnSpPr>
        <p:spPr>
          <a:xfrm>
            <a:off x="1828803" y="4628586"/>
            <a:ext cx="8130985" cy="0"/>
          </a:xfrm>
          <a:prstGeom prst="straightConnector1">
            <a:avLst/>
          </a:prstGeom>
          <a:ln w="38100">
            <a:solidFill>
              <a:schemeClr val="tx1">
                <a:lumMod val="50000"/>
                <a:lumOff val="50000"/>
              </a:schemeClr>
            </a:solidFill>
            <a:prstDash val="dashDot"/>
            <a:tailEnd type="none"/>
          </a:ln>
        </p:spPr>
        <p:style>
          <a:lnRef idx="2">
            <a:schemeClr val="accent1"/>
          </a:lnRef>
          <a:fillRef idx="0">
            <a:schemeClr val="accent1"/>
          </a:fillRef>
          <a:effectRef idx="1">
            <a:schemeClr val="accent1"/>
          </a:effectRef>
          <a:fontRef idx="minor">
            <a:schemeClr val="tx1"/>
          </a:fontRef>
        </p:style>
      </p:cxnSp>
      <p:sp>
        <p:nvSpPr>
          <p:cNvPr id="102" name="Rounded Rectangle 101">
            <a:extLst>
              <a:ext uri="{FF2B5EF4-FFF2-40B4-BE49-F238E27FC236}">
                <a16:creationId xmlns:a16="http://schemas.microsoft.com/office/drawing/2014/main" id="{DAD32B3E-C3F7-4C73-04BA-F82EAF18887E}"/>
              </a:ext>
            </a:extLst>
          </p:cNvPr>
          <p:cNvSpPr/>
          <p:nvPr/>
        </p:nvSpPr>
        <p:spPr>
          <a:xfrm>
            <a:off x="6755397" y="4777448"/>
            <a:ext cx="481387" cy="5273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AC07697E-EC08-E9D9-FF79-9D6A4685E77F}"/>
              </a:ext>
            </a:extLst>
          </p:cNvPr>
          <p:cNvSpPr txBox="1"/>
          <p:nvPr/>
        </p:nvSpPr>
        <p:spPr>
          <a:xfrm>
            <a:off x="6823285" y="4843091"/>
            <a:ext cx="349776" cy="461665"/>
          </a:xfrm>
          <a:prstGeom prst="rect">
            <a:avLst/>
          </a:prstGeom>
          <a:noFill/>
        </p:spPr>
        <p:txBody>
          <a:bodyPr wrap="none" rtlCol="0">
            <a:spAutoFit/>
          </a:bodyPr>
          <a:lstStyle/>
          <a:p>
            <a:r>
              <a:rPr lang="en-US" sz="2400" dirty="0">
                <a:solidFill>
                  <a:srgbClr val="C00000"/>
                </a:solidFill>
              </a:rPr>
              <a:t>5</a:t>
            </a:r>
          </a:p>
        </p:txBody>
      </p:sp>
      <p:sp>
        <p:nvSpPr>
          <p:cNvPr id="104" name="Curved Right Arrow 103">
            <a:extLst>
              <a:ext uri="{FF2B5EF4-FFF2-40B4-BE49-F238E27FC236}">
                <a16:creationId xmlns:a16="http://schemas.microsoft.com/office/drawing/2014/main" id="{4186C5B0-DB22-305E-2E7E-556384385DCC}"/>
              </a:ext>
            </a:extLst>
          </p:cNvPr>
          <p:cNvSpPr/>
          <p:nvPr/>
        </p:nvSpPr>
        <p:spPr>
          <a:xfrm>
            <a:off x="3343227" y="3149700"/>
            <a:ext cx="657564" cy="2043953"/>
          </a:xfrm>
          <a:prstGeom prst="curved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Curved Right Arrow 104">
            <a:extLst>
              <a:ext uri="{FF2B5EF4-FFF2-40B4-BE49-F238E27FC236}">
                <a16:creationId xmlns:a16="http://schemas.microsoft.com/office/drawing/2014/main" id="{E7E053ED-6CBD-CE59-D774-0C1120325A50}"/>
              </a:ext>
            </a:extLst>
          </p:cNvPr>
          <p:cNvSpPr/>
          <p:nvPr/>
        </p:nvSpPr>
        <p:spPr>
          <a:xfrm>
            <a:off x="5346402" y="3149700"/>
            <a:ext cx="657564" cy="2043953"/>
          </a:xfrm>
          <a:prstGeom prst="curved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Graphic 9" descr="Processor with solid fill">
            <a:extLst>
              <a:ext uri="{FF2B5EF4-FFF2-40B4-BE49-F238E27FC236}">
                <a16:creationId xmlns:a16="http://schemas.microsoft.com/office/drawing/2014/main" id="{C5A33894-DD58-C343-F02C-8A7CC9B94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6794" y="4683935"/>
            <a:ext cx="714333" cy="714333"/>
          </a:xfrm>
          <a:prstGeom prst="rect">
            <a:avLst/>
          </a:prstGeom>
        </p:spPr>
      </p:pic>
      <p:sp>
        <p:nvSpPr>
          <p:cNvPr id="11" name="TextBox 10">
            <a:extLst>
              <a:ext uri="{FF2B5EF4-FFF2-40B4-BE49-F238E27FC236}">
                <a16:creationId xmlns:a16="http://schemas.microsoft.com/office/drawing/2014/main" id="{AE7F6D06-2609-4AC7-980D-D3F2619391CF}"/>
              </a:ext>
            </a:extLst>
          </p:cNvPr>
          <p:cNvSpPr txBox="1"/>
          <p:nvPr/>
        </p:nvSpPr>
        <p:spPr>
          <a:xfrm>
            <a:off x="10968647" y="4871825"/>
            <a:ext cx="596638" cy="338554"/>
          </a:xfrm>
          <a:prstGeom prst="rect">
            <a:avLst/>
          </a:prstGeom>
          <a:noFill/>
        </p:spPr>
        <p:txBody>
          <a:bodyPr wrap="none" rtlCol="0">
            <a:spAutoFit/>
          </a:bodyPr>
          <a:lstStyle/>
          <a:p>
            <a:r>
              <a:rPr lang="en-US" sz="1600" b="1" dirty="0"/>
              <a:t>CPU</a:t>
            </a:r>
          </a:p>
        </p:txBody>
      </p:sp>
      <p:sp>
        <p:nvSpPr>
          <p:cNvPr id="13" name="Left Arrow 12">
            <a:extLst>
              <a:ext uri="{FF2B5EF4-FFF2-40B4-BE49-F238E27FC236}">
                <a16:creationId xmlns:a16="http://schemas.microsoft.com/office/drawing/2014/main" id="{598B2DA9-53ED-0744-00D1-253D5EB70971}"/>
              </a:ext>
            </a:extLst>
          </p:cNvPr>
          <p:cNvSpPr/>
          <p:nvPr/>
        </p:nvSpPr>
        <p:spPr>
          <a:xfrm>
            <a:off x="7105465" y="4832502"/>
            <a:ext cx="3160342" cy="396944"/>
          </a:xfrm>
          <a:prstGeom prst="leftArrow">
            <a:avLst/>
          </a:prstGeom>
          <a:solidFill>
            <a:srgbClr val="7030A0">
              <a:alpha val="28000"/>
            </a:srgb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A895075-7D9C-E07A-D225-2BCFF898A817}"/>
              </a:ext>
            </a:extLst>
          </p:cNvPr>
          <p:cNvSpPr txBox="1"/>
          <p:nvPr/>
        </p:nvSpPr>
        <p:spPr>
          <a:xfrm>
            <a:off x="5181880" y="5406302"/>
            <a:ext cx="1253869" cy="369332"/>
          </a:xfrm>
          <a:prstGeom prst="rect">
            <a:avLst/>
          </a:prstGeom>
          <a:noFill/>
        </p:spPr>
        <p:txBody>
          <a:bodyPr wrap="none" rtlCol="0">
            <a:spAutoFit/>
          </a:bodyPr>
          <a:lstStyle/>
          <a:p>
            <a:r>
              <a:rPr lang="en-US" b="1" dirty="0">
                <a:solidFill>
                  <a:schemeClr val="accent6"/>
                </a:solidFill>
              </a:rPr>
              <a:t>Broadcast</a:t>
            </a:r>
          </a:p>
        </p:txBody>
      </p:sp>
      <p:sp>
        <p:nvSpPr>
          <p:cNvPr id="9" name="Slide Number Placeholder 8">
            <a:extLst>
              <a:ext uri="{FF2B5EF4-FFF2-40B4-BE49-F238E27FC236}">
                <a16:creationId xmlns:a16="http://schemas.microsoft.com/office/drawing/2014/main" id="{4C9E3831-4832-7E3F-5436-7FCCD906F5B3}"/>
              </a:ext>
            </a:extLst>
          </p:cNvPr>
          <p:cNvSpPr>
            <a:spLocks noGrp="1"/>
          </p:cNvSpPr>
          <p:nvPr>
            <p:ph type="sldNum" sz="quarter" idx="12"/>
          </p:nvPr>
        </p:nvSpPr>
        <p:spPr/>
        <p:txBody>
          <a:bodyPr/>
          <a:lstStyle/>
          <a:p>
            <a:fld id="{7B8E230A-344C-314A-99D7-8592764412A6}" type="slidenum">
              <a:rPr lang="en-US" smtClean="0"/>
              <a:t>53</a:t>
            </a:fld>
            <a:endParaRPr lang="en-US"/>
          </a:p>
        </p:txBody>
      </p:sp>
    </p:spTree>
    <p:extLst>
      <p:ext uri="{BB962C8B-B14F-4D97-AF65-F5344CB8AC3E}">
        <p14:creationId xmlns:p14="http://schemas.microsoft.com/office/powerpoint/2010/main" val="249828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animBg="1"/>
      <p:bldP spid="94" grpId="1"/>
      <p:bldP spid="102" grpId="0" animBg="1"/>
      <p:bldP spid="103" grpId="0"/>
      <p:bldP spid="104" grpId="0" animBg="1"/>
      <p:bldP spid="105" grpId="0" animBg="1"/>
      <p:bldP spid="11" grpId="0"/>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07D1-8A57-ADF8-FE24-728D0760C5B3}"/>
              </a:ext>
            </a:extLst>
          </p:cNvPr>
          <p:cNvSpPr>
            <a:spLocks noGrp="1"/>
          </p:cNvSpPr>
          <p:nvPr>
            <p:ph type="title"/>
          </p:nvPr>
        </p:nvSpPr>
        <p:spPr/>
        <p:txBody>
          <a:bodyPr/>
          <a:lstStyle/>
          <a:p>
            <a:r>
              <a:rPr lang="en-US" dirty="0"/>
              <a:t>Communication Optimization</a:t>
            </a:r>
          </a:p>
        </p:txBody>
      </p:sp>
      <p:sp>
        <p:nvSpPr>
          <p:cNvPr id="3" name="Content Placeholder 2">
            <a:extLst>
              <a:ext uri="{FF2B5EF4-FFF2-40B4-BE49-F238E27FC236}">
                <a16:creationId xmlns:a16="http://schemas.microsoft.com/office/drawing/2014/main" id="{2CE045E2-6422-45DC-185A-A68DD26B0479}"/>
              </a:ext>
            </a:extLst>
          </p:cNvPr>
          <p:cNvSpPr>
            <a:spLocks noGrp="1"/>
          </p:cNvSpPr>
          <p:nvPr>
            <p:ph idx="1"/>
          </p:nvPr>
        </p:nvSpPr>
        <p:spPr>
          <a:xfrm>
            <a:off x="838200" y="1825624"/>
            <a:ext cx="10515600" cy="5032375"/>
          </a:xfrm>
        </p:spPr>
        <p:txBody>
          <a:bodyPr>
            <a:normAutofit/>
          </a:bodyPr>
          <a:lstStyle/>
          <a:p>
            <a:pPr marL="0" indent="0">
              <a:buNone/>
            </a:pPr>
            <a:r>
              <a:rPr lang="en-US" dirty="0">
                <a:solidFill>
                  <a:schemeClr val="bg1">
                    <a:lumMod val="75000"/>
                  </a:schemeClr>
                </a:solidFill>
              </a:rPr>
              <a:t>Overlapping Comm. w/ Comp.</a:t>
            </a:r>
          </a:p>
          <a:p>
            <a:pPr lvl="1">
              <a:buFont typeface="Wingdings" pitchFamily="2" charset="2"/>
              <a:buChar char="Ø"/>
            </a:pPr>
            <a:r>
              <a:rPr lang="en-US" dirty="0">
                <a:solidFill>
                  <a:schemeClr val="bg1">
                    <a:lumMod val="75000"/>
                  </a:schemeClr>
                </a:solidFill>
              </a:rPr>
              <a:t> </a:t>
            </a:r>
            <a:r>
              <a:rPr lang="en-US" dirty="0" err="1">
                <a:solidFill>
                  <a:schemeClr val="bg1">
                    <a:lumMod val="75000"/>
                  </a:schemeClr>
                </a:solidFill>
              </a:rPr>
              <a:t>NeutronStar</a:t>
            </a:r>
            <a:r>
              <a:rPr lang="en-US" dirty="0">
                <a:solidFill>
                  <a:schemeClr val="bg1">
                    <a:lumMod val="75000"/>
                  </a:schemeClr>
                </a:solidFill>
              </a:rPr>
              <a:t> [SIGMOD’22]</a:t>
            </a:r>
          </a:p>
          <a:p>
            <a:pPr marL="457200" lvl="1" indent="0">
              <a:buNone/>
            </a:pPr>
            <a:endParaRPr lang="en-US" sz="800" dirty="0">
              <a:solidFill>
                <a:schemeClr val="bg1">
                  <a:lumMod val="75000"/>
                </a:schemeClr>
              </a:solidFill>
            </a:endParaRPr>
          </a:p>
          <a:p>
            <a:pPr marL="0" indent="0">
              <a:buNone/>
            </a:pPr>
            <a:r>
              <a:rPr lang="en-US" dirty="0">
                <a:solidFill>
                  <a:schemeClr val="bg1">
                    <a:lumMod val="75000"/>
                  </a:schemeClr>
                </a:solidFill>
              </a:rPr>
              <a:t>Faster Links</a:t>
            </a:r>
          </a:p>
          <a:p>
            <a:pPr lvl="1">
              <a:buFont typeface="Wingdings" pitchFamily="2" charset="2"/>
              <a:buChar char="Ø"/>
            </a:pPr>
            <a:r>
              <a:rPr lang="en-US" dirty="0">
                <a:solidFill>
                  <a:schemeClr val="bg1">
                    <a:lumMod val="75000"/>
                  </a:schemeClr>
                </a:solidFill>
              </a:rPr>
              <a:t> DGCL [EuroSys’21]</a:t>
            </a:r>
          </a:p>
          <a:p>
            <a:pPr marL="457200" lvl="1" indent="0">
              <a:buNone/>
            </a:pPr>
            <a:endParaRPr lang="en-US" sz="800" dirty="0">
              <a:solidFill>
                <a:schemeClr val="bg1">
                  <a:lumMod val="75000"/>
                </a:schemeClr>
              </a:solidFill>
            </a:endParaRPr>
          </a:p>
          <a:p>
            <a:pPr marL="0" indent="0">
              <a:buNone/>
            </a:pPr>
            <a:r>
              <a:rPr lang="en-US" dirty="0">
                <a:solidFill>
                  <a:schemeClr val="bg1">
                    <a:lumMod val="75000"/>
                  </a:schemeClr>
                </a:solidFill>
              </a:rPr>
              <a:t>Redundant IO/Data Reuse</a:t>
            </a:r>
          </a:p>
          <a:p>
            <a:pPr lvl="1">
              <a:buFont typeface="Wingdings" pitchFamily="2" charset="2"/>
              <a:buChar char="Ø"/>
            </a:pPr>
            <a:r>
              <a:rPr lang="en-US" dirty="0">
                <a:solidFill>
                  <a:schemeClr val="bg1">
                    <a:lumMod val="75000"/>
                  </a:schemeClr>
                </a:solidFill>
              </a:rPr>
              <a:t> </a:t>
            </a:r>
            <a:r>
              <a:rPr lang="en-US" dirty="0" err="1">
                <a:solidFill>
                  <a:schemeClr val="bg1">
                    <a:lumMod val="75000"/>
                  </a:schemeClr>
                </a:solidFill>
              </a:rPr>
              <a:t>HongTu</a:t>
            </a:r>
            <a:r>
              <a:rPr lang="en-US" dirty="0">
                <a:solidFill>
                  <a:schemeClr val="bg1">
                    <a:lumMod val="75000"/>
                  </a:schemeClr>
                </a:solidFill>
              </a:rPr>
              <a:t> [SIGMOD’24]</a:t>
            </a:r>
          </a:p>
          <a:p>
            <a:pPr marL="457200" lvl="1" indent="0">
              <a:buNone/>
            </a:pPr>
            <a:endParaRPr lang="en-US" sz="800" dirty="0"/>
          </a:p>
          <a:p>
            <a:pPr marL="0" indent="0">
              <a:buNone/>
            </a:pPr>
            <a:r>
              <a:rPr lang="en-US" dirty="0"/>
              <a:t>Compression by (De)Quantization</a:t>
            </a:r>
          </a:p>
          <a:p>
            <a:pPr lvl="1">
              <a:buFont typeface="Wingdings" pitchFamily="2" charset="2"/>
              <a:buChar char="Ø"/>
            </a:pPr>
            <a:r>
              <a:rPr lang="en-US" dirty="0"/>
              <a:t> </a:t>
            </a:r>
            <a:r>
              <a:rPr lang="en-US" dirty="0" err="1"/>
              <a:t>AdaQP</a:t>
            </a:r>
            <a:r>
              <a:rPr lang="en-US" dirty="0"/>
              <a:t> [</a:t>
            </a:r>
            <a:r>
              <a:rPr lang="en-US" dirty="0">
                <a:solidFill>
                  <a:schemeClr val="accent2"/>
                </a:solidFill>
              </a:rPr>
              <a:t>MLSys’23</a:t>
            </a:r>
            <a:r>
              <a:rPr lang="en-US" dirty="0"/>
              <a:t>], EC-Graph [</a:t>
            </a:r>
            <a:r>
              <a:rPr lang="en-US" dirty="0">
                <a:solidFill>
                  <a:schemeClr val="accent2"/>
                </a:solidFill>
              </a:rPr>
              <a:t>ICDE’22</a:t>
            </a:r>
            <a:r>
              <a:rPr lang="en-US" dirty="0"/>
              <a:t>], F</a:t>
            </a:r>
            <a:r>
              <a:rPr lang="en-US" baseline="30000" dirty="0"/>
              <a:t>2</a:t>
            </a:r>
            <a:r>
              <a:rPr lang="en-US" dirty="0"/>
              <a:t>CGT [</a:t>
            </a:r>
            <a:r>
              <a:rPr lang="en-US" dirty="0">
                <a:solidFill>
                  <a:schemeClr val="accent2"/>
                </a:solidFill>
              </a:rPr>
              <a:t>VLDB’24</a:t>
            </a:r>
            <a:r>
              <a:rPr lang="en-US" dirty="0"/>
              <a:t>], SYLVIE</a:t>
            </a:r>
            <a:r>
              <a:rPr lang="en-US" baseline="30000" dirty="0"/>
              <a:t> </a:t>
            </a:r>
            <a:r>
              <a:rPr lang="en-US" dirty="0"/>
              <a:t>[</a:t>
            </a:r>
            <a:r>
              <a:rPr lang="en-US" dirty="0">
                <a:solidFill>
                  <a:schemeClr val="accent2"/>
                </a:solidFill>
              </a:rPr>
              <a:t>ICDE’24</a:t>
            </a:r>
            <a:r>
              <a:rPr lang="en-US" dirty="0"/>
              <a:t>]</a:t>
            </a:r>
          </a:p>
        </p:txBody>
      </p:sp>
      <p:sp>
        <p:nvSpPr>
          <p:cNvPr id="4" name="Slide Number Placeholder 3">
            <a:extLst>
              <a:ext uri="{FF2B5EF4-FFF2-40B4-BE49-F238E27FC236}">
                <a16:creationId xmlns:a16="http://schemas.microsoft.com/office/drawing/2014/main" id="{1BB3EC3F-D267-6BB1-47D1-B464CDB88807}"/>
              </a:ext>
            </a:extLst>
          </p:cNvPr>
          <p:cNvSpPr>
            <a:spLocks noGrp="1"/>
          </p:cNvSpPr>
          <p:nvPr>
            <p:ph type="sldNum" sz="quarter" idx="12"/>
          </p:nvPr>
        </p:nvSpPr>
        <p:spPr/>
        <p:txBody>
          <a:bodyPr/>
          <a:lstStyle/>
          <a:p>
            <a:fld id="{7B8E230A-344C-314A-99D7-8592764412A6}" type="slidenum">
              <a:rPr lang="en-US" smtClean="0"/>
              <a:t>54</a:t>
            </a:fld>
            <a:endParaRPr lang="en-US" dirty="0"/>
          </a:p>
        </p:txBody>
      </p:sp>
    </p:spTree>
    <p:extLst>
      <p:ext uri="{BB962C8B-B14F-4D97-AF65-F5344CB8AC3E}">
        <p14:creationId xmlns:p14="http://schemas.microsoft.com/office/powerpoint/2010/main" val="3923476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CD5E-42D3-049A-2146-AE2672CDABF0}"/>
              </a:ext>
            </a:extLst>
          </p:cNvPr>
          <p:cNvSpPr>
            <a:spLocks noGrp="1"/>
          </p:cNvSpPr>
          <p:nvPr>
            <p:ph type="title"/>
          </p:nvPr>
        </p:nvSpPr>
        <p:spPr/>
        <p:txBody>
          <a:bodyPr/>
          <a:lstStyle/>
          <a:p>
            <a:r>
              <a:rPr lang="en-US" dirty="0"/>
              <a:t>(De)Quantization: </a:t>
            </a:r>
            <a:r>
              <a:rPr lang="en-US" dirty="0" err="1"/>
              <a:t>AdaQP</a:t>
            </a:r>
            <a:r>
              <a:rPr lang="en-US" dirty="0"/>
              <a:t> [</a:t>
            </a:r>
            <a:r>
              <a:rPr lang="en-US" dirty="0">
                <a:solidFill>
                  <a:schemeClr val="accent2"/>
                </a:solidFill>
              </a:rPr>
              <a:t>MLSys’23</a:t>
            </a:r>
            <a:r>
              <a:rPr lang="en-US" dirty="0"/>
              <a:t>]</a:t>
            </a:r>
          </a:p>
        </p:txBody>
      </p:sp>
      <p:sp>
        <p:nvSpPr>
          <p:cNvPr id="3" name="Content Placeholder 2">
            <a:extLst>
              <a:ext uri="{FF2B5EF4-FFF2-40B4-BE49-F238E27FC236}">
                <a16:creationId xmlns:a16="http://schemas.microsoft.com/office/drawing/2014/main" id="{502390D9-1452-B7EB-CBB5-CDCBAD862770}"/>
              </a:ext>
            </a:extLst>
          </p:cNvPr>
          <p:cNvSpPr>
            <a:spLocks noGrp="1"/>
          </p:cNvSpPr>
          <p:nvPr>
            <p:ph idx="1"/>
          </p:nvPr>
        </p:nvSpPr>
        <p:spPr>
          <a:xfrm>
            <a:off x="838200" y="1825626"/>
            <a:ext cx="10515600" cy="2277452"/>
          </a:xfrm>
        </p:spPr>
        <p:txBody>
          <a:bodyPr>
            <a:normAutofit/>
          </a:bodyPr>
          <a:lstStyle/>
          <a:p>
            <a:r>
              <a:rPr lang="en-US" dirty="0">
                <a:solidFill>
                  <a:srgbClr val="C00000"/>
                </a:solidFill>
              </a:rPr>
              <a:t>Vanilla</a:t>
            </a:r>
            <a:r>
              <a:rPr lang="en-US" dirty="0"/>
              <a:t> Communication</a:t>
            </a:r>
          </a:p>
          <a:p>
            <a:endParaRPr lang="en-US" dirty="0"/>
          </a:p>
          <a:p>
            <a:pPr marL="0" indent="0">
              <a:buNone/>
            </a:pPr>
            <a:endParaRPr lang="en-US" dirty="0"/>
          </a:p>
          <a:p>
            <a:r>
              <a:rPr lang="en-US" dirty="0">
                <a:solidFill>
                  <a:srgbClr val="C00000"/>
                </a:solidFill>
              </a:rPr>
              <a:t>Quantized</a:t>
            </a:r>
            <a:r>
              <a:rPr lang="en-US" dirty="0"/>
              <a:t> Communication</a:t>
            </a:r>
          </a:p>
          <a:p>
            <a:pPr marL="0" indent="0">
              <a:buNone/>
            </a:pPr>
            <a:endParaRPr lang="en-US" dirty="0"/>
          </a:p>
        </p:txBody>
      </p:sp>
      <p:sp>
        <p:nvSpPr>
          <p:cNvPr id="4" name="Slide Number Placeholder 3">
            <a:extLst>
              <a:ext uri="{FF2B5EF4-FFF2-40B4-BE49-F238E27FC236}">
                <a16:creationId xmlns:a16="http://schemas.microsoft.com/office/drawing/2014/main" id="{7E131B8E-3D63-3EEC-FBA2-794812168697}"/>
              </a:ext>
            </a:extLst>
          </p:cNvPr>
          <p:cNvSpPr>
            <a:spLocks noGrp="1"/>
          </p:cNvSpPr>
          <p:nvPr>
            <p:ph type="sldNum" sz="quarter" idx="12"/>
          </p:nvPr>
        </p:nvSpPr>
        <p:spPr/>
        <p:txBody>
          <a:bodyPr/>
          <a:lstStyle/>
          <a:p>
            <a:fld id="{7B8E230A-344C-314A-99D7-8592764412A6}" type="slidenum">
              <a:rPr lang="en-US" smtClean="0"/>
              <a:t>55</a:t>
            </a:fld>
            <a:endParaRPr lang="en-US"/>
          </a:p>
        </p:txBody>
      </p:sp>
      <p:sp>
        <p:nvSpPr>
          <p:cNvPr id="6" name="Rectangle 5">
            <a:extLst>
              <a:ext uri="{FF2B5EF4-FFF2-40B4-BE49-F238E27FC236}">
                <a16:creationId xmlns:a16="http://schemas.microsoft.com/office/drawing/2014/main" id="{6C1B8413-43F9-DD71-3671-E188A28A6498}"/>
              </a:ext>
            </a:extLst>
          </p:cNvPr>
          <p:cNvSpPr/>
          <p:nvPr/>
        </p:nvSpPr>
        <p:spPr>
          <a:xfrm>
            <a:off x="2313709" y="2493819"/>
            <a:ext cx="2763982" cy="498763"/>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a:t>
            </a:r>
          </a:p>
        </p:txBody>
      </p:sp>
      <p:sp>
        <p:nvSpPr>
          <p:cNvPr id="7" name="Rectangle 6">
            <a:extLst>
              <a:ext uri="{FF2B5EF4-FFF2-40B4-BE49-F238E27FC236}">
                <a16:creationId xmlns:a16="http://schemas.microsoft.com/office/drawing/2014/main" id="{C63C9769-F284-D57F-297D-504766C3E789}"/>
              </a:ext>
            </a:extLst>
          </p:cNvPr>
          <p:cNvSpPr/>
          <p:nvPr/>
        </p:nvSpPr>
        <p:spPr>
          <a:xfrm>
            <a:off x="5077691" y="2493818"/>
            <a:ext cx="2140527" cy="498763"/>
          </a:xfrm>
          <a:prstGeom prst="rect">
            <a:avLst/>
          </a:prstGeom>
          <a:solidFill>
            <a:schemeClr val="accent2">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t>
            </a:r>
          </a:p>
        </p:txBody>
      </p:sp>
      <p:sp>
        <p:nvSpPr>
          <p:cNvPr id="8" name="Rectangle 7">
            <a:extLst>
              <a:ext uri="{FF2B5EF4-FFF2-40B4-BE49-F238E27FC236}">
                <a16:creationId xmlns:a16="http://schemas.microsoft.com/office/drawing/2014/main" id="{402C4D2D-AD18-0BBD-70E1-C11D31A51F61}"/>
              </a:ext>
            </a:extLst>
          </p:cNvPr>
          <p:cNvSpPr/>
          <p:nvPr/>
        </p:nvSpPr>
        <p:spPr>
          <a:xfrm>
            <a:off x="7218218" y="2493817"/>
            <a:ext cx="2763982" cy="498763"/>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a:t>
            </a:r>
          </a:p>
        </p:txBody>
      </p:sp>
      <p:sp>
        <p:nvSpPr>
          <p:cNvPr id="9" name="Rectangle 8">
            <a:extLst>
              <a:ext uri="{FF2B5EF4-FFF2-40B4-BE49-F238E27FC236}">
                <a16:creationId xmlns:a16="http://schemas.microsoft.com/office/drawing/2014/main" id="{8965F1CA-A5CC-8121-CBE6-795460EF13F6}"/>
              </a:ext>
            </a:extLst>
          </p:cNvPr>
          <p:cNvSpPr/>
          <p:nvPr/>
        </p:nvSpPr>
        <p:spPr>
          <a:xfrm>
            <a:off x="2701237" y="4282841"/>
            <a:ext cx="680604" cy="498763"/>
          </a:xfrm>
          <a:prstGeom prst="rect">
            <a:avLst/>
          </a:prstGeom>
          <a:solidFill>
            <a:schemeClr val="accent5">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Quan</a:t>
            </a:r>
          </a:p>
        </p:txBody>
      </p:sp>
      <p:sp>
        <p:nvSpPr>
          <p:cNvPr id="10" name="Rectangle 9">
            <a:extLst>
              <a:ext uri="{FF2B5EF4-FFF2-40B4-BE49-F238E27FC236}">
                <a16:creationId xmlns:a16="http://schemas.microsoft.com/office/drawing/2014/main" id="{681DAAB1-BCF3-26E4-C563-342B539C31E2}"/>
              </a:ext>
            </a:extLst>
          </p:cNvPr>
          <p:cNvSpPr/>
          <p:nvPr/>
        </p:nvSpPr>
        <p:spPr>
          <a:xfrm>
            <a:off x="3381841" y="4282839"/>
            <a:ext cx="1401174" cy="498763"/>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a:t>
            </a:r>
          </a:p>
        </p:txBody>
      </p:sp>
      <p:sp>
        <p:nvSpPr>
          <p:cNvPr id="11" name="Rectangle 10">
            <a:extLst>
              <a:ext uri="{FF2B5EF4-FFF2-40B4-BE49-F238E27FC236}">
                <a16:creationId xmlns:a16="http://schemas.microsoft.com/office/drawing/2014/main" id="{2AFECCDC-0CAA-628E-7985-1BB1723851DD}"/>
              </a:ext>
            </a:extLst>
          </p:cNvPr>
          <p:cNvSpPr/>
          <p:nvPr/>
        </p:nvSpPr>
        <p:spPr>
          <a:xfrm>
            <a:off x="4783015" y="4282840"/>
            <a:ext cx="680604" cy="498763"/>
          </a:xfrm>
          <a:prstGeom prst="rect">
            <a:avLst/>
          </a:prstGeom>
          <a:solidFill>
            <a:schemeClr val="accent5">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t>DQuan</a:t>
            </a:r>
            <a:endParaRPr lang="en-US" sz="1200" dirty="0"/>
          </a:p>
        </p:txBody>
      </p:sp>
      <p:sp>
        <p:nvSpPr>
          <p:cNvPr id="13" name="Rectangle 12">
            <a:extLst>
              <a:ext uri="{FF2B5EF4-FFF2-40B4-BE49-F238E27FC236}">
                <a16:creationId xmlns:a16="http://schemas.microsoft.com/office/drawing/2014/main" id="{14EF6D68-66B8-F210-17B0-10DEA86D06A5}"/>
              </a:ext>
            </a:extLst>
          </p:cNvPr>
          <p:cNvSpPr/>
          <p:nvPr/>
        </p:nvSpPr>
        <p:spPr>
          <a:xfrm>
            <a:off x="5463620" y="4282840"/>
            <a:ext cx="1401174" cy="498763"/>
          </a:xfrm>
          <a:prstGeom prst="rect">
            <a:avLst/>
          </a:prstGeom>
          <a:solidFill>
            <a:schemeClr val="accent2">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t>
            </a:r>
          </a:p>
        </p:txBody>
      </p:sp>
      <p:sp>
        <p:nvSpPr>
          <p:cNvPr id="14" name="Rectangle 13">
            <a:extLst>
              <a:ext uri="{FF2B5EF4-FFF2-40B4-BE49-F238E27FC236}">
                <a16:creationId xmlns:a16="http://schemas.microsoft.com/office/drawing/2014/main" id="{72C7BB73-A589-730B-10DC-E16F3AC57F14}"/>
              </a:ext>
            </a:extLst>
          </p:cNvPr>
          <p:cNvSpPr/>
          <p:nvPr/>
        </p:nvSpPr>
        <p:spPr>
          <a:xfrm>
            <a:off x="3381841" y="4996470"/>
            <a:ext cx="966355" cy="498763"/>
          </a:xfrm>
          <a:prstGeom prst="rect">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t>
            </a:r>
          </a:p>
        </p:txBody>
      </p:sp>
      <p:sp>
        <p:nvSpPr>
          <p:cNvPr id="15" name="Rectangle 14">
            <a:extLst>
              <a:ext uri="{FF2B5EF4-FFF2-40B4-BE49-F238E27FC236}">
                <a16:creationId xmlns:a16="http://schemas.microsoft.com/office/drawing/2014/main" id="{1CB94B43-9BCF-4A05-6B89-A3580C92C4FF}"/>
              </a:ext>
            </a:extLst>
          </p:cNvPr>
          <p:cNvSpPr/>
          <p:nvPr/>
        </p:nvSpPr>
        <p:spPr>
          <a:xfrm>
            <a:off x="6864794" y="4282841"/>
            <a:ext cx="680604" cy="498763"/>
          </a:xfrm>
          <a:prstGeom prst="rect">
            <a:avLst/>
          </a:prstGeom>
          <a:solidFill>
            <a:schemeClr val="accent5">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Quan</a:t>
            </a:r>
          </a:p>
        </p:txBody>
      </p:sp>
      <p:sp>
        <p:nvSpPr>
          <p:cNvPr id="16" name="Rectangle 15">
            <a:extLst>
              <a:ext uri="{FF2B5EF4-FFF2-40B4-BE49-F238E27FC236}">
                <a16:creationId xmlns:a16="http://schemas.microsoft.com/office/drawing/2014/main" id="{6FC4735A-917F-C009-9675-A7E0056A603F}"/>
              </a:ext>
            </a:extLst>
          </p:cNvPr>
          <p:cNvSpPr/>
          <p:nvPr/>
        </p:nvSpPr>
        <p:spPr>
          <a:xfrm>
            <a:off x="7545398" y="4282838"/>
            <a:ext cx="1401174" cy="498763"/>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a:t>
            </a:r>
          </a:p>
        </p:txBody>
      </p:sp>
      <p:sp>
        <p:nvSpPr>
          <p:cNvPr id="17" name="Rectangle 16">
            <a:extLst>
              <a:ext uri="{FF2B5EF4-FFF2-40B4-BE49-F238E27FC236}">
                <a16:creationId xmlns:a16="http://schemas.microsoft.com/office/drawing/2014/main" id="{B54AA694-25DB-37A4-261B-C5835A2C4CF0}"/>
              </a:ext>
            </a:extLst>
          </p:cNvPr>
          <p:cNvSpPr/>
          <p:nvPr/>
        </p:nvSpPr>
        <p:spPr>
          <a:xfrm>
            <a:off x="7545398" y="4996470"/>
            <a:ext cx="966355" cy="498763"/>
          </a:xfrm>
          <a:prstGeom prst="rect">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t>
            </a:r>
          </a:p>
        </p:txBody>
      </p:sp>
      <p:sp>
        <p:nvSpPr>
          <p:cNvPr id="18" name="Rectangle 17">
            <a:extLst>
              <a:ext uri="{FF2B5EF4-FFF2-40B4-BE49-F238E27FC236}">
                <a16:creationId xmlns:a16="http://schemas.microsoft.com/office/drawing/2014/main" id="{3D42552E-0F76-6E1F-9827-9BF63A6096F6}"/>
              </a:ext>
            </a:extLst>
          </p:cNvPr>
          <p:cNvSpPr/>
          <p:nvPr/>
        </p:nvSpPr>
        <p:spPr>
          <a:xfrm>
            <a:off x="8946572" y="4282838"/>
            <a:ext cx="680604" cy="498763"/>
          </a:xfrm>
          <a:prstGeom prst="rect">
            <a:avLst/>
          </a:prstGeom>
          <a:solidFill>
            <a:schemeClr val="accent5">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t>DQuan</a:t>
            </a:r>
            <a:endParaRPr lang="en-US" sz="1200" dirty="0"/>
          </a:p>
        </p:txBody>
      </p:sp>
      <p:cxnSp>
        <p:nvCxnSpPr>
          <p:cNvPr id="12" name="Straight Arrow Connector 11">
            <a:extLst>
              <a:ext uri="{FF2B5EF4-FFF2-40B4-BE49-F238E27FC236}">
                <a16:creationId xmlns:a16="http://schemas.microsoft.com/office/drawing/2014/main" id="{8C394315-241D-CEDF-455C-CCC7AD74665D}"/>
              </a:ext>
            </a:extLst>
          </p:cNvPr>
          <p:cNvCxnSpPr>
            <a:cxnSpLocks/>
          </p:cNvCxnSpPr>
          <p:nvPr/>
        </p:nvCxnSpPr>
        <p:spPr>
          <a:xfrm>
            <a:off x="4348196" y="5495233"/>
            <a:ext cx="929860" cy="4186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78A6C46-07E7-ACA0-F13F-ED48E6EEBCAC}"/>
              </a:ext>
            </a:extLst>
          </p:cNvPr>
          <p:cNvCxnSpPr>
            <a:cxnSpLocks/>
          </p:cNvCxnSpPr>
          <p:nvPr/>
        </p:nvCxnSpPr>
        <p:spPr>
          <a:xfrm flipH="1">
            <a:off x="6748674" y="5495233"/>
            <a:ext cx="796724" cy="4186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FBEEF42-307F-DED5-44E0-5920ED634C88}"/>
              </a:ext>
            </a:extLst>
          </p:cNvPr>
          <p:cNvSpPr txBox="1"/>
          <p:nvPr/>
        </p:nvSpPr>
        <p:spPr>
          <a:xfrm>
            <a:off x="5192844" y="5867551"/>
            <a:ext cx="1690562" cy="369332"/>
          </a:xfrm>
          <a:prstGeom prst="rect">
            <a:avLst/>
          </a:prstGeom>
          <a:noFill/>
        </p:spPr>
        <p:txBody>
          <a:bodyPr wrap="square">
            <a:spAutoFit/>
          </a:bodyPr>
          <a:lstStyle/>
          <a:p>
            <a:r>
              <a:rPr lang="en-US" dirty="0"/>
              <a:t>over local data</a:t>
            </a:r>
          </a:p>
        </p:txBody>
      </p:sp>
    </p:spTree>
    <p:extLst>
      <p:ext uri="{BB962C8B-B14F-4D97-AF65-F5344CB8AC3E}">
        <p14:creationId xmlns:p14="http://schemas.microsoft.com/office/powerpoint/2010/main" val="421772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6" grpId="0" animBg="1"/>
      <p:bldP spid="17" grpId="0" animBg="1"/>
      <p:bldP spid="18"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8B7E-D50D-A58E-6B2F-FCFE435690EC}"/>
              </a:ext>
            </a:extLst>
          </p:cNvPr>
          <p:cNvSpPr>
            <a:spLocks noGrp="1"/>
          </p:cNvSpPr>
          <p:nvPr>
            <p:ph type="title"/>
          </p:nvPr>
        </p:nvSpPr>
        <p:spPr/>
        <p:txBody>
          <a:bodyPr/>
          <a:lstStyle/>
          <a:p>
            <a:r>
              <a:rPr lang="en-US" dirty="0"/>
              <a:t>(De)Quantization: </a:t>
            </a:r>
            <a:r>
              <a:rPr lang="en-US" dirty="0" err="1"/>
              <a:t>AdaQP</a:t>
            </a:r>
            <a:r>
              <a:rPr lang="en-US" dirty="0"/>
              <a:t> [</a:t>
            </a:r>
            <a:r>
              <a:rPr lang="en-US" dirty="0">
                <a:solidFill>
                  <a:schemeClr val="accent2"/>
                </a:solidFill>
              </a:rPr>
              <a:t>MLSys’23</a:t>
            </a:r>
            <a:r>
              <a:rPr lang="en-US" dirty="0"/>
              <a:t>]</a:t>
            </a:r>
          </a:p>
        </p:txBody>
      </p:sp>
      <p:sp>
        <p:nvSpPr>
          <p:cNvPr id="3" name="Content Placeholder 2">
            <a:extLst>
              <a:ext uri="{FF2B5EF4-FFF2-40B4-BE49-F238E27FC236}">
                <a16:creationId xmlns:a16="http://schemas.microsoft.com/office/drawing/2014/main" id="{BDD5B653-5074-CFBF-866C-4B422A688FF4}"/>
              </a:ext>
            </a:extLst>
          </p:cNvPr>
          <p:cNvSpPr>
            <a:spLocks noGrp="1"/>
          </p:cNvSpPr>
          <p:nvPr>
            <p:ph idx="1"/>
          </p:nvPr>
        </p:nvSpPr>
        <p:spPr>
          <a:xfrm>
            <a:off x="838200" y="1825625"/>
            <a:ext cx="10515600" cy="4751820"/>
          </a:xfrm>
        </p:spPr>
        <p:txBody>
          <a:bodyPr>
            <a:normAutofit/>
          </a:bodyPr>
          <a:lstStyle/>
          <a:p>
            <a:r>
              <a:rPr lang="en-US" dirty="0"/>
              <a:t>Stochastic Integer Quantization (2-bit integer as example)</a:t>
            </a:r>
          </a:p>
          <a:p>
            <a:endParaRPr lang="en-US" dirty="0"/>
          </a:p>
          <a:p>
            <a:endParaRPr lang="en-US" dirty="0"/>
          </a:p>
          <a:p>
            <a:r>
              <a:rPr lang="en-US" dirty="0"/>
              <a:t>Dequantization</a:t>
            </a:r>
          </a:p>
          <a:p>
            <a:endParaRPr lang="en-US" dirty="0"/>
          </a:p>
          <a:p>
            <a:endParaRPr lang="en-US" dirty="0"/>
          </a:p>
          <a:p>
            <a:r>
              <a:rPr lang="en-US" dirty="0">
                <a:solidFill>
                  <a:srgbClr val="C00000"/>
                </a:solidFill>
              </a:rPr>
              <a:t>Adaptive</a:t>
            </a:r>
            <a:r>
              <a:rPr lang="en-US" dirty="0"/>
              <a:t> quantization</a:t>
            </a:r>
          </a:p>
          <a:p>
            <a:pPr lvl="1">
              <a:buFont typeface="Courier New" panose="02070309020205020404" pitchFamily="49" charset="0"/>
              <a:buChar char="o"/>
            </a:pPr>
            <a:r>
              <a:rPr lang="en-US" dirty="0"/>
              <a:t> Earlier epochs need less bits (e.g., {2, 4}-bits)</a:t>
            </a:r>
          </a:p>
          <a:p>
            <a:pPr lvl="1">
              <a:buFont typeface="Courier New" panose="02070309020205020404" pitchFamily="49" charset="0"/>
              <a:buChar char="o"/>
            </a:pPr>
            <a:r>
              <a:rPr lang="en-US" dirty="0"/>
              <a:t> Later epochs need more bits (e.g., 8-bits, original message)</a:t>
            </a:r>
          </a:p>
          <a:p>
            <a:endParaRPr lang="en-US" dirty="0"/>
          </a:p>
        </p:txBody>
      </p:sp>
      <p:sp>
        <p:nvSpPr>
          <p:cNvPr id="4" name="Slide Number Placeholder 3">
            <a:extLst>
              <a:ext uri="{FF2B5EF4-FFF2-40B4-BE49-F238E27FC236}">
                <a16:creationId xmlns:a16="http://schemas.microsoft.com/office/drawing/2014/main" id="{043F50AC-1319-8B85-6749-D607206E052F}"/>
              </a:ext>
            </a:extLst>
          </p:cNvPr>
          <p:cNvSpPr>
            <a:spLocks noGrp="1"/>
          </p:cNvSpPr>
          <p:nvPr>
            <p:ph type="sldNum" sz="quarter" idx="12"/>
          </p:nvPr>
        </p:nvSpPr>
        <p:spPr/>
        <p:txBody>
          <a:bodyPr/>
          <a:lstStyle/>
          <a:p>
            <a:fld id="{7B8E230A-344C-314A-99D7-8592764412A6}" type="slidenum">
              <a:rPr lang="en-US" smtClean="0"/>
              <a:t>56</a:t>
            </a:fld>
            <a:endParaRPr lang="en-US"/>
          </a:p>
        </p:txBody>
      </p:sp>
      <p:sp>
        <p:nvSpPr>
          <p:cNvPr id="10" name="TextBox 9">
            <a:extLst>
              <a:ext uri="{FF2B5EF4-FFF2-40B4-BE49-F238E27FC236}">
                <a16:creationId xmlns:a16="http://schemas.microsoft.com/office/drawing/2014/main" id="{ACA5A0EE-357F-43B7-C92E-825BC4784E0B}"/>
              </a:ext>
            </a:extLst>
          </p:cNvPr>
          <p:cNvSpPr txBox="1"/>
          <p:nvPr/>
        </p:nvSpPr>
        <p:spPr>
          <a:xfrm>
            <a:off x="266700" y="2694790"/>
            <a:ext cx="2492990" cy="461665"/>
          </a:xfrm>
          <a:prstGeom prst="rect">
            <a:avLst/>
          </a:prstGeom>
          <a:noFill/>
        </p:spPr>
        <p:txBody>
          <a:bodyPr wrap="none" rtlCol="0">
            <a:spAutoFit/>
          </a:bodyPr>
          <a:lstStyle/>
          <a:p>
            <a:r>
              <a:rPr lang="en-US" sz="2400" dirty="0"/>
              <a:t>[1.5, 3.3, 2.5, 0.9]</a:t>
            </a:r>
          </a:p>
        </p:txBody>
      </p:sp>
      <p:sp>
        <p:nvSpPr>
          <p:cNvPr id="11" name="TextBox 10">
            <a:extLst>
              <a:ext uri="{FF2B5EF4-FFF2-40B4-BE49-F238E27FC236}">
                <a16:creationId xmlns:a16="http://schemas.microsoft.com/office/drawing/2014/main" id="{8E24DA94-6755-29B8-28E0-FCEAEF598F5D}"/>
              </a:ext>
            </a:extLst>
          </p:cNvPr>
          <p:cNvSpPr txBox="1"/>
          <p:nvPr/>
        </p:nvSpPr>
        <p:spPr>
          <a:xfrm>
            <a:off x="3243124" y="2696992"/>
            <a:ext cx="3467744" cy="461665"/>
          </a:xfrm>
          <a:prstGeom prst="rect">
            <a:avLst/>
          </a:prstGeom>
          <a:noFill/>
        </p:spPr>
        <p:txBody>
          <a:bodyPr wrap="none" rtlCol="0">
            <a:spAutoFit/>
          </a:bodyPr>
          <a:lstStyle/>
          <a:p>
            <a:r>
              <a:rPr lang="en-US" sz="2400" dirty="0"/>
              <a:t>Step = (3.3 – 0.9)/</a:t>
            </a:r>
            <a:r>
              <a:rPr lang="en-US" sz="2400" dirty="0">
                <a:solidFill>
                  <a:srgbClr val="C00000"/>
                </a:solidFill>
              </a:rPr>
              <a:t>3</a:t>
            </a:r>
            <a:r>
              <a:rPr lang="en-US" sz="2400" dirty="0"/>
              <a:t> = 0.8  </a:t>
            </a:r>
          </a:p>
        </p:txBody>
      </p:sp>
      <p:sp>
        <p:nvSpPr>
          <p:cNvPr id="12" name="TextBox 11">
            <a:extLst>
              <a:ext uri="{FF2B5EF4-FFF2-40B4-BE49-F238E27FC236}">
                <a16:creationId xmlns:a16="http://schemas.microsoft.com/office/drawing/2014/main" id="{37C4E1BB-EA24-C358-D5B9-C59F9E8FA0F9}"/>
              </a:ext>
            </a:extLst>
          </p:cNvPr>
          <p:cNvSpPr txBox="1"/>
          <p:nvPr/>
        </p:nvSpPr>
        <p:spPr>
          <a:xfrm>
            <a:off x="7170984" y="2677645"/>
            <a:ext cx="2239716" cy="461665"/>
          </a:xfrm>
          <a:prstGeom prst="rect">
            <a:avLst/>
          </a:prstGeom>
          <a:noFill/>
        </p:spPr>
        <p:txBody>
          <a:bodyPr wrap="none" rtlCol="0">
            <a:spAutoFit/>
          </a:bodyPr>
          <a:lstStyle/>
          <a:p>
            <a:r>
              <a:rPr lang="en-US" sz="2400" dirty="0"/>
              <a:t>[0.6, 2.4, 1.6, 0]</a:t>
            </a:r>
          </a:p>
        </p:txBody>
      </p:sp>
      <p:sp>
        <p:nvSpPr>
          <p:cNvPr id="13" name="TextBox 12">
            <a:extLst>
              <a:ext uri="{FF2B5EF4-FFF2-40B4-BE49-F238E27FC236}">
                <a16:creationId xmlns:a16="http://schemas.microsoft.com/office/drawing/2014/main" id="{33652329-7260-0C80-A312-82D4E89F2D96}"/>
              </a:ext>
            </a:extLst>
          </p:cNvPr>
          <p:cNvSpPr txBox="1"/>
          <p:nvPr/>
        </p:nvSpPr>
        <p:spPr>
          <a:xfrm>
            <a:off x="9891828" y="2663579"/>
            <a:ext cx="1898277" cy="461665"/>
          </a:xfrm>
          <a:prstGeom prst="rect">
            <a:avLst/>
          </a:prstGeom>
          <a:noFill/>
        </p:spPr>
        <p:txBody>
          <a:bodyPr wrap="none" rtlCol="0">
            <a:spAutoFit/>
          </a:bodyPr>
          <a:lstStyle/>
          <a:p>
            <a:r>
              <a:rPr lang="en-US" sz="2400" dirty="0"/>
              <a:t>[0.75, 3, 2, 0]</a:t>
            </a:r>
          </a:p>
        </p:txBody>
      </p:sp>
      <p:sp>
        <p:nvSpPr>
          <p:cNvPr id="14" name="Right Arrow 13">
            <a:extLst>
              <a:ext uri="{FF2B5EF4-FFF2-40B4-BE49-F238E27FC236}">
                <a16:creationId xmlns:a16="http://schemas.microsoft.com/office/drawing/2014/main" id="{25C254F7-B62A-4EDC-D157-EFEFE6219916}"/>
              </a:ext>
            </a:extLst>
          </p:cNvPr>
          <p:cNvSpPr/>
          <p:nvPr/>
        </p:nvSpPr>
        <p:spPr>
          <a:xfrm>
            <a:off x="2780724" y="2788368"/>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CFE31ED7-C44E-4932-33ED-C007BCB112A5}"/>
              </a:ext>
            </a:extLst>
          </p:cNvPr>
          <p:cNvSpPr/>
          <p:nvPr/>
        </p:nvSpPr>
        <p:spPr>
          <a:xfrm>
            <a:off x="6677955" y="2796082"/>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3242E2D6-BAC6-D54D-0C21-49BD4B16963E}"/>
              </a:ext>
            </a:extLst>
          </p:cNvPr>
          <p:cNvSpPr/>
          <p:nvPr/>
        </p:nvSpPr>
        <p:spPr>
          <a:xfrm>
            <a:off x="9431965" y="2771223"/>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ED16FFE-3377-9706-957B-8FDCA3F00443}"/>
              </a:ext>
            </a:extLst>
          </p:cNvPr>
          <p:cNvSpPr txBox="1"/>
          <p:nvPr/>
        </p:nvSpPr>
        <p:spPr>
          <a:xfrm>
            <a:off x="2019744" y="4010387"/>
            <a:ext cx="1479892" cy="461665"/>
          </a:xfrm>
          <a:prstGeom prst="rect">
            <a:avLst/>
          </a:prstGeom>
          <a:noFill/>
        </p:spPr>
        <p:txBody>
          <a:bodyPr wrap="none" rtlCol="0">
            <a:spAutoFit/>
          </a:bodyPr>
          <a:lstStyle/>
          <a:p>
            <a:r>
              <a:rPr lang="en-US" sz="2400" dirty="0"/>
              <a:t>[1, 3, 2, 0]</a:t>
            </a:r>
          </a:p>
        </p:txBody>
      </p:sp>
      <p:sp>
        <p:nvSpPr>
          <p:cNvPr id="18" name="Right Arrow 17">
            <a:extLst>
              <a:ext uri="{FF2B5EF4-FFF2-40B4-BE49-F238E27FC236}">
                <a16:creationId xmlns:a16="http://schemas.microsoft.com/office/drawing/2014/main" id="{376ADC13-A417-2B5F-DE9C-C48620465D01}"/>
              </a:ext>
            </a:extLst>
          </p:cNvPr>
          <p:cNvSpPr/>
          <p:nvPr/>
        </p:nvSpPr>
        <p:spPr>
          <a:xfrm>
            <a:off x="3709110" y="4098047"/>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D2D4EEF-B2B9-A9B1-7DC3-1B1F0CEB1DEF}"/>
              </a:ext>
            </a:extLst>
          </p:cNvPr>
          <p:cNvSpPr txBox="1"/>
          <p:nvPr/>
        </p:nvSpPr>
        <p:spPr>
          <a:xfrm>
            <a:off x="4357300" y="4014342"/>
            <a:ext cx="2302233" cy="461665"/>
          </a:xfrm>
          <a:prstGeom prst="rect">
            <a:avLst/>
          </a:prstGeom>
          <a:noFill/>
        </p:spPr>
        <p:txBody>
          <a:bodyPr wrap="none" rtlCol="0">
            <a:spAutoFit/>
          </a:bodyPr>
          <a:lstStyle/>
          <a:p>
            <a:r>
              <a:rPr lang="en-US" sz="2400" dirty="0"/>
              <a:t>[0.8, 2.4, 1.6, 0] </a:t>
            </a:r>
          </a:p>
        </p:txBody>
      </p:sp>
      <p:sp>
        <p:nvSpPr>
          <p:cNvPr id="20" name="Right Arrow 19">
            <a:extLst>
              <a:ext uri="{FF2B5EF4-FFF2-40B4-BE49-F238E27FC236}">
                <a16:creationId xmlns:a16="http://schemas.microsoft.com/office/drawing/2014/main" id="{4BF867AA-C6D9-5552-554B-E6008C314A25}"/>
              </a:ext>
            </a:extLst>
          </p:cNvPr>
          <p:cNvSpPr/>
          <p:nvPr/>
        </p:nvSpPr>
        <p:spPr>
          <a:xfrm>
            <a:off x="6867014" y="4098047"/>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EBFC05-CBBD-1869-6BE2-94C02CF30002}"/>
              </a:ext>
            </a:extLst>
          </p:cNvPr>
          <p:cNvSpPr txBox="1"/>
          <p:nvPr/>
        </p:nvSpPr>
        <p:spPr>
          <a:xfrm>
            <a:off x="7497923" y="4010384"/>
            <a:ext cx="2555508" cy="461665"/>
          </a:xfrm>
          <a:prstGeom prst="rect">
            <a:avLst/>
          </a:prstGeom>
          <a:noFill/>
        </p:spPr>
        <p:txBody>
          <a:bodyPr wrap="none" rtlCol="0">
            <a:spAutoFit/>
          </a:bodyPr>
          <a:lstStyle/>
          <a:p>
            <a:r>
              <a:rPr lang="en-US" sz="2400" dirty="0"/>
              <a:t>[1.7, 3.3, 2.5, 0.9] </a:t>
            </a:r>
          </a:p>
        </p:txBody>
      </p:sp>
    </p:spTree>
    <p:extLst>
      <p:ext uri="{BB962C8B-B14F-4D97-AF65-F5344CB8AC3E}">
        <p14:creationId xmlns:p14="http://schemas.microsoft.com/office/powerpoint/2010/main" val="188172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P spid="15" grpId="0" animBg="1"/>
      <p:bldP spid="16" grpId="0" animBg="1"/>
      <p:bldP spid="17" grpId="0"/>
      <p:bldP spid="18" grpId="0" animBg="1"/>
      <p:bldP spid="19" grpId="0"/>
      <p:bldP spid="20"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9684D-6324-6F12-5153-005CD1564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E514E-EA1B-6D62-B21D-091F846D74F8}"/>
              </a:ext>
            </a:extLst>
          </p:cNvPr>
          <p:cNvSpPr>
            <a:spLocks noGrp="1"/>
          </p:cNvSpPr>
          <p:nvPr>
            <p:ph type="title"/>
          </p:nvPr>
        </p:nvSpPr>
        <p:spPr/>
        <p:txBody>
          <a:bodyPr/>
          <a:lstStyle/>
          <a:p>
            <a:r>
              <a:rPr lang="en-US" dirty="0"/>
              <a:t>(De)Quantization: EC-Graph [</a:t>
            </a:r>
            <a:r>
              <a:rPr lang="en-US" dirty="0">
                <a:solidFill>
                  <a:schemeClr val="accent2"/>
                </a:solidFill>
              </a:rPr>
              <a:t>ICDE’22</a:t>
            </a:r>
            <a:r>
              <a:rPr lang="en-US" dirty="0"/>
              <a:t>]</a:t>
            </a:r>
          </a:p>
        </p:txBody>
      </p:sp>
      <p:sp>
        <p:nvSpPr>
          <p:cNvPr id="3" name="Content Placeholder 2">
            <a:extLst>
              <a:ext uri="{FF2B5EF4-FFF2-40B4-BE49-F238E27FC236}">
                <a16:creationId xmlns:a16="http://schemas.microsoft.com/office/drawing/2014/main" id="{62469AFB-FE54-F9A8-3BC4-B64271B9CC6E}"/>
              </a:ext>
            </a:extLst>
          </p:cNvPr>
          <p:cNvSpPr>
            <a:spLocks noGrp="1"/>
          </p:cNvSpPr>
          <p:nvPr>
            <p:ph idx="1"/>
          </p:nvPr>
        </p:nvSpPr>
        <p:spPr>
          <a:xfrm>
            <a:off x="838200" y="1718946"/>
            <a:ext cx="10515600" cy="4530724"/>
          </a:xfrm>
        </p:spPr>
        <p:txBody>
          <a:bodyPr>
            <a:normAutofit/>
          </a:bodyPr>
          <a:lstStyle/>
          <a:p>
            <a:r>
              <a:rPr lang="en-US" sz="3200" dirty="0"/>
              <a:t>Send </a:t>
            </a:r>
            <a:r>
              <a:rPr lang="en-US" sz="3200" b="1" dirty="0"/>
              <a:t>non-compressed</a:t>
            </a:r>
            <a:r>
              <a:rPr lang="en-US" sz="3200" dirty="0"/>
              <a:t> embeddings </a:t>
            </a:r>
            <a:r>
              <a:rPr lang="en-US" sz="3200" i="1" dirty="0"/>
              <a:t>H</a:t>
            </a:r>
            <a:r>
              <a:rPr lang="en-US" sz="3200" dirty="0"/>
              <a:t> </a:t>
            </a:r>
            <a:r>
              <a:rPr lang="en-US" sz="3200" b="1" dirty="0"/>
              <a:t>every</a:t>
            </a:r>
            <a:r>
              <a:rPr lang="en-US" sz="3200" b="1" i="1" dirty="0"/>
              <a:t> T </a:t>
            </a:r>
            <a:r>
              <a:rPr lang="en-US" sz="3200" b="1" dirty="0"/>
              <a:t>iterations</a:t>
            </a:r>
            <a:endParaRPr lang="en-US" sz="3200" dirty="0"/>
          </a:p>
          <a:p>
            <a:r>
              <a:rPr lang="en-US" sz="3200" dirty="0"/>
              <a:t>Also send the embedding </a:t>
            </a:r>
            <a:r>
              <a:rPr lang="en-US" sz="3200" b="1" dirty="0"/>
              <a:t>change rate </a:t>
            </a:r>
            <a:r>
              <a:rPr lang="en-US" sz="3200" dirty="0"/>
              <a:t>(</a:t>
            </a:r>
            <a:r>
              <a:rPr lang="en-US" sz="3200" i="1" dirty="0" err="1"/>
              <a:t>H</a:t>
            </a:r>
            <a:r>
              <a:rPr lang="en-US" sz="3200" i="1" baseline="30000" dirty="0" err="1"/>
              <a:t>t</a:t>
            </a:r>
            <a:r>
              <a:rPr lang="en-US" sz="3200" baseline="30000" dirty="0" err="1"/>
              <a:t>+</a:t>
            </a:r>
            <a:r>
              <a:rPr lang="en-US" sz="3200" i="1" baseline="30000" dirty="0" err="1"/>
              <a:t>T</a:t>
            </a:r>
            <a:r>
              <a:rPr lang="en-US" sz="3200" dirty="0"/>
              <a:t> – </a:t>
            </a:r>
            <a:r>
              <a:rPr lang="en-US" sz="3200" i="1" dirty="0" err="1"/>
              <a:t>H</a:t>
            </a:r>
            <a:r>
              <a:rPr lang="en-US" sz="3200" i="1" baseline="30000" dirty="0" err="1"/>
              <a:t>t</a:t>
            </a:r>
            <a:r>
              <a:rPr lang="en-US" sz="3200" dirty="0"/>
              <a:t>) / </a:t>
            </a:r>
            <a:r>
              <a:rPr lang="en-US" sz="3200" i="1" dirty="0"/>
              <a:t>T</a:t>
            </a:r>
          </a:p>
          <a:p>
            <a:r>
              <a:rPr lang="en-US" sz="3200" dirty="0"/>
              <a:t>Each iteration, for each vertex, only send the most accurate representation among:</a:t>
            </a:r>
          </a:p>
          <a:p>
            <a:pPr lvl="1">
              <a:buFont typeface="Courier New" panose="02070309020205020404" pitchFamily="49" charset="0"/>
              <a:buChar char="o"/>
            </a:pPr>
            <a:r>
              <a:rPr lang="en-US" sz="2800" dirty="0"/>
              <a:t>Quantized </a:t>
            </a:r>
            <a:r>
              <a:rPr lang="en-US" sz="2800" i="1" dirty="0"/>
              <a:t>H</a:t>
            </a:r>
          </a:p>
          <a:p>
            <a:pPr lvl="1">
              <a:buFont typeface="Courier New" panose="02070309020205020404" pitchFamily="49" charset="0"/>
              <a:buChar char="o"/>
            </a:pPr>
            <a:r>
              <a:rPr lang="en-US" sz="2800" dirty="0"/>
              <a:t>Predicted </a:t>
            </a:r>
            <a:r>
              <a:rPr lang="en-US" sz="2800" i="1" dirty="0"/>
              <a:t>H </a:t>
            </a:r>
            <a:r>
              <a:rPr lang="en-US" sz="2800" dirty="0"/>
              <a:t>by prior non-compressed </a:t>
            </a:r>
            <a:r>
              <a:rPr lang="en-US" sz="2800" i="1" dirty="0"/>
              <a:t>H</a:t>
            </a:r>
            <a:r>
              <a:rPr lang="en-US" sz="2800" dirty="0"/>
              <a:t> and change rate</a:t>
            </a:r>
          </a:p>
          <a:p>
            <a:pPr lvl="1">
              <a:buFont typeface="Courier New" panose="02070309020205020404" pitchFamily="49" charset="0"/>
              <a:buChar char="o"/>
            </a:pPr>
            <a:r>
              <a:rPr lang="en-US" sz="2800" dirty="0"/>
              <a:t>Their average</a:t>
            </a:r>
          </a:p>
          <a:p>
            <a:r>
              <a:rPr lang="en-US" sz="3200" dirty="0"/>
              <a:t>When adopting predicted embedding, can </a:t>
            </a:r>
            <a:r>
              <a:rPr lang="en-US" sz="3200" b="1" dirty="0"/>
              <a:t>skip sending</a:t>
            </a:r>
          </a:p>
          <a:p>
            <a:pPr lvl="1">
              <a:buFont typeface="Courier New" panose="02070309020205020404" pitchFamily="49" charset="0"/>
              <a:buChar char="o"/>
            </a:pPr>
            <a:r>
              <a:rPr lang="en-US" sz="2800" dirty="0"/>
              <a:t>Need to send control bit on the selection (00, 01, 10)</a:t>
            </a:r>
          </a:p>
        </p:txBody>
      </p:sp>
      <p:sp>
        <p:nvSpPr>
          <p:cNvPr id="4" name="Slide Number Placeholder 3">
            <a:extLst>
              <a:ext uri="{FF2B5EF4-FFF2-40B4-BE49-F238E27FC236}">
                <a16:creationId xmlns:a16="http://schemas.microsoft.com/office/drawing/2014/main" id="{40F5C534-8128-2EC6-9319-C30CC65B0DA6}"/>
              </a:ext>
            </a:extLst>
          </p:cNvPr>
          <p:cNvSpPr>
            <a:spLocks noGrp="1"/>
          </p:cNvSpPr>
          <p:nvPr>
            <p:ph type="sldNum" sz="quarter" idx="12"/>
          </p:nvPr>
        </p:nvSpPr>
        <p:spPr/>
        <p:txBody>
          <a:bodyPr/>
          <a:lstStyle/>
          <a:p>
            <a:fld id="{7B8E230A-344C-314A-99D7-8592764412A6}" type="slidenum">
              <a:rPr lang="en-US" smtClean="0"/>
              <a:t>57</a:t>
            </a:fld>
            <a:endParaRPr lang="en-US"/>
          </a:p>
        </p:txBody>
      </p:sp>
    </p:spTree>
    <p:extLst>
      <p:ext uri="{BB962C8B-B14F-4D97-AF65-F5344CB8AC3E}">
        <p14:creationId xmlns:p14="http://schemas.microsoft.com/office/powerpoint/2010/main" val="147009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E752B-AD53-BA21-5F45-5FFB48E7F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613E7-87CE-4E92-8450-725FE32B9618}"/>
              </a:ext>
            </a:extLst>
          </p:cNvPr>
          <p:cNvSpPr>
            <a:spLocks noGrp="1"/>
          </p:cNvSpPr>
          <p:nvPr>
            <p:ph type="title"/>
          </p:nvPr>
        </p:nvSpPr>
        <p:spPr/>
        <p:txBody>
          <a:bodyPr/>
          <a:lstStyle/>
          <a:p>
            <a:r>
              <a:rPr lang="en-US" dirty="0"/>
              <a:t>(De)Quantization: F</a:t>
            </a:r>
            <a:r>
              <a:rPr lang="en-US" baseline="30000" dirty="0"/>
              <a:t>2</a:t>
            </a:r>
            <a:r>
              <a:rPr lang="en-US" dirty="0"/>
              <a:t>CGT [</a:t>
            </a:r>
            <a:r>
              <a:rPr lang="en-US" dirty="0">
                <a:solidFill>
                  <a:schemeClr val="accent2"/>
                </a:solidFill>
              </a:rPr>
              <a:t>VLDB’24</a:t>
            </a:r>
            <a:r>
              <a:rPr lang="en-US" dirty="0"/>
              <a:t>]</a:t>
            </a:r>
          </a:p>
        </p:txBody>
      </p:sp>
      <p:sp>
        <p:nvSpPr>
          <p:cNvPr id="3" name="Content Placeholder 2">
            <a:extLst>
              <a:ext uri="{FF2B5EF4-FFF2-40B4-BE49-F238E27FC236}">
                <a16:creationId xmlns:a16="http://schemas.microsoft.com/office/drawing/2014/main" id="{082BC0E2-943B-EE5F-654A-03070E47A2B1}"/>
              </a:ext>
            </a:extLst>
          </p:cNvPr>
          <p:cNvSpPr>
            <a:spLocks noGrp="1"/>
          </p:cNvSpPr>
          <p:nvPr>
            <p:ph idx="1"/>
          </p:nvPr>
        </p:nvSpPr>
        <p:spPr>
          <a:xfrm>
            <a:off x="838200" y="1718946"/>
            <a:ext cx="10515600" cy="4530724"/>
          </a:xfrm>
        </p:spPr>
        <p:txBody>
          <a:bodyPr>
            <a:normAutofit lnSpcReduction="10000"/>
          </a:bodyPr>
          <a:lstStyle/>
          <a:p>
            <a:r>
              <a:rPr lang="en-US" sz="3200" dirty="0"/>
              <a:t>For mini-batch GNN training</a:t>
            </a:r>
          </a:p>
          <a:p>
            <a:pPr lvl="1">
              <a:buFont typeface="Courier New" panose="02070309020205020404" pitchFamily="49" charset="0"/>
              <a:buChar char="o"/>
            </a:pPr>
            <a:r>
              <a:rPr lang="en-US" sz="2800" dirty="0"/>
              <a:t>CPU for subgraph sampling</a:t>
            </a:r>
          </a:p>
          <a:p>
            <a:pPr lvl="1">
              <a:buFont typeface="Courier New" panose="02070309020205020404" pitchFamily="49" charset="0"/>
              <a:buChar char="o"/>
            </a:pPr>
            <a:r>
              <a:rPr lang="en-US" sz="2800" dirty="0"/>
              <a:t>Features are loaded to GPU for computing</a:t>
            </a:r>
          </a:p>
          <a:p>
            <a:pPr lvl="2">
              <a:buFont typeface="Wingdings" pitchFamily="2" charset="2"/>
              <a:buChar char="§"/>
            </a:pPr>
            <a:r>
              <a:rPr lang="en-US" sz="2400" dirty="0"/>
              <a:t>Optimization: on-GPU cache</a:t>
            </a:r>
          </a:p>
          <a:p>
            <a:pPr lvl="2">
              <a:buFont typeface="Wingdings" pitchFamily="2" charset="2"/>
              <a:buChar char="§"/>
            </a:pPr>
            <a:r>
              <a:rPr lang="en-US" sz="2400" dirty="0"/>
              <a:t>Based on “hotness” of neighbor lists or node embeddings</a:t>
            </a:r>
          </a:p>
          <a:p>
            <a:r>
              <a:rPr lang="en-US" sz="3200" dirty="0"/>
              <a:t> Log-uniform </a:t>
            </a:r>
            <a:r>
              <a:rPr lang="en-US" sz="3200" b="1" dirty="0"/>
              <a:t>scalar quantization</a:t>
            </a:r>
            <a:r>
              <a:rPr lang="en-US" sz="3200" dirty="0"/>
              <a:t> for sampling seed nodes (smaller error)</a:t>
            </a:r>
          </a:p>
          <a:p>
            <a:r>
              <a:rPr lang="en-US" sz="3200" b="1" dirty="0"/>
              <a:t>Vector quantization </a:t>
            </a:r>
            <a:r>
              <a:rPr lang="en-US" sz="3200" dirty="0"/>
              <a:t>for nodes other than seeds (higher compression ratio)</a:t>
            </a:r>
          </a:p>
          <a:p>
            <a:pPr lvl="1">
              <a:buFont typeface="Courier New" panose="02070309020205020404" pitchFamily="49" charset="0"/>
              <a:buChar char="o"/>
            </a:pPr>
            <a:r>
              <a:rPr lang="en-US" sz="2800" i="1" dirty="0"/>
              <a:t>k</a:t>
            </a:r>
            <a:r>
              <a:rPr lang="en-US" sz="2800" dirty="0"/>
              <a:t>-means with cosine similarity</a:t>
            </a:r>
          </a:p>
        </p:txBody>
      </p:sp>
      <p:sp>
        <p:nvSpPr>
          <p:cNvPr id="4" name="Slide Number Placeholder 3">
            <a:extLst>
              <a:ext uri="{FF2B5EF4-FFF2-40B4-BE49-F238E27FC236}">
                <a16:creationId xmlns:a16="http://schemas.microsoft.com/office/drawing/2014/main" id="{CC3E4DD7-A13F-CCA3-3198-AF97380B3768}"/>
              </a:ext>
            </a:extLst>
          </p:cNvPr>
          <p:cNvSpPr>
            <a:spLocks noGrp="1"/>
          </p:cNvSpPr>
          <p:nvPr>
            <p:ph type="sldNum" sz="quarter" idx="12"/>
          </p:nvPr>
        </p:nvSpPr>
        <p:spPr/>
        <p:txBody>
          <a:bodyPr/>
          <a:lstStyle/>
          <a:p>
            <a:fld id="{7B8E230A-344C-314A-99D7-8592764412A6}" type="slidenum">
              <a:rPr lang="en-US" smtClean="0"/>
              <a:t>58</a:t>
            </a:fld>
            <a:endParaRPr lang="en-US"/>
          </a:p>
        </p:txBody>
      </p:sp>
    </p:spTree>
    <p:extLst>
      <p:ext uri="{BB962C8B-B14F-4D97-AF65-F5344CB8AC3E}">
        <p14:creationId xmlns:p14="http://schemas.microsoft.com/office/powerpoint/2010/main" val="149733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4F2F7-F172-07AB-E0EB-913EB45DC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F8F6C-EBFC-C129-A83B-DC952E6353C7}"/>
              </a:ext>
            </a:extLst>
          </p:cNvPr>
          <p:cNvSpPr>
            <a:spLocks noGrp="1"/>
          </p:cNvSpPr>
          <p:nvPr>
            <p:ph type="title"/>
          </p:nvPr>
        </p:nvSpPr>
        <p:spPr/>
        <p:txBody>
          <a:bodyPr/>
          <a:lstStyle/>
          <a:p>
            <a:r>
              <a:rPr lang="en-US" dirty="0"/>
              <a:t>(De)Quantization: SYLVIE</a:t>
            </a:r>
            <a:r>
              <a:rPr lang="en-US" baseline="30000" dirty="0"/>
              <a:t> </a:t>
            </a:r>
            <a:r>
              <a:rPr lang="en-US" dirty="0"/>
              <a:t>[</a:t>
            </a:r>
            <a:r>
              <a:rPr lang="en-US" dirty="0">
                <a:solidFill>
                  <a:schemeClr val="accent2"/>
                </a:solidFill>
              </a:rPr>
              <a:t>ICDE’24</a:t>
            </a:r>
            <a:r>
              <a:rPr lang="en-US" dirty="0"/>
              <a:t>]</a:t>
            </a:r>
          </a:p>
        </p:txBody>
      </p:sp>
      <p:sp>
        <p:nvSpPr>
          <p:cNvPr id="3" name="Content Placeholder 2">
            <a:extLst>
              <a:ext uri="{FF2B5EF4-FFF2-40B4-BE49-F238E27FC236}">
                <a16:creationId xmlns:a16="http://schemas.microsoft.com/office/drawing/2014/main" id="{52DD2D14-CB06-75CC-B5F4-3C9DA582AE29}"/>
              </a:ext>
            </a:extLst>
          </p:cNvPr>
          <p:cNvSpPr>
            <a:spLocks noGrp="1"/>
          </p:cNvSpPr>
          <p:nvPr>
            <p:ph idx="1"/>
          </p:nvPr>
        </p:nvSpPr>
        <p:spPr>
          <a:xfrm>
            <a:off x="838200" y="1718946"/>
            <a:ext cx="10934700" cy="4530724"/>
          </a:xfrm>
        </p:spPr>
        <p:txBody>
          <a:bodyPr>
            <a:normAutofit/>
          </a:bodyPr>
          <a:lstStyle/>
          <a:p>
            <a:pPr marL="0" indent="0">
              <a:buNone/>
            </a:pPr>
            <a:r>
              <a:rPr lang="en-US" sz="3200" dirty="0"/>
              <a:t>Dynamic Per-Node Quantization</a:t>
            </a:r>
          </a:p>
          <a:p>
            <a:r>
              <a:rPr lang="en-US" sz="3200" b="1" dirty="0"/>
              <a:t>Offline data-adaptive: </a:t>
            </a:r>
            <a:r>
              <a:rPr lang="en-US" sz="3200" dirty="0"/>
              <a:t>high indegree         larger </a:t>
            </a:r>
            <a:r>
              <a:rPr lang="en-US" sz="3200" dirty="0" err="1"/>
              <a:t>bitwidth</a:t>
            </a:r>
            <a:endParaRPr lang="en-US" sz="3200" dirty="0"/>
          </a:p>
          <a:p>
            <a:r>
              <a:rPr lang="en-US" sz="3200" b="1" dirty="0"/>
              <a:t>Online time-adaptive: </a:t>
            </a:r>
            <a:r>
              <a:rPr lang="en-US" sz="3200" i="1" dirty="0"/>
              <a:t>Loss Descent Rate </a:t>
            </a:r>
            <a:r>
              <a:rPr lang="en-US" sz="3200" dirty="0"/>
              <a:t>drops        </a:t>
            </a:r>
            <a:r>
              <a:rPr lang="en-US" sz="3200" dirty="0" err="1"/>
              <a:t>bitwidth</a:t>
            </a:r>
            <a:r>
              <a:rPr lang="en-US" sz="3200" dirty="0"/>
              <a:t> lower bound increases &amp; switch from async to sync</a:t>
            </a:r>
            <a:endParaRPr lang="en-US" sz="2800" dirty="0"/>
          </a:p>
        </p:txBody>
      </p:sp>
      <p:sp>
        <p:nvSpPr>
          <p:cNvPr id="4" name="Slide Number Placeholder 3">
            <a:extLst>
              <a:ext uri="{FF2B5EF4-FFF2-40B4-BE49-F238E27FC236}">
                <a16:creationId xmlns:a16="http://schemas.microsoft.com/office/drawing/2014/main" id="{9DCDC6D3-96E1-2DFB-5CC8-158142716622}"/>
              </a:ext>
            </a:extLst>
          </p:cNvPr>
          <p:cNvSpPr>
            <a:spLocks noGrp="1"/>
          </p:cNvSpPr>
          <p:nvPr>
            <p:ph type="sldNum" sz="quarter" idx="12"/>
          </p:nvPr>
        </p:nvSpPr>
        <p:spPr/>
        <p:txBody>
          <a:bodyPr/>
          <a:lstStyle/>
          <a:p>
            <a:fld id="{7B8E230A-344C-314A-99D7-8592764412A6}" type="slidenum">
              <a:rPr lang="en-US" smtClean="0"/>
              <a:t>59</a:t>
            </a:fld>
            <a:endParaRPr lang="en-US"/>
          </a:p>
        </p:txBody>
      </p:sp>
      <p:cxnSp>
        <p:nvCxnSpPr>
          <p:cNvPr id="6" name="Straight Arrow Connector 5">
            <a:extLst>
              <a:ext uri="{FF2B5EF4-FFF2-40B4-BE49-F238E27FC236}">
                <a16:creationId xmlns:a16="http://schemas.microsoft.com/office/drawing/2014/main" id="{FBB985B3-C4D6-DA31-CA8E-703ACF0FE537}"/>
              </a:ext>
            </a:extLst>
          </p:cNvPr>
          <p:cNvCxnSpPr/>
          <p:nvPr/>
        </p:nvCxnSpPr>
        <p:spPr>
          <a:xfrm>
            <a:off x="7786688" y="2543175"/>
            <a:ext cx="4286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65345EF5-B435-696C-3298-8539EDAE5A01}"/>
              </a:ext>
            </a:extLst>
          </p:cNvPr>
          <p:cNvCxnSpPr/>
          <p:nvPr/>
        </p:nvCxnSpPr>
        <p:spPr>
          <a:xfrm>
            <a:off x="9753600" y="3109912"/>
            <a:ext cx="4286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 name="Picture 8">
            <a:extLst>
              <a:ext uri="{FF2B5EF4-FFF2-40B4-BE49-F238E27FC236}">
                <a16:creationId xmlns:a16="http://schemas.microsoft.com/office/drawing/2014/main" id="{ED238518-3C95-7EC2-350D-5365E58088A2}"/>
              </a:ext>
            </a:extLst>
          </p:cNvPr>
          <p:cNvPicPr>
            <a:picLocks noChangeAspect="1"/>
          </p:cNvPicPr>
          <p:nvPr/>
        </p:nvPicPr>
        <p:blipFill>
          <a:blip r:embed="rId3"/>
          <a:stretch>
            <a:fillRect/>
          </a:stretch>
        </p:blipFill>
        <p:spPr>
          <a:xfrm>
            <a:off x="2209800" y="4160466"/>
            <a:ext cx="7772400" cy="1774876"/>
          </a:xfrm>
          <a:prstGeom prst="rect">
            <a:avLst/>
          </a:prstGeom>
        </p:spPr>
      </p:pic>
    </p:spTree>
    <p:extLst>
      <p:ext uri="{BB962C8B-B14F-4D97-AF65-F5344CB8AC3E}">
        <p14:creationId xmlns:p14="http://schemas.microsoft.com/office/powerpoint/2010/main" val="101739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ABC-C465-09E8-1377-1E775D02DD15}"/>
              </a:ext>
            </a:extLst>
          </p:cNvPr>
          <p:cNvSpPr>
            <a:spLocks noGrp="1"/>
          </p:cNvSpPr>
          <p:nvPr>
            <p:ph type="title"/>
          </p:nvPr>
        </p:nvSpPr>
        <p:spPr/>
        <p:txBody>
          <a:bodyPr/>
          <a:lstStyle/>
          <a:p>
            <a:r>
              <a:rPr lang="en-US" dirty="0"/>
              <a:t>Graph Neural Networks (GNNs)</a:t>
            </a:r>
          </a:p>
        </p:txBody>
      </p:sp>
      <p:sp>
        <p:nvSpPr>
          <p:cNvPr id="76" name="TextBox 75">
            <a:extLst>
              <a:ext uri="{FF2B5EF4-FFF2-40B4-BE49-F238E27FC236}">
                <a16:creationId xmlns:a16="http://schemas.microsoft.com/office/drawing/2014/main" id="{F1B8B8D8-DAB1-DBC4-85B0-C75EBA8C0BB4}"/>
              </a:ext>
            </a:extLst>
          </p:cNvPr>
          <p:cNvSpPr txBox="1"/>
          <p:nvPr/>
        </p:nvSpPr>
        <p:spPr>
          <a:xfrm>
            <a:off x="1039091" y="5178912"/>
            <a:ext cx="1695849" cy="369332"/>
          </a:xfrm>
          <a:prstGeom prst="rect">
            <a:avLst/>
          </a:prstGeom>
          <a:noFill/>
        </p:spPr>
        <p:txBody>
          <a:bodyPr wrap="none" rtlCol="0">
            <a:spAutoFit/>
          </a:bodyPr>
          <a:lstStyle/>
          <a:p>
            <a:r>
              <a:rPr lang="en-US" b="1" dirty="0"/>
              <a:t>Original Graph</a:t>
            </a:r>
          </a:p>
        </p:txBody>
      </p:sp>
      <p:grpSp>
        <p:nvGrpSpPr>
          <p:cNvPr id="3" name="Group 2">
            <a:extLst>
              <a:ext uri="{FF2B5EF4-FFF2-40B4-BE49-F238E27FC236}">
                <a16:creationId xmlns:a16="http://schemas.microsoft.com/office/drawing/2014/main" id="{AA1B82A1-E538-79ED-7BB7-BBF0B2B0A48E}"/>
              </a:ext>
            </a:extLst>
          </p:cNvPr>
          <p:cNvGrpSpPr/>
          <p:nvPr/>
        </p:nvGrpSpPr>
        <p:grpSpPr>
          <a:xfrm>
            <a:off x="4255015" y="3312401"/>
            <a:ext cx="374073" cy="379724"/>
            <a:chOff x="4810991" y="2421082"/>
            <a:chExt cx="374073" cy="379724"/>
          </a:xfrm>
        </p:grpSpPr>
        <p:sp>
          <p:nvSpPr>
            <p:cNvPr id="6" name="Oval 5">
              <a:extLst>
                <a:ext uri="{FF2B5EF4-FFF2-40B4-BE49-F238E27FC236}">
                  <a16:creationId xmlns:a16="http://schemas.microsoft.com/office/drawing/2014/main" id="{746F35B4-5865-5358-99A9-25010383FC8C}"/>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34CBC2-1713-9935-276B-F058CC22A0A8}"/>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cxnSp>
        <p:nvCxnSpPr>
          <p:cNvPr id="18" name="Straight Arrow Connector 17">
            <a:extLst>
              <a:ext uri="{FF2B5EF4-FFF2-40B4-BE49-F238E27FC236}">
                <a16:creationId xmlns:a16="http://schemas.microsoft.com/office/drawing/2014/main" id="{C5891EB5-277F-1043-A558-7480F3D270E7}"/>
              </a:ext>
            </a:extLst>
          </p:cNvPr>
          <p:cNvCxnSpPr>
            <a:cxnSpLocks/>
            <a:stCxn id="6" idx="6"/>
          </p:cNvCxnSpPr>
          <p:nvPr/>
        </p:nvCxnSpPr>
        <p:spPr>
          <a:xfrm>
            <a:off x="4629088" y="3499438"/>
            <a:ext cx="580847" cy="802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90F199C-01B5-0A65-9D1A-301DDFE5A64D}"/>
              </a:ext>
            </a:extLst>
          </p:cNvPr>
          <p:cNvSpPr/>
          <p:nvPr/>
        </p:nvSpPr>
        <p:spPr>
          <a:xfrm>
            <a:off x="5211749" y="3312400"/>
            <a:ext cx="600857" cy="37407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479BFFAE-C45D-78FF-8ED3-067B41D99E10}"/>
              </a:ext>
            </a:extLst>
          </p:cNvPr>
          <p:cNvCxnSpPr>
            <a:cxnSpLocks/>
          </p:cNvCxnSpPr>
          <p:nvPr/>
        </p:nvCxnSpPr>
        <p:spPr>
          <a:xfrm flipV="1">
            <a:off x="6717481" y="2743197"/>
            <a:ext cx="608979" cy="756239"/>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59356C5-1732-386C-3225-B0E268DFC0D3}"/>
                  </a:ext>
                </a:extLst>
              </p:cNvPr>
              <p:cNvSpPr txBox="1"/>
              <p:nvPr/>
            </p:nvSpPr>
            <p:spPr>
              <a:xfrm>
                <a:off x="7300142" y="2465375"/>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0,2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36" name="TextBox 35">
                <a:extLst>
                  <a:ext uri="{FF2B5EF4-FFF2-40B4-BE49-F238E27FC236}">
                    <a16:creationId xmlns:a16="http://schemas.microsoft.com/office/drawing/2014/main" id="{259356C5-1732-386C-3225-B0E268DFC0D3}"/>
                  </a:ext>
                </a:extLst>
              </p:cNvPr>
              <p:cNvSpPr txBox="1">
                <a:spLocks noRot="1" noChangeAspect="1" noMove="1" noResize="1" noEditPoints="1" noAdjustHandles="1" noChangeArrowheads="1" noChangeShapeType="1" noTextEdit="1"/>
              </p:cNvSpPr>
              <p:nvPr/>
            </p:nvSpPr>
            <p:spPr>
              <a:xfrm>
                <a:off x="7300142" y="2465375"/>
                <a:ext cx="766492" cy="4612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9B39170-A378-6585-416B-36D638563A4A}"/>
                  </a:ext>
                </a:extLst>
              </p:cNvPr>
              <p:cNvSpPr txBox="1"/>
              <p:nvPr/>
            </p:nvSpPr>
            <p:spPr>
              <a:xfrm>
                <a:off x="7300142" y="3312801"/>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1,2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39" name="TextBox 38">
                <a:extLst>
                  <a:ext uri="{FF2B5EF4-FFF2-40B4-BE49-F238E27FC236}">
                    <a16:creationId xmlns:a16="http://schemas.microsoft.com/office/drawing/2014/main" id="{C9B39170-A378-6585-416B-36D638563A4A}"/>
                  </a:ext>
                </a:extLst>
              </p:cNvPr>
              <p:cNvSpPr txBox="1">
                <a:spLocks noRot="1" noChangeAspect="1" noMove="1" noResize="1" noEditPoints="1" noAdjustHandles="1" noChangeArrowheads="1" noChangeShapeType="1" noTextEdit="1"/>
              </p:cNvSpPr>
              <p:nvPr/>
            </p:nvSpPr>
            <p:spPr>
              <a:xfrm>
                <a:off x="7300142" y="3312801"/>
                <a:ext cx="766492" cy="4612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BD691BB-7FEB-A701-EF33-9703248ECB8B}"/>
                  </a:ext>
                </a:extLst>
              </p:cNvPr>
              <p:cNvSpPr txBox="1"/>
              <p:nvPr/>
            </p:nvSpPr>
            <p:spPr>
              <a:xfrm>
                <a:off x="7374951" y="4201791"/>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3,2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45" name="TextBox 44">
                <a:extLst>
                  <a:ext uri="{FF2B5EF4-FFF2-40B4-BE49-F238E27FC236}">
                    <a16:creationId xmlns:a16="http://schemas.microsoft.com/office/drawing/2014/main" id="{9BD691BB-7FEB-A701-EF33-9703248ECB8B}"/>
                  </a:ext>
                </a:extLst>
              </p:cNvPr>
              <p:cNvSpPr txBox="1">
                <a:spLocks noRot="1" noChangeAspect="1" noMove="1" noResize="1" noEditPoints="1" noAdjustHandles="1" noChangeArrowheads="1" noChangeShapeType="1" noTextEdit="1"/>
              </p:cNvSpPr>
              <p:nvPr/>
            </p:nvSpPr>
            <p:spPr>
              <a:xfrm>
                <a:off x="7374951" y="4201791"/>
                <a:ext cx="766492" cy="461217"/>
              </a:xfrm>
              <a:prstGeom prst="rect">
                <a:avLst/>
              </a:prstGeom>
              <a:blipFill>
                <a:blip r:embed="rId5"/>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DAE79682-4938-F24E-9300-2376AA6F1168}"/>
              </a:ext>
            </a:extLst>
          </p:cNvPr>
          <p:cNvCxnSpPr>
            <a:cxnSpLocks/>
          </p:cNvCxnSpPr>
          <p:nvPr/>
        </p:nvCxnSpPr>
        <p:spPr>
          <a:xfrm>
            <a:off x="6735677" y="3505520"/>
            <a:ext cx="632347" cy="660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451BC27C-1849-95C4-6CDE-FEE16413DA74}"/>
              </a:ext>
            </a:extLst>
          </p:cNvPr>
          <p:cNvCxnSpPr>
            <a:cxnSpLocks/>
          </p:cNvCxnSpPr>
          <p:nvPr/>
        </p:nvCxnSpPr>
        <p:spPr>
          <a:xfrm>
            <a:off x="6717481" y="3499437"/>
            <a:ext cx="640152" cy="88552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F6AE8879-8241-A578-D172-34C3786CC8D7}"/>
              </a:ext>
            </a:extLst>
          </p:cNvPr>
          <p:cNvCxnSpPr>
            <a:cxnSpLocks/>
          </p:cNvCxnSpPr>
          <p:nvPr/>
        </p:nvCxnSpPr>
        <p:spPr>
          <a:xfrm>
            <a:off x="8099879" y="2695984"/>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FFA4E2D3-8446-0993-857C-B96849AADBC9}"/>
              </a:ext>
            </a:extLst>
          </p:cNvPr>
          <p:cNvCxnSpPr>
            <a:cxnSpLocks/>
          </p:cNvCxnSpPr>
          <p:nvPr/>
        </p:nvCxnSpPr>
        <p:spPr>
          <a:xfrm>
            <a:off x="8099879" y="3544755"/>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606A4EB-005E-110F-4FDF-1F708427CBAE}"/>
              </a:ext>
            </a:extLst>
          </p:cNvPr>
          <p:cNvCxnSpPr>
            <a:cxnSpLocks/>
          </p:cNvCxnSpPr>
          <p:nvPr/>
        </p:nvCxnSpPr>
        <p:spPr>
          <a:xfrm>
            <a:off x="8141443" y="4459155"/>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7025C2C4-3F4B-A1E7-E569-C38D874416DB}"/>
              </a:ext>
            </a:extLst>
          </p:cNvPr>
          <p:cNvSpPr/>
          <p:nvPr/>
        </p:nvSpPr>
        <p:spPr>
          <a:xfrm>
            <a:off x="8576558" y="2508946"/>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3914BF02-B568-D074-7F02-2A8F22ECD5D2}"/>
              </a:ext>
            </a:extLst>
          </p:cNvPr>
          <p:cNvSpPr/>
          <p:nvPr/>
        </p:nvSpPr>
        <p:spPr>
          <a:xfrm>
            <a:off x="8593531" y="4245362"/>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28D3B336-E808-057A-8EDA-1FD3263427EA}"/>
              </a:ext>
            </a:extLst>
          </p:cNvPr>
          <p:cNvSpPr/>
          <p:nvPr/>
        </p:nvSpPr>
        <p:spPr>
          <a:xfrm>
            <a:off x="8571720" y="3345898"/>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Arrow Connector 82">
            <a:extLst>
              <a:ext uri="{FF2B5EF4-FFF2-40B4-BE49-F238E27FC236}">
                <a16:creationId xmlns:a16="http://schemas.microsoft.com/office/drawing/2014/main" id="{28EAD926-81C8-AEE7-1704-5D84020C2520}"/>
              </a:ext>
            </a:extLst>
          </p:cNvPr>
          <p:cNvCxnSpPr>
            <a:cxnSpLocks/>
          </p:cNvCxnSpPr>
          <p:nvPr/>
        </p:nvCxnSpPr>
        <p:spPr>
          <a:xfrm>
            <a:off x="9194388" y="2697260"/>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41C82037-14CC-92C5-967D-7542273AB6BF}"/>
              </a:ext>
            </a:extLst>
          </p:cNvPr>
          <p:cNvCxnSpPr>
            <a:cxnSpLocks/>
          </p:cNvCxnSpPr>
          <p:nvPr/>
        </p:nvCxnSpPr>
        <p:spPr>
          <a:xfrm>
            <a:off x="9182469" y="3544687"/>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EE1E93B1-422C-459E-FB30-0C3F9EDBED21}"/>
              </a:ext>
            </a:extLst>
          </p:cNvPr>
          <p:cNvCxnSpPr>
            <a:cxnSpLocks/>
          </p:cNvCxnSpPr>
          <p:nvPr/>
        </p:nvCxnSpPr>
        <p:spPr>
          <a:xfrm>
            <a:off x="9212114" y="4432398"/>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4BBA4CEC-B2E5-ADD6-2653-3C03448A6739}"/>
              </a:ext>
            </a:extLst>
          </p:cNvPr>
          <p:cNvGrpSpPr/>
          <p:nvPr/>
        </p:nvGrpSpPr>
        <p:grpSpPr>
          <a:xfrm>
            <a:off x="9667671" y="2485184"/>
            <a:ext cx="374073" cy="379724"/>
            <a:chOff x="4810991" y="2421082"/>
            <a:chExt cx="374073" cy="379724"/>
          </a:xfrm>
        </p:grpSpPr>
        <p:sp>
          <p:nvSpPr>
            <p:cNvPr id="87" name="Oval 86">
              <a:extLst>
                <a:ext uri="{FF2B5EF4-FFF2-40B4-BE49-F238E27FC236}">
                  <a16:creationId xmlns:a16="http://schemas.microsoft.com/office/drawing/2014/main" id="{4888D514-7116-0A40-3282-65C5DE2A9D4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3B47A37-E7D0-E35F-54A9-C85CD7185AA8}"/>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89" name="Group 88">
            <a:extLst>
              <a:ext uri="{FF2B5EF4-FFF2-40B4-BE49-F238E27FC236}">
                <a16:creationId xmlns:a16="http://schemas.microsoft.com/office/drawing/2014/main" id="{00D1252C-E660-DDB1-E56F-BD41214AD3C9}"/>
              </a:ext>
            </a:extLst>
          </p:cNvPr>
          <p:cNvGrpSpPr/>
          <p:nvPr/>
        </p:nvGrpSpPr>
        <p:grpSpPr>
          <a:xfrm>
            <a:off x="9644449" y="3358438"/>
            <a:ext cx="374073" cy="379724"/>
            <a:chOff x="4810991" y="2421082"/>
            <a:chExt cx="374073" cy="379724"/>
          </a:xfrm>
        </p:grpSpPr>
        <p:sp>
          <p:nvSpPr>
            <p:cNvPr id="90" name="Oval 89">
              <a:extLst>
                <a:ext uri="{FF2B5EF4-FFF2-40B4-BE49-F238E27FC236}">
                  <a16:creationId xmlns:a16="http://schemas.microsoft.com/office/drawing/2014/main" id="{19020F19-ECF5-AFCB-50B3-D306C6BD3AA4}"/>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5AC8F7DF-4067-6168-79CF-6B133BC2E895}"/>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grpSp>
        <p:nvGrpSpPr>
          <p:cNvPr id="92" name="Group 91">
            <a:extLst>
              <a:ext uri="{FF2B5EF4-FFF2-40B4-BE49-F238E27FC236}">
                <a16:creationId xmlns:a16="http://schemas.microsoft.com/office/drawing/2014/main" id="{E220B8D7-0812-34EA-F952-534EA4DA7EA1}"/>
              </a:ext>
            </a:extLst>
          </p:cNvPr>
          <p:cNvGrpSpPr/>
          <p:nvPr/>
        </p:nvGrpSpPr>
        <p:grpSpPr>
          <a:xfrm>
            <a:off x="9662102" y="4239711"/>
            <a:ext cx="374073" cy="379724"/>
            <a:chOff x="4810991" y="2421082"/>
            <a:chExt cx="374073" cy="379724"/>
          </a:xfrm>
        </p:grpSpPr>
        <p:sp>
          <p:nvSpPr>
            <p:cNvPr id="93" name="Oval 92">
              <a:extLst>
                <a:ext uri="{FF2B5EF4-FFF2-40B4-BE49-F238E27FC236}">
                  <a16:creationId xmlns:a16="http://schemas.microsoft.com/office/drawing/2014/main" id="{74EE8EBD-B87D-C1EB-B560-42C71458E3BE}"/>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D2F0C03A-1911-7F99-CEE8-923028EACDE2}"/>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2DE3C8E-4534-1559-C947-6FC64B736D8F}"/>
                  </a:ext>
                </a:extLst>
              </p:cNvPr>
              <p:cNvSpPr txBox="1"/>
              <p:nvPr/>
            </p:nvSpPr>
            <p:spPr>
              <a:xfrm>
                <a:off x="10080579" y="3302325"/>
                <a:ext cx="95340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5" name="TextBox 94">
                <a:extLst>
                  <a:ext uri="{FF2B5EF4-FFF2-40B4-BE49-F238E27FC236}">
                    <a16:creationId xmlns:a16="http://schemas.microsoft.com/office/drawing/2014/main" id="{42DE3C8E-4534-1559-C947-6FC64B736D8F}"/>
                  </a:ext>
                </a:extLst>
              </p:cNvPr>
              <p:cNvSpPr txBox="1">
                <a:spLocks noRot="1" noChangeAspect="1" noMove="1" noResize="1" noEditPoints="1" noAdjustHandles="1" noChangeArrowheads="1" noChangeShapeType="1" noTextEdit="1"/>
              </p:cNvSpPr>
              <p:nvPr/>
            </p:nvSpPr>
            <p:spPr>
              <a:xfrm>
                <a:off x="10080579" y="3302325"/>
                <a:ext cx="953403" cy="438262"/>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040B589-43DE-E576-E651-2EB3957DCE35}"/>
                  </a:ext>
                </a:extLst>
              </p:cNvPr>
              <p:cNvSpPr txBox="1"/>
              <p:nvPr/>
            </p:nvSpPr>
            <p:spPr>
              <a:xfrm>
                <a:off x="10116461" y="4201791"/>
                <a:ext cx="953403"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3</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7" name="TextBox 96">
                <a:extLst>
                  <a:ext uri="{FF2B5EF4-FFF2-40B4-BE49-F238E27FC236}">
                    <a16:creationId xmlns:a16="http://schemas.microsoft.com/office/drawing/2014/main" id="{1040B589-43DE-E576-E651-2EB3957DCE35}"/>
                  </a:ext>
                </a:extLst>
              </p:cNvPr>
              <p:cNvSpPr txBox="1">
                <a:spLocks noRot="1" noChangeAspect="1" noMove="1" noResize="1" noEditPoints="1" noAdjustHandles="1" noChangeArrowheads="1" noChangeShapeType="1" noTextEdit="1"/>
              </p:cNvSpPr>
              <p:nvPr/>
            </p:nvSpPr>
            <p:spPr>
              <a:xfrm>
                <a:off x="10116461" y="4201791"/>
                <a:ext cx="953403" cy="45076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225EB6B-AB37-5A1E-09A6-C773C128F6EA}"/>
                  </a:ext>
                </a:extLst>
              </p:cNvPr>
              <p:cNvSpPr txBox="1"/>
              <p:nvPr/>
            </p:nvSpPr>
            <p:spPr>
              <a:xfrm>
                <a:off x="10088285" y="2402859"/>
                <a:ext cx="953403"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0</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8" name="TextBox 97">
                <a:extLst>
                  <a:ext uri="{FF2B5EF4-FFF2-40B4-BE49-F238E27FC236}">
                    <a16:creationId xmlns:a16="http://schemas.microsoft.com/office/drawing/2014/main" id="{A225EB6B-AB37-5A1E-09A6-C773C128F6EA}"/>
                  </a:ext>
                </a:extLst>
              </p:cNvPr>
              <p:cNvSpPr txBox="1">
                <a:spLocks noRot="1" noChangeAspect="1" noMove="1" noResize="1" noEditPoints="1" noAdjustHandles="1" noChangeArrowheads="1" noChangeShapeType="1" noTextEdit="1"/>
              </p:cNvSpPr>
              <p:nvPr/>
            </p:nvSpPr>
            <p:spPr>
              <a:xfrm>
                <a:off x="10088285" y="2402859"/>
                <a:ext cx="953403" cy="450764"/>
              </a:xfrm>
              <a:prstGeom prst="rect">
                <a:avLst/>
              </a:prstGeom>
              <a:blipFill>
                <a:blip r:embed="rId8"/>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D9EC1CDA-569A-F238-BA1C-A794D6D5AB28}"/>
                  </a:ext>
                </a:extLst>
              </p:cNvPr>
              <p:cNvSpPr txBox="1"/>
              <p:nvPr/>
            </p:nvSpPr>
            <p:spPr>
              <a:xfrm>
                <a:off x="3519491" y="3280177"/>
                <a:ext cx="733791"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99" name="TextBox 98">
                <a:extLst>
                  <a:ext uri="{FF2B5EF4-FFF2-40B4-BE49-F238E27FC236}">
                    <a16:creationId xmlns:a16="http://schemas.microsoft.com/office/drawing/2014/main" id="{D9EC1CDA-569A-F238-BA1C-A794D6D5AB28}"/>
                  </a:ext>
                </a:extLst>
              </p:cNvPr>
              <p:cNvSpPr txBox="1">
                <a:spLocks noRot="1" noChangeAspect="1" noMove="1" noResize="1" noEditPoints="1" noAdjustHandles="1" noChangeArrowheads="1" noChangeShapeType="1" noTextEdit="1"/>
              </p:cNvSpPr>
              <p:nvPr/>
            </p:nvSpPr>
            <p:spPr>
              <a:xfrm>
                <a:off x="3519491" y="3280177"/>
                <a:ext cx="733791" cy="438518"/>
              </a:xfrm>
              <a:prstGeom prst="rect">
                <a:avLst/>
              </a:prstGeom>
              <a:blipFill>
                <a:blip r:embed="rId9"/>
                <a:stretch>
                  <a:fillRect b="-5714"/>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23CCDB1C-EFB4-7E31-2CF1-620E3A22E6E7}"/>
              </a:ext>
            </a:extLst>
          </p:cNvPr>
          <p:cNvSpPr txBox="1"/>
          <p:nvPr/>
        </p:nvSpPr>
        <p:spPr>
          <a:xfrm>
            <a:off x="6143803" y="2833296"/>
            <a:ext cx="947953" cy="369332"/>
          </a:xfrm>
          <a:prstGeom prst="rect">
            <a:avLst/>
          </a:prstGeom>
          <a:noFill/>
        </p:spPr>
        <p:txBody>
          <a:bodyPr wrap="none" rtlCol="0">
            <a:spAutoFit/>
          </a:bodyPr>
          <a:lstStyle/>
          <a:p>
            <a:pPr algn="ctr"/>
            <a:r>
              <a:rPr lang="en-US" b="1" dirty="0">
                <a:solidFill>
                  <a:srgbClr val="0070C0"/>
                </a:solidFill>
              </a:rPr>
              <a:t>Scatter</a:t>
            </a:r>
          </a:p>
        </p:txBody>
      </p:sp>
      <p:grpSp>
        <p:nvGrpSpPr>
          <p:cNvPr id="29" name="Group 28">
            <a:extLst>
              <a:ext uri="{FF2B5EF4-FFF2-40B4-BE49-F238E27FC236}">
                <a16:creationId xmlns:a16="http://schemas.microsoft.com/office/drawing/2014/main" id="{F352ADCB-BBA5-AE34-9F47-ABD0D64C13A0}"/>
              </a:ext>
            </a:extLst>
          </p:cNvPr>
          <p:cNvGrpSpPr/>
          <p:nvPr/>
        </p:nvGrpSpPr>
        <p:grpSpPr>
          <a:xfrm>
            <a:off x="6312379" y="3322793"/>
            <a:ext cx="374073" cy="379724"/>
            <a:chOff x="4810991" y="2421082"/>
            <a:chExt cx="374073" cy="379724"/>
          </a:xfrm>
        </p:grpSpPr>
        <p:sp>
          <p:nvSpPr>
            <p:cNvPr id="30" name="Oval 29">
              <a:extLst>
                <a:ext uri="{FF2B5EF4-FFF2-40B4-BE49-F238E27FC236}">
                  <a16:creationId xmlns:a16="http://schemas.microsoft.com/office/drawing/2014/main" id="{1EE20C9E-F142-163F-992F-ED610278D5B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825176-A974-6CEA-E3C9-1CA6A582BF8B}"/>
                </a:ext>
              </a:extLst>
            </p:cNvPr>
            <p:cNvSpPr txBox="1"/>
            <p:nvPr/>
          </p:nvSpPr>
          <p:spPr>
            <a:xfrm>
              <a:off x="4843978" y="2431474"/>
              <a:ext cx="314510" cy="369332"/>
            </a:xfrm>
            <a:prstGeom prst="rect">
              <a:avLst/>
            </a:prstGeom>
            <a:noFill/>
          </p:spPr>
          <p:txBody>
            <a:bodyPr wrap="none" rtlCol="0">
              <a:spAutoFit/>
            </a:bodyPr>
            <a:lstStyle/>
            <a:p>
              <a:r>
                <a:rPr lang="en-US" dirty="0"/>
                <a:t>S</a:t>
              </a:r>
            </a:p>
          </p:txBody>
        </p:sp>
      </p:grpSp>
      <p:cxnSp>
        <p:nvCxnSpPr>
          <p:cNvPr id="32" name="Straight Arrow Connector 31">
            <a:extLst>
              <a:ext uri="{FF2B5EF4-FFF2-40B4-BE49-F238E27FC236}">
                <a16:creationId xmlns:a16="http://schemas.microsoft.com/office/drawing/2014/main" id="{79D916B6-D7CB-8ABF-E720-6BF208996484}"/>
              </a:ext>
            </a:extLst>
          </p:cNvPr>
          <p:cNvCxnSpPr>
            <a:cxnSpLocks/>
          </p:cNvCxnSpPr>
          <p:nvPr/>
        </p:nvCxnSpPr>
        <p:spPr>
          <a:xfrm>
            <a:off x="5828794" y="3499438"/>
            <a:ext cx="457706" cy="429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A0EA6411-7749-810A-C2E0-4A9DBF06454C}"/>
              </a:ext>
            </a:extLst>
          </p:cNvPr>
          <p:cNvGrpSpPr/>
          <p:nvPr/>
        </p:nvGrpSpPr>
        <p:grpSpPr>
          <a:xfrm>
            <a:off x="1039091" y="2992582"/>
            <a:ext cx="374073" cy="379724"/>
            <a:chOff x="4810991" y="2421082"/>
            <a:chExt cx="374073" cy="379724"/>
          </a:xfrm>
        </p:grpSpPr>
        <p:sp>
          <p:nvSpPr>
            <p:cNvPr id="37" name="Oval 36">
              <a:extLst>
                <a:ext uri="{FF2B5EF4-FFF2-40B4-BE49-F238E27FC236}">
                  <a16:creationId xmlns:a16="http://schemas.microsoft.com/office/drawing/2014/main" id="{BFB53AB4-E3F0-49DC-E606-297CFD4F6FDF}"/>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2C1199-1ECA-4735-02EA-2FA9E0C44251}"/>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40" name="Group 39">
            <a:extLst>
              <a:ext uri="{FF2B5EF4-FFF2-40B4-BE49-F238E27FC236}">
                <a16:creationId xmlns:a16="http://schemas.microsoft.com/office/drawing/2014/main" id="{293A2016-7091-CD05-5642-98E04A322679}"/>
              </a:ext>
            </a:extLst>
          </p:cNvPr>
          <p:cNvGrpSpPr/>
          <p:nvPr/>
        </p:nvGrpSpPr>
        <p:grpSpPr>
          <a:xfrm>
            <a:off x="1021938" y="4097049"/>
            <a:ext cx="374073" cy="379724"/>
            <a:chOff x="4810991" y="2421082"/>
            <a:chExt cx="374073" cy="379724"/>
          </a:xfrm>
        </p:grpSpPr>
        <p:sp>
          <p:nvSpPr>
            <p:cNvPr id="41" name="Oval 40">
              <a:extLst>
                <a:ext uri="{FF2B5EF4-FFF2-40B4-BE49-F238E27FC236}">
                  <a16:creationId xmlns:a16="http://schemas.microsoft.com/office/drawing/2014/main" id="{9C0B0C0D-829A-C840-4203-A557DDE57BE9}"/>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EC0B46-9E23-04E7-887D-04053A292285}"/>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43" name="Group 42">
            <a:extLst>
              <a:ext uri="{FF2B5EF4-FFF2-40B4-BE49-F238E27FC236}">
                <a16:creationId xmlns:a16="http://schemas.microsoft.com/office/drawing/2014/main" id="{1129713B-7E29-3E3C-F174-4557A357234E}"/>
              </a:ext>
            </a:extLst>
          </p:cNvPr>
          <p:cNvGrpSpPr/>
          <p:nvPr/>
        </p:nvGrpSpPr>
        <p:grpSpPr>
          <a:xfrm>
            <a:off x="2324100" y="2986931"/>
            <a:ext cx="374073" cy="379724"/>
            <a:chOff x="4810991" y="2421082"/>
            <a:chExt cx="374073" cy="379724"/>
          </a:xfrm>
        </p:grpSpPr>
        <p:sp>
          <p:nvSpPr>
            <p:cNvPr id="44" name="Oval 43">
              <a:extLst>
                <a:ext uri="{FF2B5EF4-FFF2-40B4-BE49-F238E27FC236}">
                  <a16:creationId xmlns:a16="http://schemas.microsoft.com/office/drawing/2014/main" id="{BF062F76-CA28-0767-553B-7D892B22C9BB}"/>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8EA02C4-4196-9B4E-0D36-453661390EE4}"/>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48" name="Group 47">
            <a:extLst>
              <a:ext uri="{FF2B5EF4-FFF2-40B4-BE49-F238E27FC236}">
                <a16:creationId xmlns:a16="http://schemas.microsoft.com/office/drawing/2014/main" id="{D6CAF837-C6FB-5D45-0738-E87D34DBEC6A}"/>
              </a:ext>
            </a:extLst>
          </p:cNvPr>
          <p:cNvGrpSpPr/>
          <p:nvPr/>
        </p:nvGrpSpPr>
        <p:grpSpPr>
          <a:xfrm>
            <a:off x="2324100" y="4085747"/>
            <a:ext cx="374073" cy="379724"/>
            <a:chOff x="4810991" y="2421082"/>
            <a:chExt cx="374073" cy="379724"/>
          </a:xfrm>
        </p:grpSpPr>
        <p:sp>
          <p:nvSpPr>
            <p:cNvPr id="49" name="Oval 48">
              <a:extLst>
                <a:ext uri="{FF2B5EF4-FFF2-40B4-BE49-F238E27FC236}">
                  <a16:creationId xmlns:a16="http://schemas.microsoft.com/office/drawing/2014/main" id="{222EBF72-0917-9743-BE66-3E4B2EB577FD}"/>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02F804C-13B6-F41E-26FA-2152D9DEBBF6}"/>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51" name="Straight Arrow Connector 50">
            <a:extLst>
              <a:ext uri="{FF2B5EF4-FFF2-40B4-BE49-F238E27FC236}">
                <a16:creationId xmlns:a16="http://schemas.microsoft.com/office/drawing/2014/main" id="{A7C72998-BBD3-4CA0-E58D-46161F51A9B3}"/>
              </a:ext>
            </a:extLst>
          </p:cNvPr>
          <p:cNvCxnSpPr>
            <a:cxnSpLocks/>
            <a:stCxn id="37" idx="6"/>
            <a:endCxn id="44" idx="2"/>
          </p:cNvCxnSpPr>
          <p:nvPr/>
        </p:nvCxnSpPr>
        <p:spPr>
          <a:xfrm flipV="1">
            <a:off x="1413164" y="3173968"/>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91DAE41C-1AA3-C3FA-0447-446936C51106}"/>
              </a:ext>
            </a:extLst>
          </p:cNvPr>
          <p:cNvCxnSpPr>
            <a:cxnSpLocks/>
          </p:cNvCxnSpPr>
          <p:nvPr/>
        </p:nvCxnSpPr>
        <p:spPr>
          <a:xfrm flipV="1">
            <a:off x="1396671" y="4280805"/>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4A5C3CB-6DAE-C231-B1A2-CA03F435340F}"/>
              </a:ext>
            </a:extLst>
          </p:cNvPr>
          <p:cNvCxnSpPr>
            <a:cxnSpLocks/>
            <a:endCxn id="47" idx="2"/>
          </p:cNvCxnSpPr>
          <p:nvPr/>
        </p:nvCxnSpPr>
        <p:spPr>
          <a:xfrm flipV="1">
            <a:off x="2511136" y="3366655"/>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D673EF29-7533-71E1-2469-59FAEC69976B}"/>
              </a:ext>
            </a:extLst>
          </p:cNvPr>
          <p:cNvCxnSpPr>
            <a:cxnSpLocks/>
          </p:cNvCxnSpPr>
          <p:nvPr/>
        </p:nvCxnSpPr>
        <p:spPr>
          <a:xfrm flipV="1">
            <a:off x="1208974" y="3372306"/>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CB26E0D7-E8D0-FEAA-9580-6B1801276E91}"/>
              </a:ext>
            </a:extLst>
          </p:cNvPr>
          <p:cNvCxnSpPr>
            <a:cxnSpLocks/>
          </p:cNvCxnSpPr>
          <p:nvPr/>
        </p:nvCxnSpPr>
        <p:spPr>
          <a:xfrm flipH="1" flipV="1">
            <a:off x="1361209" y="3314700"/>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4790798-B3ED-B989-D97D-E0214198331B}"/>
              </a:ext>
            </a:extLst>
          </p:cNvPr>
          <p:cNvSpPr txBox="1"/>
          <p:nvPr/>
        </p:nvSpPr>
        <p:spPr>
          <a:xfrm>
            <a:off x="5976420" y="5258820"/>
            <a:ext cx="2657394" cy="369332"/>
          </a:xfrm>
          <a:prstGeom prst="rect">
            <a:avLst/>
          </a:prstGeom>
          <a:noFill/>
        </p:spPr>
        <p:txBody>
          <a:bodyPr wrap="none" rtlCol="0">
            <a:spAutoFit/>
          </a:bodyPr>
          <a:lstStyle/>
          <a:p>
            <a:r>
              <a:rPr lang="en-US" b="1" dirty="0"/>
              <a:t>Backward Computation</a:t>
            </a:r>
          </a:p>
        </p:txBody>
      </p:sp>
      <p:grpSp>
        <p:nvGrpSpPr>
          <p:cNvPr id="5" name="Group 4">
            <a:extLst>
              <a:ext uri="{FF2B5EF4-FFF2-40B4-BE49-F238E27FC236}">
                <a16:creationId xmlns:a16="http://schemas.microsoft.com/office/drawing/2014/main" id="{79F1D6EB-79E7-9FD6-7AC3-E37AC798A781}"/>
              </a:ext>
            </a:extLst>
          </p:cNvPr>
          <p:cNvGrpSpPr/>
          <p:nvPr/>
        </p:nvGrpSpPr>
        <p:grpSpPr>
          <a:xfrm>
            <a:off x="1039091" y="2992582"/>
            <a:ext cx="374073" cy="379724"/>
            <a:chOff x="4810991" y="2421082"/>
            <a:chExt cx="374073" cy="379724"/>
          </a:xfrm>
        </p:grpSpPr>
        <p:sp>
          <p:nvSpPr>
            <p:cNvPr id="8" name="Oval 7">
              <a:extLst>
                <a:ext uri="{FF2B5EF4-FFF2-40B4-BE49-F238E27FC236}">
                  <a16:creationId xmlns:a16="http://schemas.microsoft.com/office/drawing/2014/main" id="{47130F52-6AF1-5DEF-043D-EF2774CE9993}"/>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8110907-F6C2-4597-0B84-88CDA544D887}"/>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14" name="Group 13">
            <a:extLst>
              <a:ext uri="{FF2B5EF4-FFF2-40B4-BE49-F238E27FC236}">
                <a16:creationId xmlns:a16="http://schemas.microsoft.com/office/drawing/2014/main" id="{66BF0DFF-5EE9-85A8-7410-675503448A49}"/>
              </a:ext>
            </a:extLst>
          </p:cNvPr>
          <p:cNvGrpSpPr/>
          <p:nvPr/>
        </p:nvGrpSpPr>
        <p:grpSpPr>
          <a:xfrm>
            <a:off x="1082224" y="3038887"/>
            <a:ext cx="1168607" cy="996684"/>
            <a:chOff x="1082224" y="3038887"/>
            <a:chExt cx="1168607" cy="996684"/>
          </a:xfrm>
        </p:grpSpPr>
        <p:cxnSp>
          <p:nvCxnSpPr>
            <p:cNvPr id="15" name="Straight Arrow Connector 14">
              <a:extLst>
                <a:ext uri="{FF2B5EF4-FFF2-40B4-BE49-F238E27FC236}">
                  <a16:creationId xmlns:a16="http://schemas.microsoft.com/office/drawing/2014/main" id="{1C3F9485-D532-CB37-BB62-8FFD1B38F4AB}"/>
                </a:ext>
              </a:extLst>
            </p:cNvPr>
            <p:cNvCxnSpPr>
              <a:cxnSpLocks/>
            </p:cNvCxnSpPr>
            <p:nvPr/>
          </p:nvCxnSpPr>
          <p:spPr>
            <a:xfrm flipH="1">
              <a:off x="1537442" y="3038887"/>
              <a:ext cx="653089" cy="0"/>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B31FD7A-F5EF-A14A-5E60-BFFFD22A0BD3}"/>
                </a:ext>
              </a:extLst>
            </p:cNvPr>
            <p:cNvCxnSpPr>
              <a:cxnSpLocks/>
            </p:cNvCxnSpPr>
            <p:nvPr/>
          </p:nvCxnSpPr>
          <p:spPr>
            <a:xfrm flipH="1" flipV="1">
              <a:off x="1654518" y="3387060"/>
              <a:ext cx="596313" cy="492377"/>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5719A91-1B84-33AA-5461-49506BC2E2A6}"/>
                </a:ext>
              </a:extLst>
            </p:cNvPr>
            <p:cNvCxnSpPr>
              <a:cxnSpLocks/>
            </p:cNvCxnSpPr>
            <p:nvPr/>
          </p:nvCxnSpPr>
          <p:spPr>
            <a:xfrm flipV="1">
              <a:off x="1082224" y="3521406"/>
              <a:ext cx="0" cy="514165"/>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19" name="Oval 18">
            <a:extLst>
              <a:ext uri="{FF2B5EF4-FFF2-40B4-BE49-F238E27FC236}">
                <a16:creationId xmlns:a16="http://schemas.microsoft.com/office/drawing/2014/main" id="{F423BF28-2A11-0A44-EA02-4DA1286E7BB6}"/>
              </a:ext>
            </a:extLst>
          </p:cNvPr>
          <p:cNvSpPr/>
          <p:nvPr/>
        </p:nvSpPr>
        <p:spPr>
          <a:xfrm>
            <a:off x="2263340" y="2929388"/>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2025D5-3FAA-6307-E369-8DE0015A8564}"/>
              </a:ext>
            </a:extLst>
          </p:cNvPr>
          <p:cNvSpPr/>
          <p:nvPr/>
        </p:nvSpPr>
        <p:spPr>
          <a:xfrm>
            <a:off x="2263340" y="4022323"/>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CBAC81-3598-0D99-9F4D-799E60EE7039}"/>
              </a:ext>
            </a:extLst>
          </p:cNvPr>
          <p:cNvSpPr/>
          <p:nvPr/>
        </p:nvSpPr>
        <p:spPr>
          <a:xfrm>
            <a:off x="957490" y="4036276"/>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23">
            <a:extLst>
              <a:ext uri="{FF2B5EF4-FFF2-40B4-BE49-F238E27FC236}">
                <a16:creationId xmlns:a16="http://schemas.microsoft.com/office/drawing/2014/main" id="{A1A75556-37BD-D101-7378-5E14802D10C1}"/>
              </a:ext>
            </a:extLst>
          </p:cNvPr>
          <p:cNvSpPr>
            <a:spLocks noGrp="1"/>
          </p:cNvSpPr>
          <p:nvPr>
            <p:ph type="sldNum" sz="quarter" idx="12"/>
          </p:nvPr>
        </p:nvSpPr>
        <p:spPr/>
        <p:txBody>
          <a:bodyPr/>
          <a:lstStyle/>
          <a:p>
            <a:fld id="{7B8E230A-344C-314A-99D7-8592764412A6}" type="slidenum">
              <a:rPr lang="en-US" smtClean="0"/>
              <a:t>6</a:t>
            </a:fld>
            <a:endParaRPr lang="en-US"/>
          </a:p>
        </p:txBody>
      </p:sp>
    </p:spTree>
    <p:extLst>
      <p:ext uri="{BB962C8B-B14F-4D97-AF65-F5344CB8AC3E}">
        <p14:creationId xmlns:p14="http://schemas.microsoft.com/office/powerpoint/2010/main" val="307094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6" grpId="0"/>
      <p:bldP spid="39" grpId="0"/>
      <p:bldP spid="45" grpId="0"/>
      <p:bldP spid="71" grpId="0" animBg="1"/>
      <p:bldP spid="78" grpId="0" animBg="1"/>
      <p:bldP spid="79" grpId="0" animBg="1"/>
      <p:bldP spid="95" grpId="0"/>
      <p:bldP spid="97" grpId="0"/>
      <p:bldP spid="98" grpId="0"/>
      <p:bldP spid="102" grpId="0"/>
      <p:bldP spid="19" grpId="0" animBg="1"/>
      <p:bldP spid="21" grpId="0" animBg="1"/>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7B421-E64A-5873-2FCD-C245950C1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3429C9-CF24-5377-3122-8C56D26983F4}"/>
              </a:ext>
            </a:extLst>
          </p:cNvPr>
          <p:cNvSpPr>
            <a:spLocks noGrp="1"/>
          </p:cNvSpPr>
          <p:nvPr>
            <p:ph type="title"/>
          </p:nvPr>
        </p:nvSpPr>
        <p:spPr/>
        <p:txBody>
          <a:bodyPr/>
          <a:lstStyle/>
          <a:p>
            <a:r>
              <a:rPr lang="en-US" dirty="0"/>
              <a:t>(De)Quantization: SYLVIE</a:t>
            </a:r>
            <a:r>
              <a:rPr lang="en-US" baseline="30000" dirty="0"/>
              <a:t> </a:t>
            </a:r>
            <a:r>
              <a:rPr lang="en-US" dirty="0"/>
              <a:t>[</a:t>
            </a:r>
            <a:r>
              <a:rPr lang="en-US" dirty="0">
                <a:solidFill>
                  <a:schemeClr val="accent2"/>
                </a:solidFill>
              </a:rPr>
              <a:t>ICDE’24</a:t>
            </a:r>
            <a:r>
              <a:rPr lang="en-US" dirty="0"/>
              <a:t>]</a:t>
            </a:r>
          </a:p>
        </p:txBody>
      </p:sp>
      <p:sp>
        <p:nvSpPr>
          <p:cNvPr id="4" name="Slide Number Placeholder 3">
            <a:extLst>
              <a:ext uri="{FF2B5EF4-FFF2-40B4-BE49-F238E27FC236}">
                <a16:creationId xmlns:a16="http://schemas.microsoft.com/office/drawing/2014/main" id="{87AD6E70-6FDE-D4B4-F3AD-8B86DCF2CA8C}"/>
              </a:ext>
            </a:extLst>
          </p:cNvPr>
          <p:cNvSpPr>
            <a:spLocks noGrp="1"/>
          </p:cNvSpPr>
          <p:nvPr>
            <p:ph type="sldNum" sz="quarter" idx="12"/>
          </p:nvPr>
        </p:nvSpPr>
        <p:spPr/>
        <p:txBody>
          <a:bodyPr/>
          <a:lstStyle/>
          <a:p>
            <a:fld id="{7B8E230A-344C-314A-99D7-8592764412A6}" type="slidenum">
              <a:rPr lang="en-US" smtClean="0"/>
              <a:t>60</a:t>
            </a:fld>
            <a:endParaRPr lang="en-US"/>
          </a:p>
        </p:txBody>
      </p:sp>
      <p:sp>
        <p:nvSpPr>
          <p:cNvPr id="12" name="Content Placeholder 2">
            <a:extLst>
              <a:ext uri="{FF2B5EF4-FFF2-40B4-BE49-F238E27FC236}">
                <a16:creationId xmlns:a16="http://schemas.microsoft.com/office/drawing/2014/main" id="{CBD8881C-BA74-1D0C-9B41-6E642F60B675}"/>
              </a:ext>
            </a:extLst>
          </p:cNvPr>
          <p:cNvSpPr>
            <a:spLocks noGrp="1"/>
          </p:cNvSpPr>
          <p:nvPr>
            <p:ph idx="1"/>
          </p:nvPr>
        </p:nvSpPr>
        <p:spPr>
          <a:xfrm>
            <a:off x="838200" y="1469564"/>
            <a:ext cx="10934700" cy="4530724"/>
          </a:xfrm>
        </p:spPr>
        <p:txBody>
          <a:bodyPr>
            <a:normAutofit/>
          </a:bodyPr>
          <a:lstStyle/>
          <a:p>
            <a:pPr marL="0" indent="0">
              <a:buNone/>
            </a:pPr>
            <a:r>
              <a:rPr lang="en-US" sz="3200" dirty="0"/>
              <a:t>Dynamic Per-Node Quantization</a:t>
            </a:r>
            <a:endParaRPr lang="en-US" sz="2800" dirty="0"/>
          </a:p>
        </p:txBody>
      </p:sp>
      <p:pic>
        <p:nvPicPr>
          <p:cNvPr id="5" name="Picture 4">
            <a:extLst>
              <a:ext uri="{FF2B5EF4-FFF2-40B4-BE49-F238E27FC236}">
                <a16:creationId xmlns:a16="http://schemas.microsoft.com/office/drawing/2014/main" id="{280B97BD-E22D-4DC4-8B3F-8A7267F19742}"/>
              </a:ext>
            </a:extLst>
          </p:cNvPr>
          <p:cNvPicPr>
            <a:picLocks noChangeAspect="1"/>
          </p:cNvPicPr>
          <p:nvPr/>
        </p:nvPicPr>
        <p:blipFill>
          <a:blip r:embed="rId3"/>
          <a:stretch>
            <a:fillRect/>
          </a:stretch>
        </p:blipFill>
        <p:spPr>
          <a:xfrm>
            <a:off x="3091830" y="2046750"/>
            <a:ext cx="5692942" cy="4517369"/>
          </a:xfrm>
          <a:prstGeom prst="rect">
            <a:avLst/>
          </a:prstGeom>
        </p:spPr>
      </p:pic>
      <p:sp>
        <p:nvSpPr>
          <p:cNvPr id="6" name="Rectangle 5">
            <a:extLst>
              <a:ext uri="{FF2B5EF4-FFF2-40B4-BE49-F238E27FC236}">
                <a16:creationId xmlns:a16="http://schemas.microsoft.com/office/drawing/2014/main" id="{F0725507-E357-CBA9-3319-6471F2FE9A21}"/>
              </a:ext>
            </a:extLst>
          </p:cNvPr>
          <p:cNvSpPr/>
          <p:nvPr/>
        </p:nvSpPr>
        <p:spPr>
          <a:xfrm flipV="1">
            <a:off x="2995245" y="2051857"/>
            <a:ext cx="877039" cy="277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834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solidFill>
                  <a:schemeClr val="bg1">
                    <a:lumMod val="85000"/>
                  </a:schemeClr>
                </a:solidFill>
              </a:rPr>
              <a:t>Mini-batch GNN training</a:t>
            </a:r>
          </a:p>
          <a:p>
            <a:pPr>
              <a:lnSpc>
                <a:spcPct val="150000"/>
              </a:lnSpc>
            </a:pPr>
            <a:r>
              <a:rPr lang="en-US" dirty="0">
                <a:solidFill>
                  <a:schemeClr val="bg1">
                    <a:lumMod val="85000"/>
                  </a:schemeClr>
                </a:solidFill>
              </a:rPr>
              <a:t>Full-graph GNN training</a:t>
            </a:r>
          </a:p>
          <a:p>
            <a:pPr>
              <a:lnSpc>
                <a:spcPct val="150000"/>
              </a:lnSpc>
            </a:pPr>
            <a:r>
              <a:rPr lang="en-US" dirty="0">
                <a:solidFill>
                  <a:schemeClr val="bg1">
                    <a:lumMod val="85000"/>
                  </a:schemeClr>
                </a:solidFill>
              </a:rPr>
              <a:t>Communication Optimizations</a:t>
            </a:r>
          </a:p>
          <a:p>
            <a:pPr>
              <a:lnSpc>
                <a:spcPct val="150000"/>
              </a:lnSpc>
            </a:pPr>
            <a:r>
              <a:rPr lang="en-US" dirty="0"/>
              <a:t>Staleness Tolerance</a:t>
            </a:r>
          </a:p>
          <a:p>
            <a:pPr>
              <a:lnSpc>
                <a:spcPct val="150000"/>
              </a:lnSpc>
            </a:pPr>
            <a:r>
              <a:rPr lang="en-US" dirty="0">
                <a:solidFill>
                  <a:schemeClr val="bg1">
                    <a:lumMod val="85000"/>
                  </a:schemeClr>
                </a:solidFill>
              </a:rPr>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61</a:t>
            </a:fld>
            <a:endParaRPr lang="en-US"/>
          </a:p>
        </p:txBody>
      </p:sp>
    </p:spTree>
    <p:extLst>
      <p:ext uri="{BB962C8B-B14F-4D97-AF65-F5344CB8AC3E}">
        <p14:creationId xmlns:p14="http://schemas.microsoft.com/office/powerpoint/2010/main" val="2109266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6C6F-62BA-E201-1453-C8975C0AB7A7}"/>
              </a:ext>
            </a:extLst>
          </p:cNvPr>
          <p:cNvSpPr>
            <a:spLocks noGrp="1"/>
          </p:cNvSpPr>
          <p:nvPr>
            <p:ph type="title"/>
          </p:nvPr>
        </p:nvSpPr>
        <p:spPr/>
        <p:txBody>
          <a:bodyPr/>
          <a:lstStyle/>
          <a:p>
            <a:r>
              <a:rPr lang="en-US" dirty="0"/>
              <a:t>Staleness Tolerance</a:t>
            </a:r>
          </a:p>
        </p:txBody>
      </p:sp>
      <p:sp>
        <p:nvSpPr>
          <p:cNvPr id="3" name="Content Placeholder 2">
            <a:extLst>
              <a:ext uri="{FF2B5EF4-FFF2-40B4-BE49-F238E27FC236}">
                <a16:creationId xmlns:a16="http://schemas.microsoft.com/office/drawing/2014/main" id="{757247FD-6A62-C23F-A099-5385060B7CBC}"/>
              </a:ext>
            </a:extLst>
          </p:cNvPr>
          <p:cNvSpPr>
            <a:spLocks noGrp="1"/>
          </p:cNvSpPr>
          <p:nvPr>
            <p:ph idx="1"/>
          </p:nvPr>
        </p:nvSpPr>
        <p:spPr>
          <a:xfrm>
            <a:off x="838200" y="2685081"/>
            <a:ext cx="10515600" cy="3509963"/>
          </a:xfrm>
        </p:spPr>
        <p:txBody>
          <a:bodyPr>
            <a:normAutofit/>
          </a:bodyPr>
          <a:lstStyle/>
          <a:p>
            <a:pPr marL="0" indent="0">
              <a:buNone/>
            </a:pPr>
            <a:r>
              <a:rPr lang="en-US" sz="3200" dirty="0">
                <a:solidFill>
                  <a:srgbClr val="C00000"/>
                </a:solidFill>
              </a:rPr>
              <a:t>Embedding Staleness</a:t>
            </a:r>
          </a:p>
          <a:p>
            <a:pPr lvl="1">
              <a:buFont typeface="Wingdings" pitchFamily="2" charset="2"/>
              <a:buChar char="Ø"/>
            </a:pPr>
            <a:r>
              <a:rPr lang="en-US" sz="2800" dirty="0"/>
              <a:t> </a:t>
            </a:r>
            <a:r>
              <a:rPr lang="en-US" sz="2800" dirty="0" err="1"/>
              <a:t>DistGNN</a:t>
            </a:r>
            <a:r>
              <a:rPr lang="en-US" sz="2800" dirty="0"/>
              <a:t> [</a:t>
            </a:r>
            <a:r>
              <a:rPr lang="en-US" sz="2800" dirty="0">
                <a:solidFill>
                  <a:schemeClr val="accent2"/>
                </a:solidFill>
              </a:rPr>
              <a:t>SC’21</a:t>
            </a:r>
            <a:r>
              <a:rPr lang="en-US" sz="2800" dirty="0"/>
              <a:t>]</a:t>
            </a:r>
          </a:p>
          <a:p>
            <a:pPr lvl="1">
              <a:buFont typeface="Wingdings" pitchFamily="2" charset="2"/>
              <a:buChar char="Ø"/>
            </a:pPr>
            <a:r>
              <a:rPr lang="en-US" sz="2800" dirty="0"/>
              <a:t> </a:t>
            </a:r>
            <a:r>
              <a:rPr lang="en-US" sz="2800" dirty="0" err="1"/>
              <a:t>Sancus</a:t>
            </a:r>
            <a:r>
              <a:rPr lang="en-US" sz="2800" dirty="0"/>
              <a:t> [</a:t>
            </a:r>
            <a:r>
              <a:rPr lang="en-US" sz="2800" dirty="0">
                <a:solidFill>
                  <a:schemeClr val="accent2"/>
                </a:solidFill>
              </a:rPr>
              <a:t>VLDB’22 best paper</a:t>
            </a:r>
            <a:r>
              <a:rPr lang="en-US" sz="2800" dirty="0"/>
              <a:t>]</a:t>
            </a:r>
          </a:p>
          <a:p>
            <a:pPr lvl="1">
              <a:buFont typeface="Wingdings" pitchFamily="2" charset="2"/>
              <a:buChar char="Ø"/>
            </a:pPr>
            <a:endParaRPr lang="en-US" sz="2800" dirty="0"/>
          </a:p>
          <a:p>
            <a:pPr marL="0" indent="0">
              <a:buNone/>
            </a:pPr>
            <a:r>
              <a:rPr lang="en-US" sz="3200" dirty="0">
                <a:solidFill>
                  <a:schemeClr val="accent6">
                    <a:lumMod val="75000"/>
                  </a:schemeClr>
                </a:solidFill>
              </a:rPr>
              <a:t>Weight/Gradient Staleness</a:t>
            </a:r>
          </a:p>
          <a:p>
            <a:pPr lvl="1">
              <a:buFont typeface="Wingdings" pitchFamily="2" charset="2"/>
              <a:buChar char="Ø"/>
            </a:pPr>
            <a:r>
              <a:rPr lang="en-US" sz="2800" dirty="0"/>
              <a:t> P3 [</a:t>
            </a:r>
            <a:r>
              <a:rPr lang="en-US" sz="2800" dirty="0">
                <a:solidFill>
                  <a:schemeClr val="accent2"/>
                </a:solidFill>
              </a:rPr>
              <a:t>OSDI’21</a:t>
            </a:r>
            <a:r>
              <a:rPr lang="en-US" sz="2800" dirty="0"/>
              <a:t>]</a:t>
            </a:r>
          </a:p>
          <a:p>
            <a:pPr lvl="1">
              <a:buFont typeface="Wingdings" pitchFamily="2" charset="2"/>
              <a:buChar char="Ø"/>
            </a:pPr>
            <a:r>
              <a:rPr lang="en-US" sz="2800" dirty="0"/>
              <a:t> </a:t>
            </a:r>
            <a:r>
              <a:rPr lang="en-US" sz="2800" dirty="0" err="1"/>
              <a:t>Dorylus</a:t>
            </a:r>
            <a:r>
              <a:rPr lang="en-US" sz="2800" dirty="0"/>
              <a:t> [</a:t>
            </a:r>
            <a:r>
              <a:rPr lang="en-US" sz="2800" dirty="0">
                <a:solidFill>
                  <a:schemeClr val="accent2"/>
                </a:solidFill>
              </a:rPr>
              <a:t>OSDI’21</a:t>
            </a:r>
            <a:r>
              <a:rPr lang="en-US" sz="2800" dirty="0"/>
              <a:t>]</a:t>
            </a:r>
          </a:p>
        </p:txBody>
      </p:sp>
      <p:sp>
        <p:nvSpPr>
          <p:cNvPr id="4" name="Slide Number Placeholder 3">
            <a:extLst>
              <a:ext uri="{FF2B5EF4-FFF2-40B4-BE49-F238E27FC236}">
                <a16:creationId xmlns:a16="http://schemas.microsoft.com/office/drawing/2014/main" id="{C2163AA7-DD3F-6582-6415-50DA42CA4BDF}"/>
              </a:ext>
            </a:extLst>
          </p:cNvPr>
          <p:cNvSpPr>
            <a:spLocks noGrp="1"/>
          </p:cNvSpPr>
          <p:nvPr>
            <p:ph type="sldNum" sz="quarter" idx="12"/>
          </p:nvPr>
        </p:nvSpPr>
        <p:spPr/>
        <p:txBody>
          <a:bodyPr/>
          <a:lstStyle/>
          <a:p>
            <a:fld id="{7B8E230A-344C-314A-99D7-8592764412A6}" type="slidenum">
              <a:rPr lang="en-US" smtClean="0"/>
              <a:t>62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A6C49AA-B833-285C-E748-928A04601D59}"/>
                  </a:ext>
                </a:extLst>
              </p:cNvPr>
              <p:cNvSpPr txBox="1"/>
              <p:nvPr/>
            </p:nvSpPr>
            <p:spPr>
              <a:xfrm>
                <a:off x="444500" y="1690688"/>
                <a:ext cx="5892800" cy="727250"/>
              </a:xfrm>
              <a:prstGeom prst="rect">
                <a:avLst/>
              </a:prstGeom>
              <a:noFill/>
            </p:spPr>
            <p:txBody>
              <a:bodyPr wrap="square">
                <a:spAutoFit/>
              </a:bodyPr>
              <a:lstStyle/>
              <a:p>
                <a:pPr marL="457200" lvl="1" indent="0">
                  <a:buNone/>
                </a:pPr>
                <a14:m>
                  <m:oMathPara xmlns:m="http://schemas.openxmlformats.org/officeDocument/2006/math">
                    <m:oMathParaPr>
                      <m:jc m:val="centerGroup"/>
                    </m:oMathParaPr>
                    <m:oMath xmlns:m="http://schemas.openxmlformats.org/officeDocument/2006/math">
                      <m:sSup>
                        <m:sSupPr>
                          <m:ctrlPr>
                            <a:rPr lang="en-US" sz="4000" i="1" smtClean="0">
                              <a:latin typeface="Cambria Math" panose="02040503050406030204" pitchFamily="18" charset="0"/>
                            </a:rPr>
                          </m:ctrlPr>
                        </m:sSupPr>
                        <m:e>
                          <m:r>
                            <a:rPr lang="en-US" sz="4000" b="0" i="1" smtClean="0">
                              <a:latin typeface="Cambria Math" panose="02040503050406030204" pitchFamily="18" charset="0"/>
                            </a:rPr>
                            <m:t>𝐻</m:t>
                          </m:r>
                        </m:e>
                        <m:sup>
                          <m:r>
                            <a:rPr lang="en-US" sz="4000" b="0" i="1" smtClean="0">
                              <a:latin typeface="Cambria Math" panose="02040503050406030204" pitchFamily="18" charset="0"/>
                            </a:rPr>
                            <m:t>𝑙</m:t>
                          </m:r>
                        </m:sup>
                      </m:sSup>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𝜎</m:t>
                      </m:r>
                      <m:r>
                        <a:rPr lang="en-US" sz="4000" b="0" i="1" smtClean="0">
                          <a:latin typeface="Cambria Math" panose="02040503050406030204" pitchFamily="18" charset="0"/>
                          <a:ea typeface="Cambria Math" panose="02040503050406030204" pitchFamily="18" charset="0"/>
                        </a:rPr>
                        <m:t>(</m:t>
                      </m:r>
                      <m:acc>
                        <m:accPr>
                          <m:chr m:val="̃"/>
                          <m:ctrlPr>
                            <a:rPr lang="en-US" sz="4000" b="0" i="1" smtClean="0">
                              <a:latin typeface="Cambria Math" panose="02040503050406030204" pitchFamily="18" charset="0"/>
                              <a:ea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𝐴</m:t>
                          </m:r>
                          <m:r>
                            <a:rPr lang="en-US" sz="4000" b="0" i="1" smtClean="0">
                              <a:latin typeface="Cambria Math" panose="02040503050406030204" pitchFamily="18" charset="0"/>
                              <a:ea typeface="Cambria Math" panose="02040503050406030204" pitchFamily="18" charset="0"/>
                            </a:rPr>
                            <m:t> </m:t>
                          </m:r>
                        </m:e>
                      </m:acc>
                      <m:sSup>
                        <m:sSupPr>
                          <m:ctrlPr>
                            <a:rPr lang="en-US" sz="400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𝐻</m:t>
                          </m:r>
                        </m:e>
                        <m:sup>
                          <m:r>
                            <a:rPr lang="en-US" sz="4000" b="0" i="1" smtClean="0">
                              <a:solidFill>
                                <a:srgbClr val="C00000"/>
                              </a:solidFill>
                              <a:latin typeface="Cambria Math" panose="02040503050406030204" pitchFamily="18" charset="0"/>
                            </a:rPr>
                            <m:t>𝑙</m:t>
                          </m:r>
                          <m:r>
                            <a:rPr lang="en-US" sz="4000" b="0" i="1" smtClean="0">
                              <a:solidFill>
                                <a:srgbClr val="C00000"/>
                              </a:solidFill>
                              <a:latin typeface="Cambria Math" panose="02040503050406030204" pitchFamily="18" charset="0"/>
                            </a:rPr>
                            <m:t>−1</m:t>
                          </m:r>
                        </m:sup>
                      </m:sSup>
                      <m:r>
                        <a:rPr lang="en-US" sz="4000" b="0" i="1" smtClean="0">
                          <a:latin typeface="Cambria Math" panose="02040503050406030204" pitchFamily="18" charset="0"/>
                        </a:rPr>
                        <m:t> </m:t>
                      </m:r>
                      <m:sSup>
                        <m:sSupPr>
                          <m:ctrlPr>
                            <a:rPr lang="en-US" sz="4000" b="0" i="1" smtClean="0">
                              <a:solidFill>
                                <a:schemeClr val="accent6">
                                  <a:lumMod val="75000"/>
                                </a:schemeClr>
                              </a:solidFill>
                              <a:latin typeface="Cambria Math" panose="02040503050406030204" pitchFamily="18" charset="0"/>
                            </a:rPr>
                          </m:ctrlPr>
                        </m:sSupPr>
                        <m:e>
                          <m:r>
                            <a:rPr lang="en-US" sz="4000" b="0" i="1" smtClean="0">
                              <a:solidFill>
                                <a:schemeClr val="accent6">
                                  <a:lumMod val="75000"/>
                                </a:schemeClr>
                              </a:solidFill>
                              <a:latin typeface="Cambria Math" panose="02040503050406030204" pitchFamily="18" charset="0"/>
                            </a:rPr>
                            <m:t>𝑊</m:t>
                          </m:r>
                        </m:e>
                        <m:sup>
                          <m:r>
                            <a:rPr lang="en-US" sz="4000" b="0" i="1" smtClean="0">
                              <a:solidFill>
                                <a:schemeClr val="accent6">
                                  <a:lumMod val="75000"/>
                                </a:schemeClr>
                              </a:solidFill>
                              <a:latin typeface="Cambria Math" panose="02040503050406030204" pitchFamily="18" charset="0"/>
                            </a:rPr>
                            <m:t>𝑙</m:t>
                          </m:r>
                          <m:r>
                            <a:rPr lang="en-US" sz="4000" b="0" i="1" smtClean="0">
                              <a:solidFill>
                                <a:schemeClr val="accent6">
                                  <a:lumMod val="75000"/>
                                </a:schemeClr>
                              </a:solidFill>
                              <a:latin typeface="Cambria Math" panose="02040503050406030204" pitchFamily="18" charset="0"/>
                            </a:rPr>
                            <m:t>−1</m:t>
                          </m:r>
                        </m:sup>
                      </m:sSup>
                      <m:r>
                        <a:rPr lang="en-US" sz="4000" b="0" i="1" smtClean="0">
                          <a:latin typeface="Cambria Math" panose="02040503050406030204" pitchFamily="18" charset="0"/>
                        </a:rPr>
                        <m:t>)</m:t>
                      </m:r>
                    </m:oMath>
                  </m:oMathPara>
                </a14:m>
                <a:endParaRPr lang="en-US" sz="4000" dirty="0"/>
              </a:p>
            </p:txBody>
          </p:sp>
        </mc:Choice>
        <mc:Fallback xmlns="">
          <p:sp>
            <p:nvSpPr>
              <p:cNvPr id="6" name="TextBox 5">
                <a:extLst>
                  <a:ext uri="{FF2B5EF4-FFF2-40B4-BE49-F238E27FC236}">
                    <a16:creationId xmlns:a16="http://schemas.microsoft.com/office/drawing/2014/main" id="{1A6C49AA-B833-285C-E748-928A04601D59}"/>
                  </a:ext>
                </a:extLst>
              </p:cNvPr>
              <p:cNvSpPr txBox="1">
                <a:spLocks noRot="1" noChangeAspect="1" noMove="1" noResize="1" noEditPoints="1" noAdjustHandles="1" noChangeArrowheads="1" noChangeShapeType="1" noTextEdit="1"/>
              </p:cNvSpPr>
              <p:nvPr/>
            </p:nvSpPr>
            <p:spPr>
              <a:xfrm>
                <a:off x="444500" y="1690688"/>
                <a:ext cx="5892800" cy="727250"/>
              </a:xfrm>
              <a:prstGeom prst="rect">
                <a:avLst/>
              </a:prstGeom>
              <a:blipFill>
                <a:blip r:embed="rId3"/>
                <a:stretch>
                  <a:fillRect t="-6780" b="-23729"/>
                </a:stretch>
              </a:blipFill>
            </p:spPr>
            <p:txBody>
              <a:bodyPr/>
              <a:lstStyle/>
              <a:p>
                <a:r>
                  <a:rPr lang="en-US">
                    <a:noFill/>
                  </a:rPr>
                  <a:t> </a:t>
                </a:r>
              </a:p>
            </p:txBody>
          </p:sp>
        </mc:Fallback>
      </mc:AlternateContent>
    </p:spTree>
    <p:extLst>
      <p:ext uri="{BB962C8B-B14F-4D97-AF65-F5344CB8AC3E}">
        <p14:creationId xmlns:p14="http://schemas.microsoft.com/office/powerpoint/2010/main" val="414327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D6FD3-D544-5194-DF6E-B73D8097BF90}"/>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C712984B-538D-E4AC-43EA-42B9A858DDCC}"/>
              </a:ext>
            </a:extLst>
          </p:cNvPr>
          <p:cNvSpPr>
            <a:spLocks noGrp="1"/>
          </p:cNvSpPr>
          <p:nvPr>
            <p:ph idx="1"/>
          </p:nvPr>
        </p:nvSpPr>
        <p:spPr>
          <a:xfrm>
            <a:off x="838200" y="1825625"/>
            <a:ext cx="10515600" cy="713014"/>
          </a:xfrm>
        </p:spPr>
        <p:txBody>
          <a:bodyPr/>
          <a:lstStyle/>
          <a:p>
            <a:pPr marL="0" indent="0">
              <a:buNone/>
            </a:pPr>
            <a:r>
              <a:rPr lang="en-US" dirty="0" err="1"/>
              <a:t>DistGNN</a:t>
            </a:r>
            <a:r>
              <a:rPr lang="en-US" dirty="0"/>
              <a:t> [</a:t>
            </a:r>
            <a:r>
              <a:rPr lang="en-US" dirty="0">
                <a:solidFill>
                  <a:schemeClr val="accent2"/>
                </a:solidFill>
              </a:rPr>
              <a:t>SC’21</a:t>
            </a:r>
            <a:r>
              <a:rPr lang="en-US" dirty="0"/>
              <a:t>] proposes </a:t>
            </a:r>
            <a:r>
              <a:rPr lang="en-US" dirty="0">
                <a:solidFill>
                  <a:srgbClr val="C00000"/>
                </a:solidFill>
              </a:rPr>
              <a:t>Delayed Remote Partial Aggregates.</a:t>
            </a:r>
          </a:p>
        </p:txBody>
      </p:sp>
      <p:sp>
        <p:nvSpPr>
          <p:cNvPr id="4" name="Oval 3">
            <a:extLst>
              <a:ext uri="{FF2B5EF4-FFF2-40B4-BE49-F238E27FC236}">
                <a16:creationId xmlns:a16="http://schemas.microsoft.com/office/drawing/2014/main" id="{3E75B5D6-E6C9-0BFD-CE3D-A252CB06355C}"/>
              </a:ext>
            </a:extLst>
          </p:cNvPr>
          <p:cNvSpPr/>
          <p:nvPr/>
        </p:nvSpPr>
        <p:spPr>
          <a:xfrm>
            <a:off x="2041721" y="2922494"/>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899265B-6AFD-51AE-4087-21B09052B24E}"/>
              </a:ext>
            </a:extLst>
          </p:cNvPr>
          <p:cNvSpPr/>
          <p:nvPr/>
        </p:nvSpPr>
        <p:spPr>
          <a:xfrm>
            <a:off x="1248306" y="3884753"/>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E578F0C-7D73-C4FD-4F98-C75D8C2928BC}"/>
              </a:ext>
            </a:extLst>
          </p:cNvPr>
          <p:cNvSpPr/>
          <p:nvPr/>
        </p:nvSpPr>
        <p:spPr>
          <a:xfrm>
            <a:off x="2696106" y="3884753"/>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1340264-D93D-7759-0164-B4FC7E3698C4}"/>
              </a:ext>
            </a:extLst>
          </p:cNvPr>
          <p:cNvSpPr/>
          <p:nvPr/>
        </p:nvSpPr>
        <p:spPr>
          <a:xfrm>
            <a:off x="1257271" y="5011135"/>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3A48D0-7098-DC9E-775E-B61741D9B8CC}"/>
              </a:ext>
            </a:extLst>
          </p:cNvPr>
          <p:cNvSpPr/>
          <p:nvPr/>
        </p:nvSpPr>
        <p:spPr>
          <a:xfrm>
            <a:off x="2749894" y="5401996"/>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073F7DA-A92D-41A4-F849-96561E05A2F6}"/>
              </a:ext>
            </a:extLst>
          </p:cNvPr>
          <p:cNvCxnSpPr>
            <a:cxnSpLocks/>
            <a:stCxn id="6" idx="7"/>
            <a:endCxn id="4" idx="3"/>
          </p:cNvCxnSpPr>
          <p:nvPr/>
        </p:nvCxnSpPr>
        <p:spPr>
          <a:xfrm flipV="1">
            <a:off x="1562032" y="3234690"/>
            <a:ext cx="533516" cy="703627"/>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0D6ECA9-D8E7-2A72-2566-BCA67D49FF66}"/>
              </a:ext>
            </a:extLst>
          </p:cNvPr>
          <p:cNvCxnSpPr>
            <a:cxnSpLocks/>
            <a:stCxn id="6" idx="6"/>
            <a:endCxn id="7" idx="2"/>
          </p:cNvCxnSpPr>
          <p:nvPr/>
        </p:nvCxnSpPr>
        <p:spPr>
          <a:xfrm>
            <a:off x="1615859" y="4067633"/>
            <a:ext cx="1080247" cy="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C74DB16-0F79-80FB-065A-B8BEDA5D4B1F}"/>
              </a:ext>
            </a:extLst>
          </p:cNvPr>
          <p:cNvCxnSpPr>
            <a:cxnSpLocks/>
            <a:endCxn id="7" idx="3"/>
          </p:cNvCxnSpPr>
          <p:nvPr/>
        </p:nvCxnSpPr>
        <p:spPr>
          <a:xfrm flipV="1">
            <a:off x="1563355" y="4196949"/>
            <a:ext cx="1186578" cy="88518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5D94B56-FF20-5D73-A860-6F60F9ADBB0A}"/>
              </a:ext>
            </a:extLst>
          </p:cNvPr>
          <p:cNvCxnSpPr>
            <a:cxnSpLocks/>
            <a:endCxn id="7" idx="4"/>
          </p:cNvCxnSpPr>
          <p:nvPr/>
        </p:nvCxnSpPr>
        <p:spPr>
          <a:xfrm flipH="1" flipV="1">
            <a:off x="2879883" y="4250513"/>
            <a:ext cx="52936" cy="1155406"/>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875BF15-B918-F512-1866-264CEC8C9F72}"/>
              </a:ext>
            </a:extLst>
          </p:cNvPr>
          <p:cNvCxnSpPr>
            <a:cxnSpLocks/>
            <a:endCxn id="9" idx="2"/>
          </p:cNvCxnSpPr>
          <p:nvPr/>
        </p:nvCxnSpPr>
        <p:spPr>
          <a:xfrm>
            <a:off x="1589465" y="5307341"/>
            <a:ext cx="1160429" cy="27753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sp>
        <p:nvSpPr>
          <p:cNvPr id="22" name="Right Arrow 21">
            <a:extLst>
              <a:ext uri="{FF2B5EF4-FFF2-40B4-BE49-F238E27FC236}">
                <a16:creationId xmlns:a16="http://schemas.microsoft.com/office/drawing/2014/main" id="{63F9B910-ECF9-69EF-5EE2-DA031FB46E34}"/>
              </a:ext>
            </a:extLst>
          </p:cNvPr>
          <p:cNvSpPr/>
          <p:nvPr/>
        </p:nvSpPr>
        <p:spPr>
          <a:xfrm>
            <a:off x="3575551" y="4017654"/>
            <a:ext cx="2313947" cy="814185"/>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EDC1726-A96F-8B09-5545-870A238B74F0}"/>
              </a:ext>
            </a:extLst>
          </p:cNvPr>
          <p:cNvSpPr txBox="1"/>
          <p:nvPr/>
        </p:nvSpPr>
        <p:spPr>
          <a:xfrm>
            <a:off x="3635177" y="4240080"/>
            <a:ext cx="1842620" cy="369332"/>
          </a:xfrm>
          <a:prstGeom prst="rect">
            <a:avLst/>
          </a:prstGeom>
          <a:noFill/>
        </p:spPr>
        <p:txBody>
          <a:bodyPr wrap="none" rtlCol="0">
            <a:spAutoFit/>
          </a:bodyPr>
          <a:lstStyle/>
          <a:p>
            <a:r>
              <a:rPr lang="en-US" dirty="0"/>
              <a:t>After Partitioning</a:t>
            </a:r>
          </a:p>
        </p:txBody>
      </p:sp>
      <p:sp>
        <p:nvSpPr>
          <p:cNvPr id="48" name="Oval 47">
            <a:extLst>
              <a:ext uri="{FF2B5EF4-FFF2-40B4-BE49-F238E27FC236}">
                <a16:creationId xmlns:a16="http://schemas.microsoft.com/office/drawing/2014/main" id="{2F62B945-33BD-54BF-0DC4-09E8DF308B15}"/>
              </a:ext>
            </a:extLst>
          </p:cNvPr>
          <p:cNvSpPr/>
          <p:nvPr/>
        </p:nvSpPr>
        <p:spPr>
          <a:xfrm>
            <a:off x="7869650" y="2739614"/>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45A82AA-90F1-357C-73E7-1F0B97BC7F41}"/>
              </a:ext>
            </a:extLst>
          </p:cNvPr>
          <p:cNvSpPr/>
          <p:nvPr/>
        </p:nvSpPr>
        <p:spPr>
          <a:xfrm>
            <a:off x="7528491" y="3786175"/>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D60E2A7-E6B9-2507-5AD1-191CE416FD18}"/>
              </a:ext>
            </a:extLst>
          </p:cNvPr>
          <p:cNvSpPr/>
          <p:nvPr/>
        </p:nvSpPr>
        <p:spPr>
          <a:xfrm>
            <a:off x="8976291" y="3786175"/>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6085641-A8C4-2391-3D74-E0DE751A61A2}"/>
              </a:ext>
            </a:extLst>
          </p:cNvPr>
          <p:cNvSpPr/>
          <p:nvPr/>
        </p:nvSpPr>
        <p:spPr>
          <a:xfrm>
            <a:off x="7537456" y="4912557"/>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6720636-2F8F-1C4E-8A2D-EA6D59B3BF0C}"/>
              </a:ext>
            </a:extLst>
          </p:cNvPr>
          <p:cNvSpPr/>
          <p:nvPr/>
        </p:nvSpPr>
        <p:spPr>
          <a:xfrm>
            <a:off x="9030079" y="5303418"/>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ACBC9CA2-A318-2B3A-44A7-44D6A87ABE59}"/>
              </a:ext>
            </a:extLst>
          </p:cNvPr>
          <p:cNvCxnSpPr>
            <a:cxnSpLocks/>
            <a:stCxn id="49" idx="7"/>
            <a:endCxn id="48" idx="4"/>
          </p:cNvCxnSpPr>
          <p:nvPr/>
        </p:nvCxnSpPr>
        <p:spPr>
          <a:xfrm flipV="1">
            <a:off x="7842217" y="3105374"/>
            <a:ext cx="211210" cy="73436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DE1E4E5-0EF4-CBD0-27DE-E3D263B79BE6}"/>
              </a:ext>
            </a:extLst>
          </p:cNvPr>
          <p:cNvCxnSpPr>
            <a:cxnSpLocks/>
            <a:stCxn id="49" idx="6"/>
            <a:endCxn id="50" idx="2"/>
          </p:cNvCxnSpPr>
          <p:nvPr/>
        </p:nvCxnSpPr>
        <p:spPr>
          <a:xfrm>
            <a:off x="7896044" y="3969055"/>
            <a:ext cx="1080247" cy="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1698611-C7F4-5EA3-D867-F7EDC4FA4690}"/>
              </a:ext>
            </a:extLst>
          </p:cNvPr>
          <p:cNvCxnSpPr>
            <a:cxnSpLocks/>
            <a:endCxn id="50" idx="3"/>
          </p:cNvCxnSpPr>
          <p:nvPr/>
        </p:nvCxnSpPr>
        <p:spPr>
          <a:xfrm flipV="1">
            <a:off x="7843540" y="4098371"/>
            <a:ext cx="1186578" cy="88518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59035E4-502C-65A2-1572-99264934F307}"/>
              </a:ext>
            </a:extLst>
          </p:cNvPr>
          <p:cNvCxnSpPr>
            <a:cxnSpLocks/>
            <a:endCxn id="50" idx="4"/>
          </p:cNvCxnSpPr>
          <p:nvPr/>
        </p:nvCxnSpPr>
        <p:spPr>
          <a:xfrm flipH="1" flipV="1">
            <a:off x="9160068" y="4151935"/>
            <a:ext cx="52936" cy="1155406"/>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D239404C-FFCC-5B01-6D28-B13849AE79F5}"/>
              </a:ext>
            </a:extLst>
          </p:cNvPr>
          <p:cNvCxnSpPr>
            <a:cxnSpLocks/>
            <a:endCxn id="52" idx="2"/>
          </p:cNvCxnSpPr>
          <p:nvPr/>
        </p:nvCxnSpPr>
        <p:spPr>
          <a:xfrm>
            <a:off x="7869650" y="5208763"/>
            <a:ext cx="1160429" cy="27753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5F464DA6-33BA-CD02-15F2-2E9BBFB20A24}"/>
              </a:ext>
            </a:extLst>
          </p:cNvPr>
          <p:cNvCxnSpPr/>
          <p:nvPr/>
        </p:nvCxnSpPr>
        <p:spPr>
          <a:xfrm>
            <a:off x="8597152" y="2492188"/>
            <a:ext cx="0" cy="3854824"/>
          </a:xfrm>
          <a:prstGeom prst="line">
            <a:avLst/>
          </a:prstGeom>
          <a:ln w="381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6C689AF8-739A-5187-2DAC-FD3BA7040CD6}"/>
              </a:ext>
            </a:extLst>
          </p:cNvPr>
          <p:cNvCxnSpPr>
            <a:cxnSpLocks/>
          </p:cNvCxnSpPr>
          <p:nvPr/>
        </p:nvCxnSpPr>
        <p:spPr>
          <a:xfrm>
            <a:off x="6105939" y="4562406"/>
            <a:ext cx="4949314" cy="0"/>
          </a:xfrm>
          <a:prstGeom prst="line">
            <a:avLst/>
          </a:prstGeom>
          <a:ln w="381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9A332B5C-A0C4-CF1F-A53E-5C5377569401}"/>
              </a:ext>
            </a:extLst>
          </p:cNvPr>
          <p:cNvSpPr txBox="1"/>
          <p:nvPr/>
        </p:nvSpPr>
        <p:spPr>
          <a:xfrm>
            <a:off x="6359052" y="4169322"/>
            <a:ext cx="819455" cy="369332"/>
          </a:xfrm>
          <a:prstGeom prst="rect">
            <a:avLst/>
          </a:prstGeom>
          <a:noFill/>
        </p:spPr>
        <p:txBody>
          <a:bodyPr wrap="none" rtlCol="0">
            <a:spAutoFit/>
          </a:bodyPr>
          <a:lstStyle/>
          <a:p>
            <a:r>
              <a:rPr lang="en-US" b="1" dirty="0"/>
              <a:t>GPU 0</a:t>
            </a:r>
          </a:p>
        </p:txBody>
      </p:sp>
      <p:sp>
        <p:nvSpPr>
          <p:cNvPr id="76" name="TextBox 75">
            <a:extLst>
              <a:ext uri="{FF2B5EF4-FFF2-40B4-BE49-F238E27FC236}">
                <a16:creationId xmlns:a16="http://schemas.microsoft.com/office/drawing/2014/main" id="{0023576F-8BEC-FA19-A54B-E68F9FCC84A2}"/>
              </a:ext>
            </a:extLst>
          </p:cNvPr>
          <p:cNvSpPr txBox="1"/>
          <p:nvPr/>
        </p:nvSpPr>
        <p:spPr>
          <a:xfrm>
            <a:off x="10225859" y="4145359"/>
            <a:ext cx="819455" cy="369332"/>
          </a:xfrm>
          <a:prstGeom prst="rect">
            <a:avLst/>
          </a:prstGeom>
          <a:noFill/>
        </p:spPr>
        <p:txBody>
          <a:bodyPr wrap="none" rtlCol="0">
            <a:spAutoFit/>
          </a:bodyPr>
          <a:lstStyle/>
          <a:p>
            <a:r>
              <a:rPr lang="en-US" b="1" dirty="0"/>
              <a:t>GPU 1</a:t>
            </a:r>
          </a:p>
        </p:txBody>
      </p:sp>
      <p:sp>
        <p:nvSpPr>
          <p:cNvPr id="77" name="TextBox 76">
            <a:extLst>
              <a:ext uri="{FF2B5EF4-FFF2-40B4-BE49-F238E27FC236}">
                <a16:creationId xmlns:a16="http://schemas.microsoft.com/office/drawing/2014/main" id="{564678C6-7227-4098-49F9-9416D1BE932D}"/>
              </a:ext>
            </a:extLst>
          </p:cNvPr>
          <p:cNvSpPr txBox="1"/>
          <p:nvPr/>
        </p:nvSpPr>
        <p:spPr>
          <a:xfrm>
            <a:off x="6364749" y="4574062"/>
            <a:ext cx="819455" cy="369332"/>
          </a:xfrm>
          <a:prstGeom prst="rect">
            <a:avLst/>
          </a:prstGeom>
          <a:noFill/>
        </p:spPr>
        <p:txBody>
          <a:bodyPr wrap="none" rtlCol="0">
            <a:spAutoFit/>
          </a:bodyPr>
          <a:lstStyle/>
          <a:p>
            <a:r>
              <a:rPr lang="en-US" b="1" dirty="0"/>
              <a:t>GPU 2</a:t>
            </a:r>
          </a:p>
        </p:txBody>
      </p:sp>
      <p:sp>
        <p:nvSpPr>
          <p:cNvPr id="78" name="TextBox 77">
            <a:extLst>
              <a:ext uri="{FF2B5EF4-FFF2-40B4-BE49-F238E27FC236}">
                <a16:creationId xmlns:a16="http://schemas.microsoft.com/office/drawing/2014/main" id="{D0360118-802F-8142-5497-F4DBBE36D422}"/>
              </a:ext>
            </a:extLst>
          </p:cNvPr>
          <p:cNvSpPr txBox="1"/>
          <p:nvPr/>
        </p:nvSpPr>
        <p:spPr>
          <a:xfrm>
            <a:off x="10239594" y="4575514"/>
            <a:ext cx="819455" cy="369332"/>
          </a:xfrm>
          <a:prstGeom prst="rect">
            <a:avLst/>
          </a:prstGeom>
          <a:noFill/>
        </p:spPr>
        <p:txBody>
          <a:bodyPr wrap="none" rtlCol="0">
            <a:spAutoFit/>
          </a:bodyPr>
          <a:lstStyle/>
          <a:p>
            <a:r>
              <a:rPr lang="en-US" b="1" dirty="0"/>
              <a:t>GPU 3</a:t>
            </a:r>
          </a:p>
        </p:txBody>
      </p:sp>
      <p:sp>
        <p:nvSpPr>
          <p:cNvPr id="79" name="Rounded Rectangular Callout 78">
            <a:extLst>
              <a:ext uri="{FF2B5EF4-FFF2-40B4-BE49-F238E27FC236}">
                <a16:creationId xmlns:a16="http://schemas.microsoft.com/office/drawing/2014/main" id="{C3853E3B-37A3-EE3F-F752-B57726A47388}"/>
              </a:ext>
            </a:extLst>
          </p:cNvPr>
          <p:cNvSpPr/>
          <p:nvPr/>
        </p:nvSpPr>
        <p:spPr>
          <a:xfrm>
            <a:off x="9273065" y="2354429"/>
            <a:ext cx="2116602" cy="1293987"/>
          </a:xfrm>
          <a:prstGeom prst="wedgeRoundRectCallout">
            <a:avLst>
              <a:gd name="adj1" fmla="val -42364"/>
              <a:gd name="adj2" fmla="val 64578"/>
              <a:gd name="adj3" fmla="val 16667"/>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11F0293E-6C33-6A53-BC20-966EEBCA8C5A}"/>
              </a:ext>
            </a:extLst>
          </p:cNvPr>
          <p:cNvSpPr txBox="1"/>
          <p:nvPr/>
        </p:nvSpPr>
        <p:spPr>
          <a:xfrm>
            <a:off x="9350765" y="2519003"/>
            <a:ext cx="2106128" cy="923330"/>
          </a:xfrm>
          <a:prstGeom prst="rect">
            <a:avLst/>
          </a:prstGeom>
          <a:noFill/>
        </p:spPr>
        <p:txBody>
          <a:bodyPr wrap="square" rtlCol="0">
            <a:spAutoFit/>
          </a:bodyPr>
          <a:lstStyle/>
          <a:p>
            <a:r>
              <a:rPr lang="en-US" dirty="0">
                <a:solidFill>
                  <a:srgbClr val="0070C0"/>
                </a:solidFill>
              </a:rPr>
              <a:t>I need to aggregate features from 3 remote machines!</a:t>
            </a:r>
          </a:p>
        </p:txBody>
      </p:sp>
      <p:sp>
        <p:nvSpPr>
          <p:cNvPr id="5" name="Slide Number Placeholder 4">
            <a:extLst>
              <a:ext uri="{FF2B5EF4-FFF2-40B4-BE49-F238E27FC236}">
                <a16:creationId xmlns:a16="http://schemas.microsoft.com/office/drawing/2014/main" id="{235A255B-D4FF-234F-3D8C-DAA9DDAB864D}"/>
              </a:ext>
            </a:extLst>
          </p:cNvPr>
          <p:cNvSpPr>
            <a:spLocks noGrp="1"/>
          </p:cNvSpPr>
          <p:nvPr>
            <p:ph type="sldNum" sz="quarter" idx="12"/>
          </p:nvPr>
        </p:nvSpPr>
        <p:spPr/>
        <p:txBody>
          <a:bodyPr/>
          <a:lstStyle/>
          <a:p>
            <a:fld id="{7B8E230A-344C-314A-99D7-8592764412A6}" type="slidenum">
              <a:rPr lang="en-US" smtClean="0"/>
              <a:t>63</a:t>
            </a:fld>
            <a:endParaRPr lang="en-US"/>
          </a:p>
        </p:txBody>
      </p:sp>
    </p:spTree>
    <p:extLst>
      <p:ext uri="{BB962C8B-B14F-4D97-AF65-F5344CB8AC3E}">
        <p14:creationId xmlns:p14="http://schemas.microsoft.com/office/powerpoint/2010/main" val="183619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DBDCC-8D30-DA6C-5C6B-EC302115CBE5}"/>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B7910A0D-A6CA-58A7-894C-A88987E1AF35}"/>
              </a:ext>
            </a:extLst>
          </p:cNvPr>
          <p:cNvSpPr>
            <a:spLocks noGrp="1"/>
          </p:cNvSpPr>
          <p:nvPr>
            <p:ph idx="1"/>
          </p:nvPr>
        </p:nvSpPr>
        <p:spPr>
          <a:xfrm>
            <a:off x="838200" y="1825624"/>
            <a:ext cx="10515600" cy="844826"/>
          </a:xfrm>
        </p:spPr>
        <p:txBody>
          <a:bodyPr>
            <a:normAutofit lnSpcReduction="10000"/>
          </a:bodyPr>
          <a:lstStyle/>
          <a:p>
            <a:pPr marL="0" indent="0">
              <a:buNone/>
            </a:pPr>
            <a:r>
              <a:rPr lang="en-US" dirty="0"/>
              <a:t>Each remote vertex starts communication in epoch 𝑖 and asynchronously receives and processes aggregates in epoch (𝑖 + 𝑟).</a:t>
            </a:r>
          </a:p>
          <a:p>
            <a:endParaRPr lang="en-US" dirty="0"/>
          </a:p>
        </p:txBody>
      </p:sp>
      <p:sp>
        <p:nvSpPr>
          <p:cNvPr id="14" name="Oval 13">
            <a:extLst>
              <a:ext uri="{FF2B5EF4-FFF2-40B4-BE49-F238E27FC236}">
                <a16:creationId xmlns:a16="http://schemas.microsoft.com/office/drawing/2014/main" id="{C4C6AD40-2DFE-A380-1977-33E943719298}"/>
              </a:ext>
            </a:extLst>
          </p:cNvPr>
          <p:cNvSpPr/>
          <p:nvPr/>
        </p:nvSpPr>
        <p:spPr>
          <a:xfrm>
            <a:off x="4821650" y="2958056"/>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6C88E9D-0348-0617-CC4D-6F1B5B6E054E}"/>
              </a:ext>
            </a:extLst>
          </p:cNvPr>
          <p:cNvSpPr/>
          <p:nvPr/>
        </p:nvSpPr>
        <p:spPr>
          <a:xfrm>
            <a:off x="4480491" y="4004617"/>
            <a:ext cx="367553" cy="36576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86A28D0-3A67-79DE-871A-B457399998CE}"/>
              </a:ext>
            </a:extLst>
          </p:cNvPr>
          <p:cNvSpPr/>
          <p:nvPr/>
        </p:nvSpPr>
        <p:spPr>
          <a:xfrm>
            <a:off x="5928291" y="4004617"/>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C5394E-4B63-8046-BB54-2719D0D1C90F}"/>
              </a:ext>
            </a:extLst>
          </p:cNvPr>
          <p:cNvSpPr/>
          <p:nvPr/>
        </p:nvSpPr>
        <p:spPr>
          <a:xfrm>
            <a:off x="4489456" y="5130999"/>
            <a:ext cx="367553" cy="36576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4B73CA8-3318-B669-0F29-EB36D6A12583}"/>
              </a:ext>
            </a:extLst>
          </p:cNvPr>
          <p:cNvSpPr/>
          <p:nvPr/>
        </p:nvSpPr>
        <p:spPr>
          <a:xfrm>
            <a:off x="5982079" y="5521860"/>
            <a:ext cx="367553" cy="36576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AAB3CDF9-C073-D986-9704-3FA21564449C}"/>
              </a:ext>
            </a:extLst>
          </p:cNvPr>
          <p:cNvCxnSpPr>
            <a:cxnSpLocks/>
            <a:stCxn id="15" idx="7"/>
            <a:endCxn id="14" idx="4"/>
          </p:cNvCxnSpPr>
          <p:nvPr/>
        </p:nvCxnSpPr>
        <p:spPr>
          <a:xfrm flipV="1">
            <a:off x="4794217" y="3323816"/>
            <a:ext cx="211210" cy="73436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FF4E7E2-58C5-2C19-A9B2-BD6B1D936D57}"/>
              </a:ext>
            </a:extLst>
          </p:cNvPr>
          <p:cNvCxnSpPr>
            <a:cxnSpLocks/>
            <a:stCxn id="15" idx="6"/>
            <a:endCxn id="16" idx="2"/>
          </p:cNvCxnSpPr>
          <p:nvPr/>
        </p:nvCxnSpPr>
        <p:spPr>
          <a:xfrm>
            <a:off x="4848044" y="4187497"/>
            <a:ext cx="1080247" cy="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B95337A-74C7-EA4A-5B37-6C65800B2C3F}"/>
              </a:ext>
            </a:extLst>
          </p:cNvPr>
          <p:cNvCxnSpPr>
            <a:cxnSpLocks/>
            <a:endCxn id="16" idx="3"/>
          </p:cNvCxnSpPr>
          <p:nvPr/>
        </p:nvCxnSpPr>
        <p:spPr>
          <a:xfrm flipV="1">
            <a:off x="4795540" y="4316813"/>
            <a:ext cx="1186578" cy="88518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27447E9-61E1-6EEC-FB49-5F96A979544E}"/>
              </a:ext>
            </a:extLst>
          </p:cNvPr>
          <p:cNvCxnSpPr>
            <a:cxnSpLocks/>
            <a:endCxn id="16" idx="4"/>
          </p:cNvCxnSpPr>
          <p:nvPr/>
        </p:nvCxnSpPr>
        <p:spPr>
          <a:xfrm flipH="1" flipV="1">
            <a:off x="6112068" y="4370377"/>
            <a:ext cx="52936" cy="1155406"/>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DA2C7FB-C31A-0BFD-DC61-237362C65DE3}"/>
              </a:ext>
            </a:extLst>
          </p:cNvPr>
          <p:cNvCxnSpPr>
            <a:cxnSpLocks/>
            <a:endCxn id="18" idx="2"/>
          </p:cNvCxnSpPr>
          <p:nvPr/>
        </p:nvCxnSpPr>
        <p:spPr>
          <a:xfrm>
            <a:off x="4821650" y="5427205"/>
            <a:ext cx="1160429" cy="27753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3225A9E-D9F8-7026-528B-82A443B9146E}"/>
              </a:ext>
            </a:extLst>
          </p:cNvPr>
          <p:cNvCxnSpPr/>
          <p:nvPr/>
        </p:nvCxnSpPr>
        <p:spPr>
          <a:xfrm>
            <a:off x="5549152" y="2710630"/>
            <a:ext cx="0" cy="3854824"/>
          </a:xfrm>
          <a:prstGeom prst="line">
            <a:avLst/>
          </a:prstGeom>
          <a:ln w="381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68781C3-906D-57E8-39F9-0A25D4A5C32B}"/>
              </a:ext>
            </a:extLst>
          </p:cNvPr>
          <p:cNvCxnSpPr>
            <a:cxnSpLocks/>
          </p:cNvCxnSpPr>
          <p:nvPr/>
        </p:nvCxnSpPr>
        <p:spPr>
          <a:xfrm>
            <a:off x="3048000" y="4731153"/>
            <a:ext cx="4949314" cy="0"/>
          </a:xfrm>
          <a:prstGeom prst="line">
            <a:avLst/>
          </a:prstGeom>
          <a:ln w="381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7F000D7-36F5-1AC2-D65C-F555B5AF4859}"/>
              </a:ext>
            </a:extLst>
          </p:cNvPr>
          <p:cNvSpPr txBox="1"/>
          <p:nvPr/>
        </p:nvSpPr>
        <p:spPr>
          <a:xfrm>
            <a:off x="3311052" y="4338069"/>
            <a:ext cx="819455" cy="369332"/>
          </a:xfrm>
          <a:prstGeom prst="rect">
            <a:avLst/>
          </a:prstGeom>
          <a:noFill/>
        </p:spPr>
        <p:txBody>
          <a:bodyPr wrap="none" rtlCol="0">
            <a:spAutoFit/>
          </a:bodyPr>
          <a:lstStyle/>
          <a:p>
            <a:r>
              <a:rPr lang="en-US" b="1" dirty="0"/>
              <a:t>GPU 0</a:t>
            </a:r>
          </a:p>
        </p:txBody>
      </p:sp>
      <p:sp>
        <p:nvSpPr>
          <p:cNvPr id="27" name="TextBox 26">
            <a:extLst>
              <a:ext uri="{FF2B5EF4-FFF2-40B4-BE49-F238E27FC236}">
                <a16:creationId xmlns:a16="http://schemas.microsoft.com/office/drawing/2014/main" id="{2B38AD8D-DE3A-9999-E456-B3661C766091}"/>
              </a:ext>
            </a:extLst>
          </p:cNvPr>
          <p:cNvSpPr txBox="1"/>
          <p:nvPr/>
        </p:nvSpPr>
        <p:spPr>
          <a:xfrm>
            <a:off x="7177859" y="4284289"/>
            <a:ext cx="819455" cy="369332"/>
          </a:xfrm>
          <a:prstGeom prst="rect">
            <a:avLst/>
          </a:prstGeom>
          <a:noFill/>
        </p:spPr>
        <p:txBody>
          <a:bodyPr wrap="none" rtlCol="0">
            <a:spAutoFit/>
          </a:bodyPr>
          <a:lstStyle/>
          <a:p>
            <a:r>
              <a:rPr lang="en-US" b="1" dirty="0"/>
              <a:t>GPU 1</a:t>
            </a:r>
          </a:p>
        </p:txBody>
      </p:sp>
      <p:sp>
        <p:nvSpPr>
          <p:cNvPr id="28" name="TextBox 27">
            <a:extLst>
              <a:ext uri="{FF2B5EF4-FFF2-40B4-BE49-F238E27FC236}">
                <a16:creationId xmlns:a16="http://schemas.microsoft.com/office/drawing/2014/main" id="{455487E9-963B-48CF-473C-A7D362ADE9F1}"/>
              </a:ext>
            </a:extLst>
          </p:cNvPr>
          <p:cNvSpPr txBox="1"/>
          <p:nvPr/>
        </p:nvSpPr>
        <p:spPr>
          <a:xfrm>
            <a:off x="3335653" y="4772626"/>
            <a:ext cx="819455" cy="369332"/>
          </a:xfrm>
          <a:prstGeom prst="rect">
            <a:avLst/>
          </a:prstGeom>
          <a:noFill/>
        </p:spPr>
        <p:txBody>
          <a:bodyPr wrap="none" rtlCol="0">
            <a:spAutoFit/>
          </a:bodyPr>
          <a:lstStyle/>
          <a:p>
            <a:r>
              <a:rPr lang="en-US" b="1" dirty="0"/>
              <a:t>GPU 2</a:t>
            </a:r>
          </a:p>
        </p:txBody>
      </p:sp>
      <p:sp>
        <p:nvSpPr>
          <p:cNvPr id="29" name="TextBox 28">
            <a:extLst>
              <a:ext uri="{FF2B5EF4-FFF2-40B4-BE49-F238E27FC236}">
                <a16:creationId xmlns:a16="http://schemas.microsoft.com/office/drawing/2014/main" id="{0EB9CF1A-0CE9-2A17-3D21-9FE0F433EA10}"/>
              </a:ext>
            </a:extLst>
          </p:cNvPr>
          <p:cNvSpPr txBox="1"/>
          <p:nvPr/>
        </p:nvSpPr>
        <p:spPr>
          <a:xfrm>
            <a:off x="7200559" y="4793956"/>
            <a:ext cx="819455" cy="369332"/>
          </a:xfrm>
          <a:prstGeom prst="rect">
            <a:avLst/>
          </a:prstGeom>
          <a:noFill/>
        </p:spPr>
        <p:txBody>
          <a:bodyPr wrap="none" rtlCol="0">
            <a:spAutoFit/>
          </a:bodyPr>
          <a:lstStyle/>
          <a:p>
            <a:r>
              <a:rPr lang="en-US" b="1" dirty="0"/>
              <a:t>GPU 3</a:t>
            </a:r>
          </a:p>
        </p:txBody>
      </p:sp>
      <p:sp>
        <p:nvSpPr>
          <p:cNvPr id="33" name="TextBox 32">
            <a:extLst>
              <a:ext uri="{FF2B5EF4-FFF2-40B4-BE49-F238E27FC236}">
                <a16:creationId xmlns:a16="http://schemas.microsoft.com/office/drawing/2014/main" id="{A762586C-54D2-BA4C-A18A-D533BF31157B}"/>
              </a:ext>
            </a:extLst>
          </p:cNvPr>
          <p:cNvSpPr txBox="1"/>
          <p:nvPr/>
        </p:nvSpPr>
        <p:spPr>
          <a:xfrm>
            <a:off x="1541259" y="4546487"/>
            <a:ext cx="1015021" cy="369332"/>
          </a:xfrm>
          <a:prstGeom prst="rect">
            <a:avLst/>
          </a:prstGeom>
          <a:noFill/>
        </p:spPr>
        <p:txBody>
          <a:bodyPr wrap="none" rtlCol="0">
            <a:spAutoFit/>
          </a:bodyPr>
          <a:lstStyle/>
          <a:p>
            <a:r>
              <a:rPr lang="en-US" b="1" dirty="0"/>
              <a:t>Epoch 5</a:t>
            </a:r>
          </a:p>
        </p:txBody>
      </p:sp>
      <p:sp>
        <p:nvSpPr>
          <p:cNvPr id="34" name="TextBox 33">
            <a:extLst>
              <a:ext uri="{FF2B5EF4-FFF2-40B4-BE49-F238E27FC236}">
                <a16:creationId xmlns:a16="http://schemas.microsoft.com/office/drawing/2014/main" id="{5D0B99C8-8ACD-ACC6-E0D1-2D485E57FAAC}"/>
              </a:ext>
            </a:extLst>
          </p:cNvPr>
          <p:cNvSpPr txBox="1"/>
          <p:nvPr/>
        </p:nvSpPr>
        <p:spPr>
          <a:xfrm>
            <a:off x="6191671" y="6066561"/>
            <a:ext cx="2008266" cy="646331"/>
          </a:xfrm>
          <a:prstGeom prst="rect">
            <a:avLst/>
          </a:prstGeom>
          <a:noFill/>
        </p:spPr>
        <p:txBody>
          <a:bodyPr wrap="square" rtlCol="0">
            <a:spAutoFit/>
          </a:bodyPr>
          <a:lstStyle/>
          <a:p>
            <a:r>
              <a:rPr lang="en-US" dirty="0"/>
              <a:t>I send my features of Epoch 3.</a:t>
            </a:r>
          </a:p>
        </p:txBody>
      </p:sp>
      <p:sp>
        <p:nvSpPr>
          <p:cNvPr id="35" name="Rounded Rectangular Callout 34">
            <a:extLst>
              <a:ext uri="{FF2B5EF4-FFF2-40B4-BE49-F238E27FC236}">
                <a16:creationId xmlns:a16="http://schemas.microsoft.com/office/drawing/2014/main" id="{94C6C3FC-5507-FD7B-5381-614F351D7EE6}"/>
              </a:ext>
            </a:extLst>
          </p:cNvPr>
          <p:cNvSpPr/>
          <p:nvPr/>
        </p:nvSpPr>
        <p:spPr>
          <a:xfrm>
            <a:off x="6137125" y="6015313"/>
            <a:ext cx="2116602" cy="767178"/>
          </a:xfrm>
          <a:prstGeom prst="wedgeRoundRectCallout">
            <a:avLst>
              <a:gd name="adj1" fmla="val -38128"/>
              <a:gd name="adj2" fmla="val -75650"/>
              <a:gd name="adj3" fmla="val 16667"/>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ular Callout 36">
            <a:extLst>
              <a:ext uri="{FF2B5EF4-FFF2-40B4-BE49-F238E27FC236}">
                <a16:creationId xmlns:a16="http://schemas.microsoft.com/office/drawing/2014/main" id="{A40FFFBC-EE01-B420-64B7-CEACF59B0105}"/>
              </a:ext>
            </a:extLst>
          </p:cNvPr>
          <p:cNvSpPr/>
          <p:nvPr/>
        </p:nvSpPr>
        <p:spPr>
          <a:xfrm>
            <a:off x="6049736" y="3095208"/>
            <a:ext cx="2423799" cy="675187"/>
          </a:xfrm>
          <a:prstGeom prst="wedgeRoundRectCallout">
            <a:avLst>
              <a:gd name="adj1" fmla="val -39399"/>
              <a:gd name="adj2" fmla="val 83698"/>
              <a:gd name="adj3" fmla="val 16667"/>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72032502-C6EC-CF83-D1D8-C83B91F530A9}"/>
              </a:ext>
            </a:extLst>
          </p:cNvPr>
          <p:cNvSpPr txBox="1"/>
          <p:nvPr/>
        </p:nvSpPr>
        <p:spPr>
          <a:xfrm>
            <a:off x="6049736" y="3084790"/>
            <a:ext cx="2490745" cy="646331"/>
          </a:xfrm>
          <a:prstGeom prst="rect">
            <a:avLst/>
          </a:prstGeom>
          <a:noFill/>
        </p:spPr>
        <p:txBody>
          <a:bodyPr wrap="square" rtlCol="0">
            <a:spAutoFit/>
          </a:bodyPr>
          <a:lstStyle/>
          <a:p>
            <a:r>
              <a:rPr lang="en-US" dirty="0"/>
              <a:t>I receive and aggregate  at Epoch 5.</a:t>
            </a:r>
          </a:p>
        </p:txBody>
      </p:sp>
      <p:sp>
        <p:nvSpPr>
          <p:cNvPr id="4" name="Slide Number Placeholder 3">
            <a:extLst>
              <a:ext uri="{FF2B5EF4-FFF2-40B4-BE49-F238E27FC236}">
                <a16:creationId xmlns:a16="http://schemas.microsoft.com/office/drawing/2014/main" id="{7E053493-467F-E61E-F49E-7360538C4168}"/>
              </a:ext>
            </a:extLst>
          </p:cNvPr>
          <p:cNvSpPr>
            <a:spLocks noGrp="1"/>
          </p:cNvSpPr>
          <p:nvPr>
            <p:ph type="sldNum" sz="quarter" idx="12"/>
          </p:nvPr>
        </p:nvSpPr>
        <p:spPr/>
        <p:txBody>
          <a:bodyPr/>
          <a:lstStyle/>
          <a:p>
            <a:fld id="{7B8E230A-344C-314A-99D7-8592764412A6}" type="slidenum">
              <a:rPr lang="en-US" smtClean="0"/>
              <a:t>64</a:t>
            </a:fld>
            <a:endParaRPr lang="en-US"/>
          </a:p>
        </p:txBody>
      </p:sp>
    </p:spTree>
    <p:extLst>
      <p:ext uri="{BB962C8B-B14F-4D97-AF65-F5344CB8AC3E}">
        <p14:creationId xmlns:p14="http://schemas.microsoft.com/office/powerpoint/2010/main" val="374915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37"/>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7" grpId="0" animBg="1"/>
      <p:bldP spid="3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38CB-7C67-3C91-B1EC-B3E3DECEAF29}"/>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7F7149FB-DE45-BE93-2A6B-B8B2896284F8}"/>
              </a:ext>
            </a:extLst>
          </p:cNvPr>
          <p:cNvSpPr>
            <a:spLocks noGrp="1"/>
          </p:cNvSpPr>
          <p:nvPr>
            <p:ph idx="1"/>
          </p:nvPr>
        </p:nvSpPr>
        <p:spPr>
          <a:xfrm>
            <a:off x="838200" y="1825625"/>
            <a:ext cx="10515600" cy="646331"/>
          </a:xfrm>
        </p:spPr>
        <p:txBody>
          <a:bodyPr>
            <a:normAutofit/>
          </a:bodyPr>
          <a:lstStyle/>
          <a:p>
            <a:pPr marL="0" indent="0">
              <a:buNone/>
            </a:pPr>
            <a:r>
              <a:rPr lang="en-US" sz="3200" dirty="0" err="1"/>
              <a:t>Sancus</a:t>
            </a:r>
            <a:r>
              <a:rPr lang="en-US" sz="3200" dirty="0"/>
              <a:t> [</a:t>
            </a:r>
            <a:r>
              <a:rPr lang="en-US" sz="3200" dirty="0">
                <a:solidFill>
                  <a:schemeClr val="accent2"/>
                </a:solidFill>
              </a:rPr>
              <a:t>VLDB’22</a:t>
            </a:r>
            <a:r>
              <a:rPr lang="en-US" sz="3200" dirty="0"/>
              <a:t>]</a:t>
            </a:r>
          </a:p>
        </p:txBody>
      </p:sp>
      <p:graphicFrame>
        <p:nvGraphicFramePr>
          <p:cNvPr id="5" name="Table 4">
            <a:extLst>
              <a:ext uri="{FF2B5EF4-FFF2-40B4-BE49-F238E27FC236}">
                <a16:creationId xmlns:a16="http://schemas.microsoft.com/office/drawing/2014/main" id="{A8D5291F-BCF3-EC78-0870-45DC64EF361B}"/>
              </a:ext>
            </a:extLst>
          </p:cNvPr>
          <p:cNvGraphicFramePr>
            <a:graphicFrameLocks noGrp="1"/>
          </p:cNvGraphicFramePr>
          <p:nvPr/>
        </p:nvGraphicFramePr>
        <p:xfrm>
          <a:off x="1476189" y="2844300"/>
          <a:ext cx="1625600" cy="1906992"/>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3423089187"/>
                    </a:ext>
                  </a:extLst>
                </a:gridCol>
              </a:tblGrid>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4797970"/>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59131400"/>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74824367"/>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65328377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A97CF1-B4B3-9019-E686-F89FEB06DD80}"/>
                  </a:ext>
                </a:extLst>
              </p:cNvPr>
              <p:cNvSpPr txBox="1"/>
              <p:nvPr/>
            </p:nvSpPr>
            <p:spPr>
              <a:xfrm>
                <a:off x="1238573" y="4943146"/>
                <a:ext cx="2079031" cy="369332"/>
              </a:xfrm>
              <a:prstGeom prst="rect">
                <a:avLst/>
              </a:prstGeom>
              <a:noFill/>
            </p:spPr>
            <p:txBody>
              <a:bodyPr wrap="none" rtlCol="0">
                <a:spAutoFit/>
              </a:bodyPr>
              <a:lstStyle/>
              <a:p>
                <a:r>
                  <a:rPr lang="en-US" dirty="0"/>
                  <a:t>Adjacency Matrix </a:t>
                </a:r>
                <a14:m>
                  <m:oMath xmlns:m="http://schemas.openxmlformats.org/officeDocument/2006/math">
                    <m:r>
                      <a:rPr lang="en-US" b="0" i="1" smtClean="0">
                        <a:latin typeface="Cambria Math" panose="02040503050406030204" pitchFamily="18" charset="0"/>
                      </a:rPr>
                      <m:t>𝐴</m:t>
                    </m:r>
                  </m:oMath>
                </a14:m>
                <a:endParaRPr lang="en-US" dirty="0">
                  <a:latin typeface="Apple Chancery" panose="03020702040506060504" pitchFamily="66" charset="-79"/>
                  <a:ea typeface="Hack Nerd Font" panose="020B0609030202020204" pitchFamily="49" charset="0"/>
                  <a:cs typeface="Apple Chancery" panose="03020702040506060504" pitchFamily="66" charset="-79"/>
                </a:endParaRPr>
              </a:p>
            </p:txBody>
          </p:sp>
        </mc:Choice>
        <mc:Fallback xmlns="">
          <p:sp>
            <p:nvSpPr>
              <p:cNvPr id="6" name="TextBox 5">
                <a:extLst>
                  <a:ext uri="{FF2B5EF4-FFF2-40B4-BE49-F238E27FC236}">
                    <a16:creationId xmlns:a16="http://schemas.microsoft.com/office/drawing/2014/main" id="{C8A97CF1-B4B3-9019-E686-F89FEB06DD80}"/>
                  </a:ext>
                </a:extLst>
              </p:cNvPr>
              <p:cNvSpPr txBox="1">
                <a:spLocks noRot="1" noChangeAspect="1" noMove="1" noResize="1" noEditPoints="1" noAdjustHandles="1" noChangeArrowheads="1" noChangeShapeType="1" noTextEdit="1"/>
              </p:cNvSpPr>
              <p:nvPr/>
            </p:nvSpPr>
            <p:spPr>
              <a:xfrm>
                <a:off x="1238573" y="4943146"/>
                <a:ext cx="2079031" cy="369332"/>
              </a:xfrm>
              <a:prstGeom prst="rect">
                <a:avLst/>
              </a:prstGeom>
              <a:blipFill>
                <a:blip r:embed="rId3"/>
                <a:stretch>
                  <a:fillRect l="-2424" t="-13333" b="-2333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A66E705-FC66-9650-E97B-4A2A77EEC059}"/>
              </a:ext>
            </a:extLst>
          </p:cNvPr>
          <p:cNvSpPr/>
          <p:nvPr/>
        </p:nvSpPr>
        <p:spPr>
          <a:xfrm>
            <a:off x="3935016" y="3129925"/>
            <a:ext cx="1398494" cy="133574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787903-6ED7-D26E-8F3C-A8F0983447C9}"/>
                  </a:ext>
                </a:extLst>
              </p:cNvPr>
              <p:cNvSpPr txBox="1"/>
              <p:nvPr/>
            </p:nvSpPr>
            <p:spPr>
              <a:xfrm>
                <a:off x="4056284" y="4943146"/>
                <a:ext cx="1167499" cy="369332"/>
              </a:xfrm>
              <a:prstGeom prst="rect">
                <a:avLst/>
              </a:prstGeom>
              <a:noFill/>
            </p:spPr>
            <p:txBody>
              <a:bodyPr wrap="none" rtlCol="0">
                <a:spAutoFit/>
              </a:bodyPr>
              <a:lstStyle/>
              <a:p>
                <a:r>
                  <a:rPr lang="en-US" dirty="0"/>
                  <a:t>Feature </a:t>
                </a:r>
                <a14:m>
                  <m:oMath xmlns:m="http://schemas.openxmlformats.org/officeDocument/2006/math">
                    <m:r>
                      <a:rPr lang="en-US" b="0" i="1" smtClean="0">
                        <a:latin typeface="Cambria Math" panose="02040503050406030204" pitchFamily="18" charset="0"/>
                      </a:rPr>
                      <m:t>𝐻</m:t>
                    </m:r>
                  </m:oMath>
                </a14:m>
                <a:endParaRPr lang="en-US" dirty="0">
                  <a:latin typeface="Apple Chancery" panose="03020702040506060504" pitchFamily="66" charset="-79"/>
                  <a:cs typeface="Apple Chancery" panose="03020702040506060504" pitchFamily="66" charset="-79"/>
                </a:endParaRPr>
              </a:p>
            </p:txBody>
          </p:sp>
        </mc:Choice>
        <mc:Fallback xmlns="">
          <p:sp>
            <p:nvSpPr>
              <p:cNvPr id="8" name="TextBox 7">
                <a:extLst>
                  <a:ext uri="{FF2B5EF4-FFF2-40B4-BE49-F238E27FC236}">
                    <a16:creationId xmlns:a16="http://schemas.microsoft.com/office/drawing/2014/main" id="{55787903-6ED7-D26E-8F3C-A8F0983447C9}"/>
                  </a:ext>
                </a:extLst>
              </p:cNvPr>
              <p:cNvSpPr txBox="1">
                <a:spLocks noRot="1" noChangeAspect="1" noMove="1" noResize="1" noEditPoints="1" noAdjustHandles="1" noChangeArrowheads="1" noChangeShapeType="1" noTextEdit="1"/>
              </p:cNvSpPr>
              <p:nvPr/>
            </p:nvSpPr>
            <p:spPr>
              <a:xfrm>
                <a:off x="4056284" y="4943146"/>
                <a:ext cx="1167499" cy="369332"/>
              </a:xfrm>
              <a:prstGeom prst="rect">
                <a:avLst/>
              </a:prstGeom>
              <a:blipFill>
                <a:blip r:embed="rId4"/>
                <a:stretch>
                  <a:fillRect l="-4301" t="-13333" b="-23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C801B77-021A-A56C-AD26-04415EB154FD}"/>
              </a:ext>
            </a:extLst>
          </p:cNvPr>
          <p:cNvSpPr/>
          <p:nvPr/>
        </p:nvSpPr>
        <p:spPr>
          <a:xfrm>
            <a:off x="6096000" y="3129925"/>
            <a:ext cx="1398494" cy="13357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208F13-FA6E-3B22-AB0B-452CA5BF0618}"/>
                  </a:ext>
                </a:extLst>
              </p:cNvPr>
              <p:cNvSpPr txBox="1"/>
              <p:nvPr/>
            </p:nvSpPr>
            <p:spPr>
              <a:xfrm>
                <a:off x="6240127" y="4951982"/>
                <a:ext cx="1127296" cy="369332"/>
              </a:xfrm>
              <a:prstGeom prst="rect">
                <a:avLst/>
              </a:prstGeom>
              <a:noFill/>
            </p:spPr>
            <p:txBody>
              <a:bodyPr wrap="none" rtlCol="0">
                <a:spAutoFit/>
              </a:bodyPr>
              <a:lstStyle/>
              <a:p>
                <a:r>
                  <a:rPr lang="en-US" dirty="0">
                    <a:latin typeface="+mj-lt"/>
                    <a:cs typeface="Apple Chancery" panose="03020702040506060504" pitchFamily="66" charset="-79"/>
                  </a:rPr>
                  <a:t>Weight</a:t>
                </a:r>
                <a:r>
                  <a:rPr lang="en-US" dirty="0">
                    <a:latin typeface="Apple Chancery" panose="03020702040506060504" pitchFamily="66" charset="-79"/>
                    <a:cs typeface="Apple Chancery" panose="03020702040506060504" pitchFamily="66" charset="-79"/>
                  </a:rPr>
                  <a:t> </a:t>
                </a:r>
                <a14:m>
                  <m:oMath xmlns:m="http://schemas.openxmlformats.org/officeDocument/2006/math">
                    <m:r>
                      <a:rPr lang="en-US" b="0" i="1" smtClean="0">
                        <a:latin typeface="Cambria Math" panose="02040503050406030204" pitchFamily="18" charset="0"/>
                        <a:cs typeface="Apple Chancery" panose="03020702040506060504" pitchFamily="66" charset="-79"/>
                      </a:rPr>
                      <m:t>𝑊</m:t>
                    </m:r>
                  </m:oMath>
                </a14:m>
                <a:endParaRPr lang="en-US" dirty="0">
                  <a:latin typeface="Apple Chancery" panose="03020702040506060504" pitchFamily="66" charset="-79"/>
                  <a:cs typeface="Apple Chancery" panose="03020702040506060504" pitchFamily="66" charset="-79"/>
                </a:endParaRPr>
              </a:p>
            </p:txBody>
          </p:sp>
        </mc:Choice>
        <mc:Fallback xmlns="">
          <p:sp>
            <p:nvSpPr>
              <p:cNvPr id="10" name="TextBox 9">
                <a:extLst>
                  <a:ext uri="{FF2B5EF4-FFF2-40B4-BE49-F238E27FC236}">
                    <a16:creationId xmlns:a16="http://schemas.microsoft.com/office/drawing/2014/main" id="{ED208F13-FA6E-3B22-AB0B-452CA5BF0618}"/>
                  </a:ext>
                </a:extLst>
              </p:cNvPr>
              <p:cNvSpPr txBox="1">
                <a:spLocks noRot="1" noChangeAspect="1" noMove="1" noResize="1" noEditPoints="1" noAdjustHandles="1" noChangeArrowheads="1" noChangeShapeType="1" noTextEdit="1"/>
              </p:cNvSpPr>
              <p:nvPr/>
            </p:nvSpPr>
            <p:spPr>
              <a:xfrm>
                <a:off x="6240127" y="4951982"/>
                <a:ext cx="1127296" cy="369332"/>
              </a:xfrm>
              <a:prstGeom prst="rect">
                <a:avLst/>
              </a:prstGeom>
              <a:blipFill>
                <a:blip r:embed="rId5"/>
                <a:stretch>
                  <a:fillRect l="-4444" t="-9677" b="-1935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31EC706-B36E-5A63-2ACA-595842A11201}"/>
              </a:ext>
            </a:extLst>
          </p:cNvPr>
          <p:cNvSpPr txBox="1"/>
          <p:nvPr/>
        </p:nvSpPr>
        <p:spPr>
          <a:xfrm>
            <a:off x="8027594" y="3532093"/>
            <a:ext cx="458780" cy="707886"/>
          </a:xfrm>
          <a:prstGeom prst="rect">
            <a:avLst/>
          </a:prstGeom>
          <a:noFill/>
        </p:spPr>
        <p:txBody>
          <a:bodyPr wrap="none" rtlCol="0">
            <a:spAutoFit/>
          </a:bodyPr>
          <a:lstStyle/>
          <a:p>
            <a:r>
              <a:rPr lang="en-US" sz="4000" dirty="0"/>
              <a:t>=</a:t>
            </a:r>
            <a:endParaRPr lang="en-US" dirty="0"/>
          </a:p>
        </p:txBody>
      </p:sp>
      <p:sp>
        <p:nvSpPr>
          <p:cNvPr id="12" name="Rectangle 11">
            <a:extLst>
              <a:ext uri="{FF2B5EF4-FFF2-40B4-BE49-F238E27FC236}">
                <a16:creationId xmlns:a16="http://schemas.microsoft.com/office/drawing/2014/main" id="{5B3C2DF6-6BC3-238D-7400-5D88EC35542B}"/>
              </a:ext>
            </a:extLst>
          </p:cNvPr>
          <p:cNvSpPr/>
          <p:nvPr/>
        </p:nvSpPr>
        <p:spPr>
          <a:xfrm>
            <a:off x="8968945" y="3129925"/>
            <a:ext cx="1398494" cy="1335741"/>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7DA605-0811-FAF1-EE9A-5E322C43C01E}"/>
                  </a:ext>
                </a:extLst>
              </p:cNvPr>
              <p:cNvSpPr txBox="1"/>
              <p:nvPr/>
            </p:nvSpPr>
            <p:spPr>
              <a:xfrm>
                <a:off x="8741332" y="4951982"/>
                <a:ext cx="2200089" cy="646331"/>
              </a:xfrm>
              <a:prstGeom prst="rect">
                <a:avLst/>
              </a:prstGeom>
              <a:noFill/>
            </p:spPr>
            <p:txBody>
              <a:bodyPr wrap="none" rtlCol="0">
                <a:spAutoFit/>
              </a:bodyPr>
              <a:lstStyle/>
              <a:p>
                <a:r>
                  <a:rPr lang="en-US" dirty="0">
                    <a:latin typeface="+mj-lt"/>
                  </a:rPr>
                  <a:t>Next Layer Feature </a:t>
                </a:r>
                <a14:m>
                  <m:oMath xmlns:m="http://schemas.openxmlformats.org/officeDocument/2006/math">
                    <m:r>
                      <a:rPr lang="en-US" b="0" i="1" smtClean="0">
                        <a:latin typeface="Cambria Math" panose="02040503050406030204" pitchFamily="18" charset="0"/>
                      </a:rPr>
                      <m:t>𝐻</m:t>
                    </m:r>
                  </m:oMath>
                </a14:m>
                <a:r>
                  <a:rPr lang="en-US" dirty="0">
                    <a:latin typeface="+mj-lt"/>
                  </a:rPr>
                  <a:t>’</a:t>
                </a:r>
                <a:endParaRPr lang="en-US" dirty="0">
                  <a:latin typeface="Apple Chancery" panose="03020702040506060504" pitchFamily="66" charset="-79"/>
                  <a:cs typeface="Apple Chancery" panose="03020702040506060504" pitchFamily="66" charset="-79"/>
                </a:endParaRPr>
              </a:p>
              <a:p>
                <a:endParaRPr lang="en-US" dirty="0">
                  <a:latin typeface="+mj-lt"/>
                  <a:cs typeface="Apple Chancery" panose="03020702040506060504" pitchFamily="66" charset="-79"/>
                </a:endParaRPr>
              </a:p>
            </p:txBody>
          </p:sp>
        </mc:Choice>
        <mc:Fallback xmlns="">
          <p:sp>
            <p:nvSpPr>
              <p:cNvPr id="13" name="TextBox 12">
                <a:extLst>
                  <a:ext uri="{FF2B5EF4-FFF2-40B4-BE49-F238E27FC236}">
                    <a16:creationId xmlns:a16="http://schemas.microsoft.com/office/drawing/2014/main" id="{E57DA605-0811-FAF1-EE9A-5E322C43C01E}"/>
                  </a:ext>
                </a:extLst>
              </p:cNvPr>
              <p:cNvSpPr txBox="1">
                <a:spLocks noRot="1" noChangeAspect="1" noMove="1" noResize="1" noEditPoints="1" noAdjustHandles="1" noChangeArrowheads="1" noChangeShapeType="1" noTextEdit="1"/>
              </p:cNvSpPr>
              <p:nvPr/>
            </p:nvSpPr>
            <p:spPr>
              <a:xfrm>
                <a:off x="8741332" y="4951982"/>
                <a:ext cx="2200089" cy="646331"/>
              </a:xfrm>
              <a:prstGeom prst="rect">
                <a:avLst/>
              </a:prstGeom>
              <a:blipFill>
                <a:blip r:embed="rId6"/>
                <a:stretch>
                  <a:fillRect l="-2299" t="-5769" r="-17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D60BB4-AEAA-3993-09DE-8A333C68DB15}"/>
              </a:ext>
            </a:extLst>
          </p:cNvPr>
          <p:cNvSpPr>
            <a:spLocks noGrp="1"/>
          </p:cNvSpPr>
          <p:nvPr>
            <p:ph type="sldNum" sz="quarter" idx="12"/>
          </p:nvPr>
        </p:nvSpPr>
        <p:spPr/>
        <p:txBody>
          <a:bodyPr/>
          <a:lstStyle/>
          <a:p>
            <a:fld id="{7B8E230A-344C-314A-99D7-8592764412A6}" type="slidenum">
              <a:rPr lang="en-US" smtClean="0"/>
              <a:t>65</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D81471-87EC-7FA8-D638-17D2755458E2}"/>
                  </a:ext>
                </a:extLst>
              </p:cNvPr>
              <p:cNvSpPr txBox="1"/>
              <p:nvPr/>
            </p:nvSpPr>
            <p:spPr>
              <a:xfrm>
                <a:off x="3581401" y="5660571"/>
                <a:ext cx="4661390" cy="600357"/>
              </a:xfrm>
              <a:prstGeom prst="rect">
                <a:avLst/>
              </a:prstGeom>
              <a:noFill/>
            </p:spPr>
            <p:txBody>
              <a:bodyPr wrap="square">
                <a:spAutoFit/>
              </a:bodyPr>
              <a:lstStyle/>
              <a:p>
                <a:pPr marL="457200" lvl="1" indent="0">
                  <a:buNone/>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𝐻</m:t>
                          </m:r>
                        </m:e>
                        <m:sup>
                          <m:r>
                            <a:rPr lang="en-US" sz="3200" b="0" i="1" smtClean="0">
                              <a:latin typeface="Cambria Math" panose="02040503050406030204" pitchFamily="18" charset="0"/>
                            </a:rPr>
                            <m:t>𝑙</m:t>
                          </m:r>
                        </m:sup>
                      </m:sSup>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𝜎</m:t>
                      </m:r>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 </m:t>
                          </m:r>
                        </m:e>
                      </m:acc>
                      <m:sSup>
                        <m:sSupPr>
                          <m:ctrlPr>
                            <a:rPr lang="en-US" sz="320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𝐻</m:t>
                          </m:r>
                        </m:e>
                        <m:sup>
                          <m:r>
                            <a:rPr lang="en-US" sz="3200" b="0" i="1" smtClean="0">
                              <a:solidFill>
                                <a:srgbClr val="C00000"/>
                              </a:solidFill>
                              <a:latin typeface="Cambria Math" panose="02040503050406030204" pitchFamily="18" charset="0"/>
                            </a:rPr>
                            <m:t>𝑙</m:t>
                          </m:r>
                          <m:r>
                            <a:rPr lang="en-US" sz="3200" b="0" i="1" smtClean="0">
                              <a:solidFill>
                                <a:srgbClr val="C00000"/>
                              </a:solidFill>
                              <a:latin typeface="Cambria Math" panose="02040503050406030204" pitchFamily="18" charset="0"/>
                            </a:rPr>
                            <m:t>−1</m:t>
                          </m:r>
                        </m:sup>
                      </m:sSup>
                      <m:r>
                        <a:rPr lang="en-US" sz="3200" b="0" i="1" smtClean="0">
                          <a:latin typeface="Cambria Math" panose="02040503050406030204" pitchFamily="18" charset="0"/>
                        </a:rPr>
                        <m:t> </m:t>
                      </m:r>
                      <m:sSup>
                        <m:sSupPr>
                          <m:ctrlPr>
                            <a:rPr lang="en-US" sz="3200" b="0" i="1" smtClean="0">
                              <a:solidFill>
                                <a:schemeClr val="accent6">
                                  <a:lumMod val="75000"/>
                                </a:schemeClr>
                              </a:solidFill>
                              <a:latin typeface="Cambria Math" panose="02040503050406030204" pitchFamily="18" charset="0"/>
                            </a:rPr>
                          </m:ctrlPr>
                        </m:sSupPr>
                        <m:e>
                          <m:r>
                            <a:rPr lang="en-US" sz="3200" b="0" i="1" smtClean="0">
                              <a:solidFill>
                                <a:schemeClr val="accent6">
                                  <a:lumMod val="75000"/>
                                </a:schemeClr>
                              </a:solidFill>
                              <a:latin typeface="Cambria Math" panose="02040503050406030204" pitchFamily="18" charset="0"/>
                            </a:rPr>
                            <m:t>𝑊</m:t>
                          </m:r>
                        </m:e>
                        <m:sup>
                          <m:r>
                            <a:rPr lang="en-US" sz="3200" b="0" i="1" smtClean="0">
                              <a:solidFill>
                                <a:schemeClr val="accent6">
                                  <a:lumMod val="75000"/>
                                </a:schemeClr>
                              </a:solidFill>
                              <a:latin typeface="Cambria Math" panose="02040503050406030204" pitchFamily="18" charset="0"/>
                            </a:rPr>
                            <m:t>𝑙</m:t>
                          </m:r>
                          <m:r>
                            <a:rPr lang="en-US" sz="3200" b="0" i="1" smtClean="0">
                              <a:solidFill>
                                <a:schemeClr val="accent6">
                                  <a:lumMod val="75000"/>
                                </a:schemeClr>
                              </a:solidFill>
                              <a:latin typeface="Cambria Math" panose="02040503050406030204" pitchFamily="18" charset="0"/>
                            </a:rPr>
                            <m:t>−1</m:t>
                          </m:r>
                        </m:sup>
                      </m:sSup>
                      <m:r>
                        <a:rPr lang="en-US" sz="3200" b="0" i="1" smtClean="0">
                          <a:latin typeface="Cambria Math" panose="02040503050406030204" pitchFamily="18" charset="0"/>
                        </a:rPr>
                        <m:t>)</m:t>
                      </m:r>
                    </m:oMath>
                  </m:oMathPara>
                </a14:m>
                <a:endParaRPr lang="en-US" sz="3200" dirty="0"/>
              </a:p>
            </p:txBody>
          </p:sp>
        </mc:Choice>
        <mc:Fallback xmlns="">
          <p:sp>
            <p:nvSpPr>
              <p:cNvPr id="14" name="TextBox 13">
                <a:extLst>
                  <a:ext uri="{FF2B5EF4-FFF2-40B4-BE49-F238E27FC236}">
                    <a16:creationId xmlns:a16="http://schemas.microsoft.com/office/drawing/2014/main" id="{8ED81471-87EC-7FA8-D638-17D2755458E2}"/>
                  </a:ext>
                </a:extLst>
              </p:cNvPr>
              <p:cNvSpPr txBox="1">
                <a:spLocks noRot="1" noChangeAspect="1" noMove="1" noResize="1" noEditPoints="1" noAdjustHandles="1" noChangeArrowheads="1" noChangeShapeType="1" noTextEdit="1"/>
              </p:cNvSpPr>
              <p:nvPr/>
            </p:nvSpPr>
            <p:spPr>
              <a:xfrm>
                <a:off x="3581401" y="5660571"/>
                <a:ext cx="4661390" cy="600357"/>
              </a:xfrm>
              <a:prstGeom prst="rect">
                <a:avLst/>
              </a:prstGeom>
              <a:blipFill>
                <a:blip r:embed="rId7"/>
                <a:stretch>
                  <a:fillRect t="-6250" b="-2291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D7FEEC1-B075-A5CE-1B00-65FEC2D3005C}"/>
              </a:ext>
            </a:extLst>
          </p:cNvPr>
          <p:cNvSpPr txBox="1"/>
          <p:nvPr/>
        </p:nvSpPr>
        <p:spPr>
          <a:xfrm>
            <a:off x="2058720" y="2835442"/>
            <a:ext cx="474810" cy="461665"/>
          </a:xfrm>
          <a:prstGeom prst="rect">
            <a:avLst/>
          </a:prstGeom>
          <a:noFill/>
        </p:spPr>
        <p:txBody>
          <a:bodyPr wrap="none" rtlCol="0">
            <a:spAutoFit/>
          </a:bodyPr>
          <a:lstStyle/>
          <a:p>
            <a:r>
              <a:rPr lang="en-US" sz="2400" dirty="0"/>
              <a:t>A</a:t>
            </a:r>
            <a:r>
              <a:rPr lang="en-US" sz="2400" baseline="-25000" dirty="0"/>
              <a:t>0</a:t>
            </a:r>
          </a:p>
        </p:txBody>
      </p:sp>
      <p:sp>
        <p:nvSpPr>
          <p:cNvPr id="17" name="TextBox 16">
            <a:extLst>
              <a:ext uri="{FF2B5EF4-FFF2-40B4-BE49-F238E27FC236}">
                <a16:creationId xmlns:a16="http://schemas.microsoft.com/office/drawing/2014/main" id="{979710FD-1604-90F9-8862-BE269A198442}"/>
              </a:ext>
            </a:extLst>
          </p:cNvPr>
          <p:cNvSpPr txBox="1"/>
          <p:nvPr/>
        </p:nvSpPr>
        <p:spPr>
          <a:xfrm>
            <a:off x="2051584" y="3325949"/>
            <a:ext cx="474810" cy="461665"/>
          </a:xfrm>
          <a:prstGeom prst="rect">
            <a:avLst/>
          </a:prstGeom>
          <a:noFill/>
        </p:spPr>
        <p:txBody>
          <a:bodyPr wrap="none" rtlCol="0">
            <a:spAutoFit/>
          </a:bodyPr>
          <a:lstStyle/>
          <a:p>
            <a:r>
              <a:rPr lang="en-US" sz="2400" dirty="0"/>
              <a:t>A</a:t>
            </a:r>
            <a:r>
              <a:rPr lang="en-US" sz="2400" baseline="-25000" dirty="0"/>
              <a:t>1</a:t>
            </a:r>
          </a:p>
        </p:txBody>
      </p:sp>
      <p:sp>
        <p:nvSpPr>
          <p:cNvPr id="18" name="TextBox 17">
            <a:extLst>
              <a:ext uri="{FF2B5EF4-FFF2-40B4-BE49-F238E27FC236}">
                <a16:creationId xmlns:a16="http://schemas.microsoft.com/office/drawing/2014/main" id="{D4AE01F8-858D-F7A5-B114-785A9BB1CADB}"/>
              </a:ext>
            </a:extLst>
          </p:cNvPr>
          <p:cNvSpPr txBox="1"/>
          <p:nvPr/>
        </p:nvSpPr>
        <p:spPr>
          <a:xfrm>
            <a:off x="2051584" y="3807598"/>
            <a:ext cx="474810" cy="461665"/>
          </a:xfrm>
          <a:prstGeom prst="rect">
            <a:avLst/>
          </a:prstGeom>
          <a:noFill/>
        </p:spPr>
        <p:txBody>
          <a:bodyPr wrap="none" rtlCol="0">
            <a:spAutoFit/>
          </a:bodyPr>
          <a:lstStyle/>
          <a:p>
            <a:r>
              <a:rPr lang="en-US" sz="2400" dirty="0"/>
              <a:t>A</a:t>
            </a:r>
            <a:r>
              <a:rPr lang="en-US" sz="2400" baseline="-25000" dirty="0"/>
              <a:t>2</a:t>
            </a:r>
          </a:p>
        </p:txBody>
      </p:sp>
      <p:sp>
        <p:nvSpPr>
          <p:cNvPr id="19" name="TextBox 18">
            <a:extLst>
              <a:ext uri="{FF2B5EF4-FFF2-40B4-BE49-F238E27FC236}">
                <a16:creationId xmlns:a16="http://schemas.microsoft.com/office/drawing/2014/main" id="{B464D4FC-12DB-A0D6-C409-0CAF0772CD3F}"/>
              </a:ext>
            </a:extLst>
          </p:cNvPr>
          <p:cNvSpPr txBox="1"/>
          <p:nvPr/>
        </p:nvSpPr>
        <p:spPr>
          <a:xfrm>
            <a:off x="2051584" y="4284808"/>
            <a:ext cx="474810" cy="461665"/>
          </a:xfrm>
          <a:prstGeom prst="rect">
            <a:avLst/>
          </a:prstGeom>
          <a:noFill/>
        </p:spPr>
        <p:txBody>
          <a:bodyPr wrap="none" rtlCol="0">
            <a:spAutoFit/>
          </a:bodyPr>
          <a:lstStyle/>
          <a:p>
            <a:r>
              <a:rPr lang="en-US" sz="2400" dirty="0"/>
              <a:t>A</a:t>
            </a:r>
            <a:r>
              <a:rPr lang="en-US" sz="2400" baseline="-25000" dirty="0"/>
              <a:t>3</a:t>
            </a:r>
          </a:p>
        </p:txBody>
      </p:sp>
    </p:spTree>
    <p:extLst>
      <p:ext uri="{BB962C8B-B14F-4D97-AF65-F5344CB8AC3E}">
        <p14:creationId xmlns:p14="http://schemas.microsoft.com/office/powerpoint/2010/main" val="2688736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38CB-7C67-3C91-B1EC-B3E3DECEAF29}"/>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7F7149FB-DE45-BE93-2A6B-B8B2896284F8}"/>
              </a:ext>
            </a:extLst>
          </p:cNvPr>
          <p:cNvSpPr>
            <a:spLocks noGrp="1"/>
          </p:cNvSpPr>
          <p:nvPr>
            <p:ph idx="1"/>
          </p:nvPr>
        </p:nvSpPr>
        <p:spPr>
          <a:xfrm>
            <a:off x="838200" y="1825625"/>
            <a:ext cx="10515600" cy="646331"/>
          </a:xfrm>
        </p:spPr>
        <p:txBody>
          <a:bodyPr>
            <a:normAutofit/>
          </a:bodyPr>
          <a:lstStyle/>
          <a:p>
            <a:pPr marL="0" indent="0">
              <a:buNone/>
            </a:pPr>
            <a:r>
              <a:rPr lang="en-US" sz="3200" dirty="0" err="1"/>
              <a:t>Sancus</a:t>
            </a:r>
            <a:r>
              <a:rPr lang="en-US" sz="3200" dirty="0"/>
              <a:t> [</a:t>
            </a:r>
            <a:r>
              <a:rPr lang="en-US" sz="3200" dirty="0">
                <a:solidFill>
                  <a:schemeClr val="accent2"/>
                </a:solidFill>
              </a:rPr>
              <a:t>VLDB’22</a:t>
            </a:r>
            <a:r>
              <a:rPr lang="en-US" sz="3200" dirty="0"/>
              <a:t>]</a:t>
            </a:r>
          </a:p>
        </p:txBody>
      </p:sp>
      <p:graphicFrame>
        <p:nvGraphicFramePr>
          <p:cNvPr id="5" name="Table 4">
            <a:extLst>
              <a:ext uri="{FF2B5EF4-FFF2-40B4-BE49-F238E27FC236}">
                <a16:creationId xmlns:a16="http://schemas.microsoft.com/office/drawing/2014/main" id="{A8D5291F-BCF3-EC78-0870-45DC64EF361B}"/>
              </a:ext>
            </a:extLst>
          </p:cNvPr>
          <p:cNvGraphicFramePr>
            <a:graphicFrameLocks noGrp="1"/>
          </p:cNvGraphicFramePr>
          <p:nvPr>
            <p:extLst>
              <p:ext uri="{D42A27DB-BD31-4B8C-83A1-F6EECF244321}">
                <p14:modId xmlns:p14="http://schemas.microsoft.com/office/powerpoint/2010/main" val="3256451037"/>
              </p:ext>
            </p:extLst>
          </p:nvPr>
        </p:nvGraphicFramePr>
        <p:xfrm>
          <a:off x="1476189" y="2844300"/>
          <a:ext cx="1625600" cy="1906992"/>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3423089187"/>
                    </a:ext>
                  </a:extLst>
                </a:gridCol>
              </a:tblGrid>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4797970"/>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59131400"/>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74824367"/>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65328377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A97CF1-B4B3-9019-E686-F89FEB06DD80}"/>
                  </a:ext>
                </a:extLst>
              </p:cNvPr>
              <p:cNvSpPr txBox="1"/>
              <p:nvPr/>
            </p:nvSpPr>
            <p:spPr>
              <a:xfrm>
                <a:off x="1238573" y="4943146"/>
                <a:ext cx="2079031" cy="369332"/>
              </a:xfrm>
              <a:prstGeom prst="rect">
                <a:avLst/>
              </a:prstGeom>
              <a:noFill/>
            </p:spPr>
            <p:txBody>
              <a:bodyPr wrap="none" rtlCol="0">
                <a:spAutoFit/>
              </a:bodyPr>
              <a:lstStyle/>
              <a:p>
                <a:r>
                  <a:rPr lang="en-US" dirty="0"/>
                  <a:t>Adjacency Matrix </a:t>
                </a:r>
                <a14:m>
                  <m:oMath xmlns:m="http://schemas.openxmlformats.org/officeDocument/2006/math">
                    <m:r>
                      <a:rPr lang="en-US" b="0" i="1" smtClean="0">
                        <a:latin typeface="Cambria Math" panose="02040503050406030204" pitchFamily="18" charset="0"/>
                      </a:rPr>
                      <m:t>𝐴</m:t>
                    </m:r>
                  </m:oMath>
                </a14:m>
                <a:endParaRPr lang="en-US" dirty="0">
                  <a:latin typeface="Apple Chancery" panose="03020702040506060504" pitchFamily="66" charset="-79"/>
                  <a:ea typeface="Hack Nerd Font" panose="020B0609030202020204" pitchFamily="49" charset="0"/>
                  <a:cs typeface="Apple Chancery" panose="03020702040506060504" pitchFamily="66" charset="-79"/>
                </a:endParaRPr>
              </a:p>
            </p:txBody>
          </p:sp>
        </mc:Choice>
        <mc:Fallback xmlns="">
          <p:sp>
            <p:nvSpPr>
              <p:cNvPr id="6" name="TextBox 5">
                <a:extLst>
                  <a:ext uri="{FF2B5EF4-FFF2-40B4-BE49-F238E27FC236}">
                    <a16:creationId xmlns:a16="http://schemas.microsoft.com/office/drawing/2014/main" id="{C8A97CF1-B4B3-9019-E686-F89FEB06DD80}"/>
                  </a:ext>
                </a:extLst>
              </p:cNvPr>
              <p:cNvSpPr txBox="1">
                <a:spLocks noRot="1" noChangeAspect="1" noMove="1" noResize="1" noEditPoints="1" noAdjustHandles="1" noChangeArrowheads="1" noChangeShapeType="1" noTextEdit="1"/>
              </p:cNvSpPr>
              <p:nvPr/>
            </p:nvSpPr>
            <p:spPr>
              <a:xfrm>
                <a:off x="1238573" y="4943146"/>
                <a:ext cx="2079031" cy="369332"/>
              </a:xfrm>
              <a:prstGeom prst="rect">
                <a:avLst/>
              </a:prstGeom>
              <a:blipFill>
                <a:blip r:embed="rId3"/>
                <a:stretch>
                  <a:fillRect l="-2424" t="-13333" b="-2333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A66E705-FC66-9650-E97B-4A2A77EEC059}"/>
              </a:ext>
            </a:extLst>
          </p:cNvPr>
          <p:cNvSpPr/>
          <p:nvPr/>
        </p:nvSpPr>
        <p:spPr>
          <a:xfrm>
            <a:off x="3935016" y="3129925"/>
            <a:ext cx="1398494" cy="133574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787903-6ED7-D26E-8F3C-A8F0983447C9}"/>
                  </a:ext>
                </a:extLst>
              </p:cNvPr>
              <p:cNvSpPr txBox="1"/>
              <p:nvPr/>
            </p:nvSpPr>
            <p:spPr>
              <a:xfrm>
                <a:off x="4056284" y="4943146"/>
                <a:ext cx="1167499" cy="369332"/>
              </a:xfrm>
              <a:prstGeom prst="rect">
                <a:avLst/>
              </a:prstGeom>
              <a:noFill/>
            </p:spPr>
            <p:txBody>
              <a:bodyPr wrap="none" rtlCol="0">
                <a:spAutoFit/>
              </a:bodyPr>
              <a:lstStyle/>
              <a:p>
                <a:r>
                  <a:rPr lang="en-US" dirty="0"/>
                  <a:t>Feature </a:t>
                </a:r>
                <a14:m>
                  <m:oMath xmlns:m="http://schemas.openxmlformats.org/officeDocument/2006/math">
                    <m:r>
                      <a:rPr lang="en-US" b="0" i="1" smtClean="0">
                        <a:latin typeface="Cambria Math" panose="02040503050406030204" pitchFamily="18" charset="0"/>
                      </a:rPr>
                      <m:t>𝐻</m:t>
                    </m:r>
                  </m:oMath>
                </a14:m>
                <a:endParaRPr lang="en-US" dirty="0">
                  <a:latin typeface="Apple Chancery" panose="03020702040506060504" pitchFamily="66" charset="-79"/>
                  <a:cs typeface="Apple Chancery" panose="03020702040506060504" pitchFamily="66" charset="-79"/>
                </a:endParaRPr>
              </a:p>
            </p:txBody>
          </p:sp>
        </mc:Choice>
        <mc:Fallback xmlns="">
          <p:sp>
            <p:nvSpPr>
              <p:cNvPr id="8" name="TextBox 7">
                <a:extLst>
                  <a:ext uri="{FF2B5EF4-FFF2-40B4-BE49-F238E27FC236}">
                    <a16:creationId xmlns:a16="http://schemas.microsoft.com/office/drawing/2014/main" id="{55787903-6ED7-D26E-8F3C-A8F0983447C9}"/>
                  </a:ext>
                </a:extLst>
              </p:cNvPr>
              <p:cNvSpPr txBox="1">
                <a:spLocks noRot="1" noChangeAspect="1" noMove="1" noResize="1" noEditPoints="1" noAdjustHandles="1" noChangeArrowheads="1" noChangeShapeType="1" noTextEdit="1"/>
              </p:cNvSpPr>
              <p:nvPr/>
            </p:nvSpPr>
            <p:spPr>
              <a:xfrm>
                <a:off x="4056284" y="4943146"/>
                <a:ext cx="1167499" cy="369332"/>
              </a:xfrm>
              <a:prstGeom prst="rect">
                <a:avLst/>
              </a:prstGeom>
              <a:blipFill>
                <a:blip r:embed="rId4"/>
                <a:stretch>
                  <a:fillRect l="-4301" t="-13333" b="-23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C801B77-021A-A56C-AD26-04415EB154FD}"/>
              </a:ext>
            </a:extLst>
          </p:cNvPr>
          <p:cNvSpPr/>
          <p:nvPr/>
        </p:nvSpPr>
        <p:spPr>
          <a:xfrm>
            <a:off x="6096000" y="3129925"/>
            <a:ext cx="1398494" cy="13357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208F13-FA6E-3B22-AB0B-452CA5BF0618}"/>
                  </a:ext>
                </a:extLst>
              </p:cNvPr>
              <p:cNvSpPr txBox="1"/>
              <p:nvPr/>
            </p:nvSpPr>
            <p:spPr>
              <a:xfrm>
                <a:off x="6240127" y="4951982"/>
                <a:ext cx="1127296" cy="369332"/>
              </a:xfrm>
              <a:prstGeom prst="rect">
                <a:avLst/>
              </a:prstGeom>
              <a:noFill/>
            </p:spPr>
            <p:txBody>
              <a:bodyPr wrap="none" rtlCol="0">
                <a:spAutoFit/>
              </a:bodyPr>
              <a:lstStyle/>
              <a:p>
                <a:r>
                  <a:rPr lang="en-US" dirty="0">
                    <a:latin typeface="+mj-lt"/>
                    <a:cs typeface="Apple Chancery" panose="03020702040506060504" pitchFamily="66" charset="-79"/>
                  </a:rPr>
                  <a:t>Weight</a:t>
                </a:r>
                <a:r>
                  <a:rPr lang="en-US" dirty="0">
                    <a:latin typeface="Apple Chancery" panose="03020702040506060504" pitchFamily="66" charset="-79"/>
                    <a:cs typeface="Apple Chancery" panose="03020702040506060504" pitchFamily="66" charset="-79"/>
                  </a:rPr>
                  <a:t> </a:t>
                </a:r>
                <a14:m>
                  <m:oMath xmlns:m="http://schemas.openxmlformats.org/officeDocument/2006/math">
                    <m:r>
                      <a:rPr lang="en-US" b="0" i="1" smtClean="0">
                        <a:latin typeface="Cambria Math" panose="02040503050406030204" pitchFamily="18" charset="0"/>
                        <a:cs typeface="Apple Chancery" panose="03020702040506060504" pitchFamily="66" charset="-79"/>
                      </a:rPr>
                      <m:t>𝑊</m:t>
                    </m:r>
                  </m:oMath>
                </a14:m>
                <a:endParaRPr lang="en-US" dirty="0">
                  <a:latin typeface="Apple Chancery" panose="03020702040506060504" pitchFamily="66" charset="-79"/>
                  <a:cs typeface="Apple Chancery" panose="03020702040506060504" pitchFamily="66" charset="-79"/>
                </a:endParaRPr>
              </a:p>
            </p:txBody>
          </p:sp>
        </mc:Choice>
        <mc:Fallback xmlns="">
          <p:sp>
            <p:nvSpPr>
              <p:cNvPr id="10" name="TextBox 9">
                <a:extLst>
                  <a:ext uri="{FF2B5EF4-FFF2-40B4-BE49-F238E27FC236}">
                    <a16:creationId xmlns:a16="http://schemas.microsoft.com/office/drawing/2014/main" id="{ED208F13-FA6E-3B22-AB0B-452CA5BF0618}"/>
                  </a:ext>
                </a:extLst>
              </p:cNvPr>
              <p:cNvSpPr txBox="1">
                <a:spLocks noRot="1" noChangeAspect="1" noMove="1" noResize="1" noEditPoints="1" noAdjustHandles="1" noChangeArrowheads="1" noChangeShapeType="1" noTextEdit="1"/>
              </p:cNvSpPr>
              <p:nvPr/>
            </p:nvSpPr>
            <p:spPr>
              <a:xfrm>
                <a:off x="6240127" y="4951982"/>
                <a:ext cx="1127296" cy="369332"/>
              </a:xfrm>
              <a:prstGeom prst="rect">
                <a:avLst/>
              </a:prstGeom>
              <a:blipFill>
                <a:blip r:embed="rId5"/>
                <a:stretch>
                  <a:fillRect l="-4444" t="-9677" b="-1935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31EC706-B36E-5A63-2ACA-595842A11201}"/>
              </a:ext>
            </a:extLst>
          </p:cNvPr>
          <p:cNvSpPr txBox="1"/>
          <p:nvPr/>
        </p:nvSpPr>
        <p:spPr>
          <a:xfrm>
            <a:off x="8027594" y="3532093"/>
            <a:ext cx="458780" cy="707886"/>
          </a:xfrm>
          <a:prstGeom prst="rect">
            <a:avLst/>
          </a:prstGeom>
          <a:noFill/>
        </p:spPr>
        <p:txBody>
          <a:bodyPr wrap="none" rtlCol="0">
            <a:spAutoFit/>
          </a:bodyPr>
          <a:lstStyle/>
          <a:p>
            <a:r>
              <a:rPr lang="en-US" sz="4000" dirty="0"/>
              <a:t>=</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7DA605-0811-FAF1-EE9A-5E322C43C01E}"/>
                  </a:ext>
                </a:extLst>
              </p:cNvPr>
              <p:cNvSpPr txBox="1"/>
              <p:nvPr/>
            </p:nvSpPr>
            <p:spPr>
              <a:xfrm>
                <a:off x="8741332" y="4951982"/>
                <a:ext cx="2200089" cy="646331"/>
              </a:xfrm>
              <a:prstGeom prst="rect">
                <a:avLst/>
              </a:prstGeom>
              <a:noFill/>
            </p:spPr>
            <p:txBody>
              <a:bodyPr wrap="none" rtlCol="0">
                <a:spAutoFit/>
              </a:bodyPr>
              <a:lstStyle/>
              <a:p>
                <a:r>
                  <a:rPr lang="en-US" dirty="0">
                    <a:latin typeface="+mj-lt"/>
                  </a:rPr>
                  <a:t>Next Layer Feature </a:t>
                </a:r>
                <a14:m>
                  <m:oMath xmlns:m="http://schemas.openxmlformats.org/officeDocument/2006/math">
                    <m:r>
                      <a:rPr lang="en-US" b="0" i="1" smtClean="0">
                        <a:latin typeface="Cambria Math" panose="02040503050406030204" pitchFamily="18" charset="0"/>
                      </a:rPr>
                      <m:t>𝐻</m:t>
                    </m:r>
                  </m:oMath>
                </a14:m>
                <a:r>
                  <a:rPr lang="en-US" dirty="0">
                    <a:latin typeface="+mj-lt"/>
                  </a:rPr>
                  <a:t>’</a:t>
                </a:r>
                <a:endParaRPr lang="en-US" dirty="0">
                  <a:latin typeface="Apple Chancery" panose="03020702040506060504" pitchFamily="66" charset="-79"/>
                  <a:cs typeface="Apple Chancery" panose="03020702040506060504" pitchFamily="66" charset="-79"/>
                </a:endParaRPr>
              </a:p>
              <a:p>
                <a:endParaRPr lang="en-US" dirty="0">
                  <a:latin typeface="+mj-lt"/>
                  <a:cs typeface="Apple Chancery" panose="03020702040506060504" pitchFamily="66" charset="-79"/>
                </a:endParaRPr>
              </a:p>
            </p:txBody>
          </p:sp>
        </mc:Choice>
        <mc:Fallback xmlns="">
          <p:sp>
            <p:nvSpPr>
              <p:cNvPr id="13" name="TextBox 12">
                <a:extLst>
                  <a:ext uri="{FF2B5EF4-FFF2-40B4-BE49-F238E27FC236}">
                    <a16:creationId xmlns:a16="http://schemas.microsoft.com/office/drawing/2014/main" id="{E57DA605-0811-FAF1-EE9A-5E322C43C01E}"/>
                  </a:ext>
                </a:extLst>
              </p:cNvPr>
              <p:cNvSpPr txBox="1">
                <a:spLocks noRot="1" noChangeAspect="1" noMove="1" noResize="1" noEditPoints="1" noAdjustHandles="1" noChangeArrowheads="1" noChangeShapeType="1" noTextEdit="1"/>
              </p:cNvSpPr>
              <p:nvPr/>
            </p:nvSpPr>
            <p:spPr>
              <a:xfrm>
                <a:off x="8741332" y="4951982"/>
                <a:ext cx="2200089" cy="646331"/>
              </a:xfrm>
              <a:prstGeom prst="rect">
                <a:avLst/>
              </a:prstGeom>
              <a:blipFill>
                <a:blip r:embed="rId6"/>
                <a:stretch>
                  <a:fillRect l="-2299" t="-5769" r="-17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D60BB4-AEAA-3993-09DE-8A333C68DB15}"/>
              </a:ext>
            </a:extLst>
          </p:cNvPr>
          <p:cNvSpPr>
            <a:spLocks noGrp="1"/>
          </p:cNvSpPr>
          <p:nvPr>
            <p:ph type="sldNum" sz="quarter" idx="12"/>
          </p:nvPr>
        </p:nvSpPr>
        <p:spPr/>
        <p:txBody>
          <a:bodyPr/>
          <a:lstStyle/>
          <a:p>
            <a:fld id="{7B8E230A-344C-314A-99D7-8592764412A6}" type="slidenum">
              <a:rPr lang="en-US" smtClean="0"/>
              <a:t>66</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D81471-87EC-7FA8-D638-17D2755458E2}"/>
                  </a:ext>
                </a:extLst>
              </p:cNvPr>
              <p:cNvSpPr txBox="1"/>
              <p:nvPr/>
            </p:nvSpPr>
            <p:spPr>
              <a:xfrm>
                <a:off x="3581401" y="5660571"/>
                <a:ext cx="4661390" cy="600357"/>
              </a:xfrm>
              <a:prstGeom prst="rect">
                <a:avLst/>
              </a:prstGeom>
              <a:noFill/>
            </p:spPr>
            <p:txBody>
              <a:bodyPr wrap="square">
                <a:spAutoFit/>
              </a:bodyPr>
              <a:lstStyle/>
              <a:p>
                <a:pPr marL="457200" lvl="1" indent="0">
                  <a:buNone/>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𝐻</m:t>
                          </m:r>
                        </m:e>
                        <m:sup>
                          <m:r>
                            <a:rPr lang="en-US" sz="3200" b="0" i="1" smtClean="0">
                              <a:latin typeface="Cambria Math" panose="02040503050406030204" pitchFamily="18" charset="0"/>
                            </a:rPr>
                            <m:t>𝑙</m:t>
                          </m:r>
                        </m:sup>
                      </m:sSup>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𝜎</m:t>
                      </m:r>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 </m:t>
                          </m:r>
                        </m:e>
                      </m:acc>
                      <m:sSup>
                        <m:sSupPr>
                          <m:ctrlPr>
                            <a:rPr lang="en-US" sz="320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𝐻</m:t>
                          </m:r>
                        </m:e>
                        <m:sup>
                          <m:r>
                            <a:rPr lang="en-US" sz="3200" b="0" i="1" smtClean="0">
                              <a:solidFill>
                                <a:srgbClr val="C00000"/>
                              </a:solidFill>
                              <a:latin typeface="Cambria Math" panose="02040503050406030204" pitchFamily="18" charset="0"/>
                            </a:rPr>
                            <m:t>𝑙</m:t>
                          </m:r>
                          <m:r>
                            <a:rPr lang="en-US" sz="3200" b="0" i="1" smtClean="0">
                              <a:solidFill>
                                <a:srgbClr val="C00000"/>
                              </a:solidFill>
                              <a:latin typeface="Cambria Math" panose="02040503050406030204" pitchFamily="18" charset="0"/>
                            </a:rPr>
                            <m:t>−1</m:t>
                          </m:r>
                        </m:sup>
                      </m:sSup>
                      <m:r>
                        <a:rPr lang="en-US" sz="3200" b="0" i="1" smtClean="0">
                          <a:latin typeface="Cambria Math" panose="02040503050406030204" pitchFamily="18" charset="0"/>
                        </a:rPr>
                        <m:t> </m:t>
                      </m:r>
                      <m:sSup>
                        <m:sSupPr>
                          <m:ctrlPr>
                            <a:rPr lang="en-US" sz="3200" b="0" i="1" smtClean="0">
                              <a:solidFill>
                                <a:schemeClr val="accent6">
                                  <a:lumMod val="75000"/>
                                </a:schemeClr>
                              </a:solidFill>
                              <a:latin typeface="Cambria Math" panose="02040503050406030204" pitchFamily="18" charset="0"/>
                            </a:rPr>
                          </m:ctrlPr>
                        </m:sSupPr>
                        <m:e>
                          <m:r>
                            <a:rPr lang="en-US" sz="3200" b="0" i="1" smtClean="0">
                              <a:solidFill>
                                <a:schemeClr val="accent6">
                                  <a:lumMod val="75000"/>
                                </a:schemeClr>
                              </a:solidFill>
                              <a:latin typeface="Cambria Math" panose="02040503050406030204" pitchFamily="18" charset="0"/>
                            </a:rPr>
                            <m:t>𝑊</m:t>
                          </m:r>
                        </m:e>
                        <m:sup>
                          <m:r>
                            <a:rPr lang="en-US" sz="3200" b="0" i="1" smtClean="0">
                              <a:solidFill>
                                <a:schemeClr val="accent6">
                                  <a:lumMod val="75000"/>
                                </a:schemeClr>
                              </a:solidFill>
                              <a:latin typeface="Cambria Math" panose="02040503050406030204" pitchFamily="18" charset="0"/>
                            </a:rPr>
                            <m:t>𝑙</m:t>
                          </m:r>
                          <m:r>
                            <a:rPr lang="en-US" sz="3200" b="0" i="1" smtClean="0">
                              <a:solidFill>
                                <a:schemeClr val="accent6">
                                  <a:lumMod val="75000"/>
                                </a:schemeClr>
                              </a:solidFill>
                              <a:latin typeface="Cambria Math" panose="02040503050406030204" pitchFamily="18" charset="0"/>
                            </a:rPr>
                            <m:t>−1</m:t>
                          </m:r>
                        </m:sup>
                      </m:sSup>
                      <m:r>
                        <a:rPr lang="en-US" sz="3200" b="0" i="1" smtClean="0">
                          <a:latin typeface="Cambria Math" panose="02040503050406030204" pitchFamily="18" charset="0"/>
                        </a:rPr>
                        <m:t>)</m:t>
                      </m:r>
                    </m:oMath>
                  </m:oMathPara>
                </a14:m>
                <a:endParaRPr lang="en-US" sz="3200" dirty="0"/>
              </a:p>
            </p:txBody>
          </p:sp>
        </mc:Choice>
        <mc:Fallback xmlns="">
          <p:sp>
            <p:nvSpPr>
              <p:cNvPr id="14" name="TextBox 13">
                <a:extLst>
                  <a:ext uri="{FF2B5EF4-FFF2-40B4-BE49-F238E27FC236}">
                    <a16:creationId xmlns:a16="http://schemas.microsoft.com/office/drawing/2014/main" id="{8ED81471-87EC-7FA8-D638-17D2755458E2}"/>
                  </a:ext>
                </a:extLst>
              </p:cNvPr>
              <p:cNvSpPr txBox="1">
                <a:spLocks noRot="1" noChangeAspect="1" noMove="1" noResize="1" noEditPoints="1" noAdjustHandles="1" noChangeArrowheads="1" noChangeShapeType="1" noTextEdit="1"/>
              </p:cNvSpPr>
              <p:nvPr/>
            </p:nvSpPr>
            <p:spPr>
              <a:xfrm>
                <a:off x="3581401" y="5660571"/>
                <a:ext cx="4661390" cy="600357"/>
              </a:xfrm>
              <a:prstGeom prst="rect">
                <a:avLst/>
              </a:prstGeom>
              <a:blipFill>
                <a:blip r:embed="rId7"/>
                <a:stretch>
                  <a:fillRect t="-6250" b="-22917"/>
                </a:stretch>
              </a:blipFill>
            </p:spPr>
            <p:txBody>
              <a:bodyPr/>
              <a:lstStyle/>
              <a:p>
                <a:r>
                  <a:rPr lang="en-US">
                    <a:noFill/>
                  </a:rPr>
                  <a:t> </a:t>
                </a:r>
              </a:p>
            </p:txBody>
          </p:sp>
        </mc:Fallback>
      </mc:AlternateContent>
      <p:graphicFrame>
        <p:nvGraphicFramePr>
          <p:cNvPr id="15" name="Table 14">
            <a:extLst>
              <a:ext uri="{FF2B5EF4-FFF2-40B4-BE49-F238E27FC236}">
                <a16:creationId xmlns:a16="http://schemas.microsoft.com/office/drawing/2014/main" id="{A30125D2-39EE-5751-0CE9-F3A888268E58}"/>
              </a:ext>
            </a:extLst>
          </p:cNvPr>
          <p:cNvGraphicFramePr>
            <a:graphicFrameLocks noGrp="1"/>
          </p:cNvGraphicFramePr>
          <p:nvPr>
            <p:extLst>
              <p:ext uri="{D42A27DB-BD31-4B8C-83A1-F6EECF244321}">
                <p14:modId xmlns:p14="http://schemas.microsoft.com/office/powerpoint/2010/main" val="923060148"/>
              </p:ext>
            </p:extLst>
          </p:nvPr>
        </p:nvGraphicFramePr>
        <p:xfrm>
          <a:off x="8968945" y="3129775"/>
          <a:ext cx="1267255" cy="1325744"/>
        </p:xfrm>
        <a:graphic>
          <a:graphicData uri="http://schemas.openxmlformats.org/drawingml/2006/table">
            <a:tbl>
              <a:tblPr firstRow="1" bandRow="1">
                <a:tableStyleId>{2D5ABB26-0587-4C30-8999-92F81FD0307C}</a:tableStyleId>
              </a:tblPr>
              <a:tblGrid>
                <a:gridCol w="1267255">
                  <a:extLst>
                    <a:ext uri="{9D8B030D-6E8A-4147-A177-3AD203B41FA5}">
                      <a16:colId xmlns:a16="http://schemas.microsoft.com/office/drawing/2014/main" val="3423089187"/>
                    </a:ext>
                  </a:extLst>
                </a:gridCol>
              </a:tblGrid>
              <a:tr h="331436">
                <a:tc>
                  <a:txBody>
                    <a:bodyPr/>
                    <a:lstStyle/>
                    <a:p>
                      <a:endParaRPr lang="en-US" sz="1600" dirty="0"/>
                    </a:p>
                  </a:txBody>
                  <a:tcPr marL="82859" marR="82859" marT="41429" marB="414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4797970"/>
                  </a:ext>
                </a:extLst>
              </a:tr>
              <a:tr h="331436">
                <a:tc>
                  <a:txBody>
                    <a:bodyPr/>
                    <a:lstStyle/>
                    <a:p>
                      <a:endParaRPr lang="en-US" sz="1600" dirty="0"/>
                    </a:p>
                  </a:txBody>
                  <a:tcPr marL="82859" marR="82859" marT="41429" marB="414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59131400"/>
                  </a:ext>
                </a:extLst>
              </a:tr>
              <a:tr h="331436">
                <a:tc>
                  <a:txBody>
                    <a:bodyPr/>
                    <a:lstStyle/>
                    <a:p>
                      <a:endParaRPr lang="en-US" sz="1600" dirty="0"/>
                    </a:p>
                  </a:txBody>
                  <a:tcPr marL="82859" marR="82859" marT="41429" marB="414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74824367"/>
                  </a:ext>
                </a:extLst>
              </a:tr>
              <a:tr h="331436">
                <a:tc>
                  <a:txBody>
                    <a:bodyPr/>
                    <a:lstStyle/>
                    <a:p>
                      <a:endParaRPr lang="en-US" sz="1600" dirty="0"/>
                    </a:p>
                  </a:txBody>
                  <a:tcPr marL="82859" marR="82859" marT="41429" marB="414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653283773"/>
                  </a:ext>
                </a:extLst>
              </a:tr>
            </a:tbl>
          </a:graphicData>
        </a:graphic>
      </p:graphicFrame>
      <p:sp>
        <p:nvSpPr>
          <p:cNvPr id="16" name="TextBox 15">
            <a:extLst>
              <a:ext uri="{FF2B5EF4-FFF2-40B4-BE49-F238E27FC236}">
                <a16:creationId xmlns:a16="http://schemas.microsoft.com/office/drawing/2014/main" id="{3D7FEEC1-B075-A5CE-1B00-65FEC2D3005C}"/>
              </a:ext>
            </a:extLst>
          </p:cNvPr>
          <p:cNvSpPr txBox="1"/>
          <p:nvPr/>
        </p:nvSpPr>
        <p:spPr>
          <a:xfrm>
            <a:off x="2058720" y="2835442"/>
            <a:ext cx="474810" cy="461665"/>
          </a:xfrm>
          <a:prstGeom prst="rect">
            <a:avLst/>
          </a:prstGeom>
          <a:noFill/>
        </p:spPr>
        <p:txBody>
          <a:bodyPr wrap="none" rtlCol="0">
            <a:spAutoFit/>
          </a:bodyPr>
          <a:lstStyle/>
          <a:p>
            <a:r>
              <a:rPr lang="en-US" sz="2400" dirty="0"/>
              <a:t>A</a:t>
            </a:r>
            <a:r>
              <a:rPr lang="en-US" sz="2400" baseline="-25000" dirty="0"/>
              <a:t>0</a:t>
            </a:r>
          </a:p>
        </p:txBody>
      </p:sp>
      <p:sp>
        <p:nvSpPr>
          <p:cNvPr id="17" name="TextBox 16">
            <a:extLst>
              <a:ext uri="{FF2B5EF4-FFF2-40B4-BE49-F238E27FC236}">
                <a16:creationId xmlns:a16="http://schemas.microsoft.com/office/drawing/2014/main" id="{979710FD-1604-90F9-8862-BE269A198442}"/>
              </a:ext>
            </a:extLst>
          </p:cNvPr>
          <p:cNvSpPr txBox="1"/>
          <p:nvPr/>
        </p:nvSpPr>
        <p:spPr>
          <a:xfrm>
            <a:off x="2051584" y="3325949"/>
            <a:ext cx="474810" cy="461665"/>
          </a:xfrm>
          <a:prstGeom prst="rect">
            <a:avLst/>
          </a:prstGeom>
          <a:noFill/>
        </p:spPr>
        <p:txBody>
          <a:bodyPr wrap="none" rtlCol="0">
            <a:spAutoFit/>
          </a:bodyPr>
          <a:lstStyle/>
          <a:p>
            <a:r>
              <a:rPr lang="en-US" sz="2400" dirty="0"/>
              <a:t>A</a:t>
            </a:r>
            <a:r>
              <a:rPr lang="en-US" sz="2400" baseline="-25000" dirty="0"/>
              <a:t>1</a:t>
            </a:r>
          </a:p>
        </p:txBody>
      </p:sp>
      <p:sp>
        <p:nvSpPr>
          <p:cNvPr id="18" name="TextBox 17">
            <a:extLst>
              <a:ext uri="{FF2B5EF4-FFF2-40B4-BE49-F238E27FC236}">
                <a16:creationId xmlns:a16="http://schemas.microsoft.com/office/drawing/2014/main" id="{D4AE01F8-858D-F7A5-B114-785A9BB1CADB}"/>
              </a:ext>
            </a:extLst>
          </p:cNvPr>
          <p:cNvSpPr txBox="1"/>
          <p:nvPr/>
        </p:nvSpPr>
        <p:spPr>
          <a:xfrm>
            <a:off x="2051584" y="3807598"/>
            <a:ext cx="474810" cy="461665"/>
          </a:xfrm>
          <a:prstGeom prst="rect">
            <a:avLst/>
          </a:prstGeom>
          <a:noFill/>
        </p:spPr>
        <p:txBody>
          <a:bodyPr wrap="none" rtlCol="0">
            <a:spAutoFit/>
          </a:bodyPr>
          <a:lstStyle/>
          <a:p>
            <a:r>
              <a:rPr lang="en-US" sz="2400" dirty="0"/>
              <a:t>A</a:t>
            </a:r>
            <a:r>
              <a:rPr lang="en-US" sz="2400" baseline="-25000" dirty="0"/>
              <a:t>2</a:t>
            </a:r>
          </a:p>
        </p:txBody>
      </p:sp>
      <p:sp>
        <p:nvSpPr>
          <p:cNvPr id="19" name="TextBox 18">
            <a:extLst>
              <a:ext uri="{FF2B5EF4-FFF2-40B4-BE49-F238E27FC236}">
                <a16:creationId xmlns:a16="http://schemas.microsoft.com/office/drawing/2014/main" id="{B464D4FC-12DB-A0D6-C409-0CAF0772CD3F}"/>
              </a:ext>
            </a:extLst>
          </p:cNvPr>
          <p:cNvSpPr txBox="1"/>
          <p:nvPr/>
        </p:nvSpPr>
        <p:spPr>
          <a:xfrm>
            <a:off x="2051584" y="4284808"/>
            <a:ext cx="474810" cy="461665"/>
          </a:xfrm>
          <a:prstGeom prst="rect">
            <a:avLst/>
          </a:prstGeom>
          <a:noFill/>
        </p:spPr>
        <p:txBody>
          <a:bodyPr wrap="none" rtlCol="0">
            <a:spAutoFit/>
          </a:bodyPr>
          <a:lstStyle/>
          <a:p>
            <a:r>
              <a:rPr lang="en-US" sz="2400" dirty="0"/>
              <a:t>A</a:t>
            </a:r>
            <a:r>
              <a:rPr lang="en-US" sz="2400" baseline="-25000" dirty="0"/>
              <a:t>3</a:t>
            </a:r>
          </a:p>
        </p:txBody>
      </p:sp>
      <p:sp>
        <p:nvSpPr>
          <p:cNvPr id="20" name="TextBox 19">
            <a:extLst>
              <a:ext uri="{FF2B5EF4-FFF2-40B4-BE49-F238E27FC236}">
                <a16:creationId xmlns:a16="http://schemas.microsoft.com/office/drawing/2014/main" id="{D3D8E037-1BB3-C4A5-7645-6079976BF7D1}"/>
              </a:ext>
            </a:extLst>
          </p:cNvPr>
          <p:cNvSpPr txBox="1"/>
          <p:nvPr/>
        </p:nvSpPr>
        <p:spPr>
          <a:xfrm>
            <a:off x="9360689" y="3084940"/>
            <a:ext cx="5229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t>
            </a:r>
            <a:r>
              <a:rPr lang="en-US" sz="2000" baseline="-25000" dirty="0">
                <a:latin typeface="Arial" panose="020B0604020202020204" pitchFamily="34" charset="0"/>
                <a:cs typeface="Arial" panose="020B0604020202020204" pitchFamily="34" charset="0"/>
              </a:rPr>
              <a:t>0</a:t>
            </a:r>
          </a:p>
        </p:txBody>
      </p:sp>
      <p:sp>
        <p:nvSpPr>
          <p:cNvPr id="21" name="TextBox 20">
            <a:extLst>
              <a:ext uri="{FF2B5EF4-FFF2-40B4-BE49-F238E27FC236}">
                <a16:creationId xmlns:a16="http://schemas.microsoft.com/office/drawing/2014/main" id="{C091800C-F863-4FC3-65A5-F6547D97EBB0}"/>
              </a:ext>
            </a:extLst>
          </p:cNvPr>
          <p:cNvSpPr txBox="1"/>
          <p:nvPr/>
        </p:nvSpPr>
        <p:spPr>
          <a:xfrm>
            <a:off x="9369212" y="3403600"/>
            <a:ext cx="5229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t>
            </a:r>
            <a:r>
              <a:rPr lang="en-US" sz="2000" baseline="-25000" dirty="0">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7A3E99C2-A8D5-DCFB-4916-66C7EBD54419}"/>
              </a:ext>
            </a:extLst>
          </p:cNvPr>
          <p:cNvSpPr txBox="1"/>
          <p:nvPr/>
        </p:nvSpPr>
        <p:spPr>
          <a:xfrm>
            <a:off x="9373389" y="3751461"/>
            <a:ext cx="5229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t>
            </a:r>
            <a:r>
              <a:rPr lang="en-US" sz="2000" baseline="-25000" dirty="0">
                <a:latin typeface="Arial" panose="020B0604020202020204" pitchFamily="34" charset="0"/>
                <a:cs typeface="Arial" panose="020B0604020202020204" pitchFamily="34" charset="0"/>
              </a:rPr>
              <a:t>2</a:t>
            </a:r>
          </a:p>
        </p:txBody>
      </p:sp>
      <p:sp>
        <p:nvSpPr>
          <p:cNvPr id="23" name="TextBox 22">
            <a:extLst>
              <a:ext uri="{FF2B5EF4-FFF2-40B4-BE49-F238E27FC236}">
                <a16:creationId xmlns:a16="http://schemas.microsoft.com/office/drawing/2014/main" id="{BC33201E-3B6E-3870-0F7E-2E3B59F70F4A}"/>
              </a:ext>
            </a:extLst>
          </p:cNvPr>
          <p:cNvSpPr txBox="1"/>
          <p:nvPr/>
        </p:nvSpPr>
        <p:spPr>
          <a:xfrm>
            <a:off x="9383100" y="4077302"/>
            <a:ext cx="5229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t>
            </a:r>
            <a:r>
              <a:rPr lang="en-US" sz="2000" baseline="-250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892202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BF4C-55B3-A196-FA01-2F82A6FA29BE}"/>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2D2FDA8B-9A27-2160-9034-48C48A3C6928}"/>
              </a:ext>
            </a:extLst>
          </p:cNvPr>
          <p:cNvSpPr>
            <a:spLocks noGrp="1"/>
          </p:cNvSpPr>
          <p:nvPr>
            <p:ph idx="1"/>
          </p:nvPr>
        </p:nvSpPr>
        <p:spPr>
          <a:xfrm>
            <a:off x="838200" y="1825625"/>
            <a:ext cx="10515600" cy="693457"/>
          </a:xfrm>
        </p:spPr>
        <p:txBody>
          <a:bodyPr>
            <a:normAutofit/>
          </a:bodyPr>
          <a:lstStyle/>
          <a:p>
            <a:pPr marL="0" indent="0">
              <a:buNone/>
            </a:pPr>
            <a:r>
              <a:rPr lang="en-US" sz="3200" dirty="0"/>
              <a:t>Adjacency-matrix partitioning</a:t>
            </a:r>
          </a:p>
        </p:txBody>
      </p:sp>
      <p:sp>
        <p:nvSpPr>
          <p:cNvPr id="4" name="Rounded Rectangle 3">
            <a:extLst>
              <a:ext uri="{FF2B5EF4-FFF2-40B4-BE49-F238E27FC236}">
                <a16:creationId xmlns:a16="http://schemas.microsoft.com/office/drawing/2014/main" id="{92992472-4D1B-DB24-9B0F-AD97F7F25F59}"/>
              </a:ext>
            </a:extLst>
          </p:cNvPr>
          <p:cNvSpPr/>
          <p:nvPr/>
        </p:nvSpPr>
        <p:spPr>
          <a:xfrm>
            <a:off x="627529" y="2644588"/>
            <a:ext cx="2492189" cy="2877671"/>
          </a:xfrm>
          <a:prstGeom prst="roundRect">
            <a:avLst/>
          </a:prstGeom>
          <a:noFill/>
          <a:ln w="31750">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5DA554-BD84-104C-D494-563B30603588}"/>
              </a:ext>
            </a:extLst>
          </p:cNvPr>
          <p:cNvSpPr/>
          <p:nvPr/>
        </p:nvSpPr>
        <p:spPr>
          <a:xfrm>
            <a:off x="1000756" y="2927317"/>
            <a:ext cx="1755767" cy="39326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E9A68FB-6265-025B-3DE0-DDDF2572AA3F}"/>
              </a:ext>
            </a:extLst>
          </p:cNvPr>
          <p:cNvSpPr txBox="1"/>
          <p:nvPr/>
        </p:nvSpPr>
        <p:spPr>
          <a:xfrm>
            <a:off x="1636218" y="2893116"/>
            <a:ext cx="474810" cy="461665"/>
          </a:xfrm>
          <a:prstGeom prst="rect">
            <a:avLst/>
          </a:prstGeom>
          <a:noFill/>
        </p:spPr>
        <p:txBody>
          <a:bodyPr wrap="none" rtlCol="0">
            <a:spAutoFit/>
          </a:bodyPr>
          <a:lstStyle/>
          <a:p>
            <a:r>
              <a:rPr lang="en-US" sz="2400" dirty="0"/>
              <a:t>A</a:t>
            </a:r>
            <a:r>
              <a:rPr lang="en-US" sz="2400" baseline="-25000" dirty="0"/>
              <a:t>0</a:t>
            </a:r>
          </a:p>
        </p:txBody>
      </p:sp>
      <p:sp>
        <p:nvSpPr>
          <p:cNvPr id="8" name="Rectangle 7">
            <a:extLst>
              <a:ext uri="{FF2B5EF4-FFF2-40B4-BE49-F238E27FC236}">
                <a16:creationId xmlns:a16="http://schemas.microsoft.com/office/drawing/2014/main" id="{B2B512C4-2AAD-C4AE-EF96-C66BE6D38A21}"/>
              </a:ext>
            </a:extLst>
          </p:cNvPr>
          <p:cNvSpPr/>
          <p:nvPr/>
        </p:nvSpPr>
        <p:spPr>
          <a:xfrm>
            <a:off x="1066800" y="3585883"/>
            <a:ext cx="681318" cy="63649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F69B70-4FF8-30F2-5E16-E0483DCB21EB}"/>
              </a:ext>
            </a:extLst>
          </p:cNvPr>
          <p:cNvSpPr txBox="1"/>
          <p:nvPr/>
        </p:nvSpPr>
        <p:spPr>
          <a:xfrm>
            <a:off x="1142185" y="3607697"/>
            <a:ext cx="511679" cy="646331"/>
          </a:xfrm>
          <a:prstGeom prst="rect">
            <a:avLst/>
          </a:prstGeom>
          <a:noFill/>
        </p:spPr>
        <p:txBody>
          <a:bodyPr wrap="none" rtlCol="0">
            <a:spAutoFit/>
          </a:bodyPr>
          <a:lstStyle/>
          <a:p>
            <a:r>
              <a:rPr lang="en-US" sz="3600" dirty="0"/>
              <a:t>H</a:t>
            </a:r>
          </a:p>
        </p:txBody>
      </p:sp>
      <p:sp>
        <p:nvSpPr>
          <p:cNvPr id="10" name="Rectangle 9">
            <a:extLst>
              <a:ext uri="{FF2B5EF4-FFF2-40B4-BE49-F238E27FC236}">
                <a16:creationId xmlns:a16="http://schemas.microsoft.com/office/drawing/2014/main" id="{2CE0FE8C-70E4-952E-8182-A1B34EDF6853}"/>
              </a:ext>
            </a:extLst>
          </p:cNvPr>
          <p:cNvSpPr/>
          <p:nvPr/>
        </p:nvSpPr>
        <p:spPr>
          <a:xfrm>
            <a:off x="2075205" y="3585318"/>
            <a:ext cx="681318" cy="6364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21BEEF6-C05A-8C01-63B7-821B5DF4F5C6}"/>
              </a:ext>
            </a:extLst>
          </p:cNvPr>
          <p:cNvSpPr txBox="1"/>
          <p:nvPr/>
        </p:nvSpPr>
        <p:spPr>
          <a:xfrm>
            <a:off x="2132660" y="3607132"/>
            <a:ext cx="596638" cy="646331"/>
          </a:xfrm>
          <a:prstGeom prst="rect">
            <a:avLst/>
          </a:prstGeom>
          <a:noFill/>
        </p:spPr>
        <p:txBody>
          <a:bodyPr wrap="none" rtlCol="0">
            <a:spAutoFit/>
          </a:bodyPr>
          <a:lstStyle/>
          <a:p>
            <a:r>
              <a:rPr lang="en-US" sz="3600" dirty="0"/>
              <a:t>W</a:t>
            </a:r>
          </a:p>
        </p:txBody>
      </p:sp>
      <p:sp>
        <p:nvSpPr>
          <p:cNvPr id="42" name="Rectangle 41">
            <a:extLst>
              <a:ext uri="{FF2B5EF4-FFF2-40B4-BE49-F238E27FC236}">
                <a16:creationId xmlns:a16="http://schemas.microsoft.com/office/drawing/2014/main" id="{DFF3FD33-0A3F-21DE-897D-6BB3D4DF0616}"/>
              </a:ext>
            </a:extLst>
          </p:cNvPr>
          <p:cNvSpPr/>
          <p:nvPr/>
        </p:nvSpPr>
        <p:spPr>
          <a:xfrm>
            <a:off x="1323487" y="4787311"/>
            <a:ext cx="1105948" cy="49022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Down Arrow 42">
            <a:extLst>
              <a:ext uri="{FF2B5EF4-FFF2-40B4-BE49-F238E27FC236}">
                <a16:creationId xmlns:a16="http://schemas.microsoft.com/office/drawing/2014/main" id="{B7BBE300-7193-A79F-A0E5-668FD48041AD}"/>
              </a:ext>
            </a:extLst>
          </p:cNvPr>
          <p:cNvSpPr/>
          <p:nvPr/>
        </p:nvSpPr>
        <p:spPr>
          <a:xfrm>
            <a:off x="1681352" y="4410503"/>
            <a:ext cx="384542" cy="277906"/>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F440F23-DB36-97A8-ED94-3EA057BB8579}"/>
              </a:ext>
            </a:extLst>
          </p:cNvPr>
          <p:cNvSpPr txBox="1"/>
          <p:nvPr/>
        </p:nvSpPr>
        <p:spPr>
          <a:xfrm>
            <a:off x="1589115" y="4757970"/>
            <a:ext cx="65755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a:t>
            </a:r>
            <a:r>
              <a:rPr lang="en-US" sz="2800" baseline="-25000" dirty="0">
                <a:latin typeface="Arial" panose="020B0604020202020204" pitchFamily="34" charset="0"/>
                <a:cs typeface="Arial" panose="020B0604020202020204" pitchFamily="34" charset="0"/>
              </a:rPr>
              <a:t>0</a:t>
            </a:r>
          </a:p>
        </p:txBody>
      </p:sp>
      <p:sp>
        <p:nvSpPr>
          <p:cNvPr id="45" name="TextBox 44">
            <a:extLst>
              <a:ext uri="{FF2B5EF4-FFF2-40B4-BE49-F238E27FC236}">
                <a16:creationId xmlns:a16="http://schemas.microsoft.com/office/drawing/2014/main" id="{40101B78-547D-6469-134C-AF9DD11B908E}"/>
              </a:ext>
            </a:extLst>
          </p:cNvPr>
          <p:cNvSpPr txBox="1"/>
          <p:nvPr/>
        </p:nvSpPr>
        <p:spPr>
          <a:xfrm>
            <a:off x="1466252" y="5770787"/>
            <a:ext cx="819455" cy="369332"/>
          </a:xfrm>
          <a:prstGeom prst="rect">
            <a:avLst/>
          </a:prstGeom>
          <a:noFill/>
        </p:spPr>
        <p:txBody>
          <a:bodyPr wrap="none" rtlCol="0">
            <a:spAutoFit/>
          </a:bodyPr>
          <a:lstStyle/>
          <a:p>
            <a:r>
              <a:rPr lang="en-US" b="1" dirty="0"/>
              <a:t>GPU 0</a:t>
            </a:r>
          </a:p>
        </p:txBody>
      </p:sp>
      <p:sp>
        <p:nvSpPr>
          <p:cNvPr id="46" name="Rounded Rectangle 45">
            <a:extLst>
              <a:ext uri="{FF2B5EF4-FFF2-40B4-BE49-F238E27FC236}">
                <a16:creationId xmlns:a16="http://schemas.microsoft.com/office/drawing/2014/main" id="{E8B8F1E8-79D1-C4F6-657E-A2F68B07D88A}"/>
              </a:ext>
            </a:extLst>
          </p:cNvPr>
          <p:cNvSpPr/>
          <p:nvPr/>
        </p:nvSpPr>
        <p:spPr>
          <a:xfrm>
            <a:off x="3391985" y="2654019"/>
            <a:ext cx="2492189" cy="2877671"/>
          </a:xfrm>
          <a:prstGeom prst="roundRect">
            <a:avLst/>
          </a:prstGeom>
          <a:noFill/>
          <a:ln w="31750">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C39BF45-F538-5D39-17CB-4F51DD68C6A1}"/>
              </a:ext>
            </a:extLst>
          </p:cNvPr>
          <p:cNvSpPr/>
          <p:nvPr/>
        </p:nvSpPr>
        <p:spPr>
          <a:xfrm>
            <a:off x="3765212" y="2936748"/>
            <a:ext cx="1755767" cy="39326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3F34F7CB-D758-4368-2A0B-2311D824E17C}"/>
              </a:ext>
            </a:extLst>
          </p:cNvPr>
          <p:cNvSpPr txBox="1"/>
          <p:nvPr/>
        </p:nvSpPr>
        <p:spPr>
          <a:xfrm>
            <a:off x="4400674" y="2902547"/>
            <a:ext cx="474810" cy="461665"/>
          </a:xfrm>
          <a:prstGeom prst="rect">
            <a:avLst/>
          </a:prstGeom>
          <a:noFill/>
        </p:spPr>
        <p:txBody>
          <a:bodyPr wrap="none" rtlCol="0">
            <a:spAutoFit/>
          </a:bodyPr>
          <a:lstStyle/>
          <a:p>
            <a:r>
              <a:rPr lang="en-US" sz="2400" dirty="0"/>
              <a:t>A</a:t>
            </a:r>
            <a:r>
              <a:rPr lang="en-US" sz="2400" baseline="-25000" dirty="0"/>
              <a:t>1</a:t>
            </a:r>
          </a:p>
        </p:txBody>
      </p:sp>
      <p:sp>
        <p:nvSpPr>
          <p:cNvPr id="49" name="Rectangle 48">
            <a:extLst>
              <a:ext uri="{FF2B5EF4-FFF2-40B4-BE49-F238E27FC236}">
                <a16:creationId xmlns:a16="http://schemas.microsoft.com/office/drawing/2014/main" id="{B8E20EDE-26C1-3C58-52F2-2F51DFDDECD4}"/>
              </a:ext>
            </a:extLst>
          </p:cNvPr>
          <p:cNvSpPr/>
          <p:nvPr/>
        </p:nvSpPr>
        <p:spPr>
          <a:xfrm>
            <a:off x="3831256" y="3595314"/>
            <a:ext cx="681318" cy="63649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8B84821B-2532-2DB6-046D-0B512E04E8B9}"/>
              </a:ext>
            </a:extLst>
          </p:cNvPr>
          <p:cNvSpPr txBox="1"/>
          <p:nvPr/>
        </p:nvSpPr>
        <p:spPr>
          <a:xfrm>
            <a:off x="3906641" y="3617128"/>
            <a:ext cx="511679" cy="646331"/>
          </a:xfrm>
          <a:prstGeom prst="rect">
            <a:avLst/>
          </a:prstGeom>
          <a:noFill/>
        </p:spPr>
        <p:txBody>
          <a:bodyPr wrap="none" rtlCol="0">
            <a:spAutoFit/>
          </a:bodyPr>
          <a:lstStyle/>
          <a:p>
            <a:r>
              <a:rPr lang="en-US" sz="3600" dirty="0"/>
              <a:t>H</a:t>
            </a:r>
          </a:p>
        </p:txBody>
      </p:sp>
      <p:sp>
        <p:nvSpPr>
          <p:cNvPr id="51" name="Rectangle 50">
            <a:extLst>
              <a:ext uri="{FF2B5EF4-FFF2-40B4-BE49-F238E27FC236}">
                <a16:creationId xmlns:a16="http://schemas.microsoft.com/office/drawing/2014/main" id="{CD44DA3E-7A52-5A13-1A3A-56A011B5C8ED}"/>
              </a:ext>
            </a:extLst>
          </p:cNvPr>
          <p:cNvSpPr/>
          <p:nvPr/>
        </p:nvSpPr>
        <p:spPr>
          <a:xfrm>
            <a:off x="4839661" y="3594749"/>
            <a:ext cx="681318" cy="6364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98D2DEF-EC80-ABBB-8A69-8FC557DE2516}"/>
              </a:ext>
            </a:extLst>
          </p:cNvPr>
          <p:cNvSpPr txBox="1"/>
          <p:nvPr/>
        </p:nvSpPr>
        <p:spPr>
          <a:xfrm>
            <a:off x="4897116" y="3616563"/>
            <a:ext cx="596638" cy="646331"/>
          </a:xfrm>
          <a:prstGeom prst="rect">
            <a:avLst/>
          </a:prstGeom>
          <a:noFill/>
        </p:spPr>
        <p:txBody>
          <a:bodyPr wrap="none" rtlCol="0">
            <a:spAutoFit/>
          </a:bodyPr>
          <a:lstStyle/>
          <a:p>
            <a:r>
              <a:rPr lang="en-US" sz="3600" dirty="0"/>
              <a:t>W</a:t>
            </a:r>
          </a:p>
        </p:txBody>
      </p:sp>
      <p:sp>
        <p:nvSpPr>
          <p:cNvPr id="53" name="Rectangle 52">
            <a:extLst>
              <a:ext uri="{FF2B5EF4-FFF2-40B4-BE49-F238E27FC236}">
                <a16:creationId xmlns:a16="http://schemas.microsoft.com/office/drawing/2014/main" id="{F00C00D3-7FFF-5968-CF72-8769E49167BD}"/>
              </a:ext>
            </a:extLst>
          </p:cNvPr>
          <p:cNvSpPr/>
          <p:nvPr/>
        </p:nvSpPr>
        <p:spPr>
          <a:xfrm>
            <a:off x="4087943" y="4796742"/>
            <a:ext cx="1105948" cy="49022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Down Arrow 53">
            <a:extLst>
              <a:ext uri="{FF2B5EF4-FFF2-40B4-BE49-F238E27FC236}">
                <a16:creationId xmlns:a16="http://schemas.microsoft.com/office/drawing/2014/main" id="{9936F1B8-59A1-677B-E4DD-D7132F11FF98}"/>
              </a:ext>
            </a:extLst>
          </p:cNvPr>
          <p:cNvSpPr/>
          <p:nvPr/>
        </p:nvSpPr>
        <p:spPr>
          <a:xfrm>
            <a:off x="4445808" y="4419934"/>
            <a:ext cx="384542" cy="277906"/>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34294D8E-91A3-38AA-805F-CDB1BCDF2D55}"/>
              </a:ext>
            </a:extLst>
          </p:cNvPr>
          <p:cNvSpPr txBox="1"/>
          <p:nvPr/>
        </p:nvSpPr>
        <p:spPr>
          <a:xfrm>
            <a:off x="4353571" y="4767401"/>
            <a:ext cx="65755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a:t>
            </a:r>
            <a:r>
              <a:rPr lang="en-US" sz="2800" baseline="-25000" dirty="0">
                <a:latin typeface="Arial" panose="020B0604020202020204" pitchFamily="34" charset="0"/>
                <a:cs typeface="Arial" panose="020B0604020202020204" pitchFamily="34" charset="0"/>
              </a:rPr>
              <a:t>1</a:t>
            </a:r>
          </a:p>
        </p:txBody>
      </p:sp>
      <p:sp>
        <p:nvSpPr>
          <p:cNvPr id="56" name="TextBox 55">
            <a:extLst>
              <a:ext uri="{FF2B5EF4-FFF2-40B4-BE49-F238E27FC236}">
                <a16:creationId xmlns:a16="http://schemas.microsoft.com/office/drawing/2014/main" id="{E817BC7B-C7F3-6644-7289-58ED93BB5A03}"/>
              </a:ext>
            </a:extLst>
          </p:cNvPr>
          <p:cNvSpPr txBox="1"/>
          <p:nvPr/>
        </p:nvSpPr>
        <p:spPr>
          <a:xfrm>
            <a:off x="4230708" y="5780218"/>
            <a:ext cx="819455" cy="369332"/>
          </a:xfrm>
          <a:prstGeom prst="rect">
            <a:avLst/>
          </a:prstGeom>
          <a:noFill/>
        </p:spPr>
        <p:txBody>
          <a:bodyPr wrap="none" rtlCol="0">
            <a:spAutoFit/>
          </a:bodyPr>
          <a:lstStyle/>
          <a:p>
            <a:r>
              <a:rPr lang="en-US" b="1" dirty="0"/>
              <a:t>GPU 1</a:t>
            </a:r>
          </a:p>
        </p:txBody>
      </p:sp>
      <p:sp>
        <p:nvSpPr>
          <p:cNvPr id="57" name="Rounded Rectangle 56">
            <a:extLst>
              <a:ext uri="{FF2B5EF4-FFF2-40B4-BE49-F238E27FC236}">
                <a16:creationId xmlns:a16="http://schemas.microsoft.com/office/drawing/2014/main" id="{F3C84BC2-CB0F-2CF0-8E05-D8F978A95D02}"/>
              </a:ext>
            </a:extLst>
          </p:cNvPr>
          <p:cNvSpPr/>
          <p:nvPr/>
        </p:nvSpPr>
        <p:spPr>
          <a:xfrm>
            <a:off x="6242777" y="2644588"/>
            <a:ext cx="2492189" cy="2877671"/>
          </a:xfrm>
          <a:prstGeom prst="roundRect">
            <a:avLst/>
          </a:prstGeom>
          <a:noFill/>
          <a:ln w="31750">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515A9C3-5B81-C817-38FF-1E318F101E77}"/>
              </a:ext>
            </a:extLst>
          </p:cNvPr>
          <p:cNvSpPr/>
          <p:nvPr/>
        </p:nvSpPr>
        <p:spPr>
          <a:xfrm>
            <a:off x="6616004" y="2927317"/>
            <a:ext cx="1755767" cy="393265"/>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F8A1246A-A4C7-6E13-82BD-791063F603CE}"/>
              </a:ext>
            </a:extLst>
          </p:cNvPr>
          <p:cNvSpPr txBox="1"/>
          <p:nvPr/>
        </p:nvSpPr>
        <p:spPr>
          <a:xfrm>
            <a:off x="7251466" y="2893116"/>
            <a:ext cx="474810" cy="461665"/>
          </a:xfrm>
          <a:prstGeom prst="rect">
            <a:avLst/>
          </a:prstGeom>
          <a:noFill/>
        </p:spPr>
        <p:txBody>
          <a:bodyPr wrap="none" rtlCol="0">
            <a:spAutoFit/>
          </a:bodyPr>
          <a:lstStyle/>
          <a:p>
            <a:r>
              <a:rPr lang="en-US" sz="2400" dirty="0"/>
              <a:t>A</a:t>
            </a:r>
            <a:r>
              <a:rPr lang="en-US" sz="2400" baseline="-25000" dirty="0"/>
              <a:t>2</a:t>
            </a:r>
          </a:p>
        </p:txBody>
      </p:sp>
      <p:sp>
        <p:nvSpPr>
          <p:cNvPr id="60" name="Rectangle 59">
            <a:extLst>
              <a:ext uri="{FF2B5EF4-FFF2-40B4-BE49-F238E27FC236}">
                <a16:creationId xmlns:a16="http://schemas.microsoft.com/office/drawing/2014/main" id="{6C31DD38-B275-C4B8-6B6F-F21339899487}"/>
              </a:ext>
            </a:extLst>
          </p:cNvPr>
          <p:cNvSpPr/>
          <p:nvPr/>
        </p:nvSpPr>
        <p:spPr>
          <a:xfrm>
            <a:off x="6682048" y="3585883"/>
            <a:ext cx="681318" cy="63649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C946C25B-F3B3-B2E2-74C4-BE4DF6BFD2B8}"/>
              </a:ext>
            </a:extLst>
          </p:cNvPr>
          <p:cNvSpPr txBox="1"/>
          <p:nvPr/>
        </p:nvSpPr>
        <p:spPr>
          <a:xfrm>
            <a:off x="6757433" y="3607697"/>
            <a:ext cx="511679" cy="646331"/>
          </a:xfrm>
          <a:prstGeom prst="rect">
            <a:avLst/>
          </a:prstGeom>
          <a:noFill/>
        </p:spPr>
        <p:txBody>
          <a:bodyPr wrap="none" rtlCol="0">
            <a:spAutoFit/>
          </a:bodyPr>
          <a:lstStyle/>
          <a:p>
            <a:r>
              <a:rPr lang="en-US" sz="3600" dirty="0"/>
              <a:t>H</a:t>
            </a:r>
          </a:p>
        </p:txBody>
      </p:sp>
      <p:sp>
        <p:nvSpPr>
          <p:cNvPr id="62" name="Rectangle 61">
            <a:extLst>
              <a:ext uri="{FF2B5EF4-FFF2-40B4-BE49-F238E27FC236}">
                <a16:creationId xmlns:a16="http://schemas.microsoft.com/office/drawing/2014/main" id="{D6882D40-8165-836F-FA2D-CB8AF0588ACB}"/>
              </a:ext>
            </a:extLst>
          </p:cNvPr>
          <p:cNvSpPr/>
          <p:nvPr/>
        </p:nvSpPr>
        <p:spPr>
          <a:xfrm>
            <a:off x="7690453" y="3585318"/>
            <a:ext cx="681318" cy="6364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6EF54A4-F5D9-C472-88BE-FE68B64596EC}"/>
              </a:ext>
            </a:extLst>
          </p:cNvPr>
          <p:cNvSpPr txBox="1"/>
          <p:nvPr/>
        </p:nvSpPr>
        <p:spPr>
          <a:xfrm>
            <a:off x="7747908" y="3607132"/>
            <a:ext cx="596638" cy="646331"/>
          </a:xfrm>
          <a:prstGeom prst="rect">
            <a:avLst/>
          </a:prstGeom>
          <a:noFill/>
        </p:spPr>
        <p:txBody>
          <a:bodyPr wrap="none" rtlCol="0">
            <a:spAutoFit/>
          </a:bodyPr>
          <a:lstStyle/>
          <a:p>
            <a:r>
              <a:rPr lang="en-US" sz="3600" dirty="0"/>
              <a:t>W</a:t>
            </a:r>
          </a:p>
        </p:txBody>
      </p:sp>
      <p:sp>
        <p:nvSpPr>
          <p:cNvPr id="64" name="Rectangle 63">
            <a:extLst>
              <a:ext uri="{FF2B5EF4-FFF2-40B4-BE49-F238E27FC236}">
                <a16:creationId xmlns:a16="http://schemas.microsoft.com/office/drawing/2014/main" id="{B0A5F0C1-81C8-B919-13DB-A46EED2AC76A}"/>
              </a:ext>
            </a:extLst>
          </p:cNvPr>
          <p:cNvSpPr/>
          <p:nvPr/>
        </p:nvSpPr>
        <p:spPr>
          <a:xfrm>
            <a:off x="6938735" y="4787311"/>
            <a:ext cx="1105948" cy="49022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Down Arrow 64">
            <a:extLst>
              <a:ext uri="{FF2B5EF4-FFF2-40B4-BE49-F238E27FC236}">
                <a16:creationId xmlns:a16="http://schemas.microsoft.com/office/drawing/2014/main" id="{AF57D8A5-AC15-2164-29F4-9A3FFF231634}"/>
              </a:ext>
            </a:extLst>
          </p:cNvPr>
          <p:cNvSpPr/>
          <p:nvPr/>
        </p:nvSpPr>
        <p:spPr>
          <a:xfrm>
            <a:off x="7296600" y="4410503"/>
            <a:ext cx="384542" cy="277906"/>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EA6E4F-23A5-4A71-0343-DD2705FDC703}"/>
              </a:ext>
            </a:extLst>
          </p:cNvPr>
          <p:cNvSpPr txBox="1"/>
          <p:nvPr/>
        </p:nvSpPr>
        <p:spPr>
          <a:xfrm>
            <a:off x="7204363" y="4757970"/>
            <a:ext cx="65755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a:t>
            </a:r>
            <a:r>
              <a:rPr lang="en-US" sz="2800" baseline="-25000" dirty="0">
                <a:latin typeface="Arial" panose="020B0604020202020204" pitchFamily="34" charset="0"/>
                <a:cs typeface="Arial" panose="020B0604020202020204" pitchFamily="34" charset="0"/>
              </a:rPr>
              <a:t>2</a:t>
            </a:r>
          </a:p>
        </p:txBody>
      </p:sp>
      <p:sp>
        <p:nvSpPr>
          <p:cNvPr id="67" name="TextBox 66">
            <a:extLst>
              <a:ext uri="{FF2B5EF4-FFF2-40B4-BE49-F238E27FC236}">
                <a16:creationId xmlns:a16="http://schemas.microsoft.com/office/drawing/2014/main" id="{B3762E11-8DE8-EF17-10B0-9333AE40D40E}"/>
              </a:ext>
            </a:extLst>
          </p:cNvPr>
          <p:cNvSpPr txBox="1"/>
          <p:nvPr/>
        </p:nvSpPr>
        <p:spPr>
          <a:xfrm>
            <a:off x="7081500" y="5770787"/>
            <a:ext cx="819455" cy="369332"/>
          </a:xfrm>
          <a:prstGeom prst="rect">
            <a:avLst/>
          </a:prstGeom>
          <a:noFill/>
        </p:spPr>
        <p:txBody>
          <a:bodyPr wrap="none" rtlCol="0">
            <a:spAutoFit/>
          </a:bodyPr>
          <a:lstStyle/>
          <a:p>
            <a:r>
              <a:rPr lang="en-US" b="1" dirty="0"/>
              <a:t>GPU 2</a:t>
            </a:r>
          </a:p>
        </p:txBody>
      </p:sp>
      <p:sp>
        <p:nvSpPr>
          <p:cNvPr id="68" name="Rounded Rectangle 67">
            <a:extLst>
              <a:ext uri="{FF2B5EF4-FFF2-40B4-BE49-F238E27FC236}">
                <a16:creationId xmlns:a16="http://schemas.microsoft.com/office/drawing/2014/main" id="{8664A959-21EC-F350-70DE-CB942D002B11}"/>
              </a:ext>
            </a:extLst>
          </p:cNvPr>
          <p:cNvSpPr/>
          <p:nvPr/>
        </p:nvSpPr>
        <p:spPr>
          <a:xfrm>
            <a:off x="9043452" y="2654019"/>
            <a:ext cx="2492189" cy="2877671"/>
          </a:xfrm>
          <a:prstGeom prst="roundRect">
            <a:avLst/>
          </a:prstGeom>
          <a:noFill/>
          <a:ln w="31750">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5B1445B-4C74-7318-FD86-F1A57438E4EC}"/>
              </a:ext>
            </a:extLst>
          </p:cNvPr>
          <p:cNvSpPr/>
          <p:nvPr/>
        </p:nvSpPr>
        <p:spPr>
          <a:xfrm>
            <a:off x="9416679" y="2936748"/>
            <a:ext cx="1755767" cy="393265"/>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21D6ADC5-324E-C344-D1CB-94F4A21424A8}"/>
              </a:ext>
            </a:extLst>
          </p:cNvPr>
          <p:cNvSpPr txBox="1"/>
          <p:nvPr/>
        </p:nvSpPr>
        <p:spPr>
          <a:xfrm>
            <a:off x="10052141" y="2902547"/>
            <a:ext cx="474810" cy="461665"/>
          </a:xfrm>
          <a:prstGeom prst="rect">
            <a:avLst/>
          </a:prstGeom>
          <a:noFill/>
        </p:spPr>
        <p:txBody>
          <a:bodyPr wrap="none" rtlCol="0">
            <a:spAutoFit/>
          </a:bodyPr>
          <a:lstStyle/>
          <a:p>
            <a:r>
              <a:rPr lang="en-US" sz="2400" dirty="0"/>
              <a:t>A</a:t>
            </a:r>
            <a:r>
              <a:rPr lang="en-US" sz="2400" baseline="-25000" dirty="0"/>
              <a:t>3</a:t>
            </a:r>
          </a:p>
        </p:txBody>
      </p:sp>
      <p:sp>
        <p:nvSpPr>
          <p:cNvPr id="71" name="Rectangle 70">
            <a:extLst>
              <a:ext uri="{FF2B5EF4-FFF2-40B4-BE49-F238E27FC236}">
                <a16:creationId xmlns:a16="http://schemas.microsoft.com/office/drawing/2014/main" id="{C7BFD5EE-B713-F34F-3883-E815B29DB5E6}"/>
              </a:ext>
            </a:extLst>
          </p:cNvPr>
          <p:cNvSpPr/>
          <p:nvPr/>
        </p:nvSpPr>
        <p:spPr>
          <a:xfrm>
            <a:off x="9482723" y="3595314"/>
            <a:ext cx="681318" cy="63649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71D72F22-549B-3A4D-A32C-67A397B60AEA}"/>
              </a:ext>
            </a:extLst>
          </p:cNvPr>
          <p:cNvSpPr txBox="1"/>
          <p:nvPr/>
        </p:nvSpPr>
        <p:spPr>
          <a:xfrm>
            <a:off x="9558108" y="3617128"/>
            <a:ext cx="511679" cy="646331"/>
          </a:xfrm>
          <a:prstGeom prst="rect">
            <a:avLst/>
          </a:prstGeom>
          <a:noFill/>
        </p:spPr>
        <p:txBody>
          <a:bodyPr wrap="none" rtlCol="0">
            <a:spAutoFit/>
          </a:bodyPr>
          <a:lstStyle/>
          <a:p>
            <a:r>
              <a:rPr lang="en-US" sz="3600" dirty="0"/>
              <a:t>H</a:t>
            </a:r>
          </a:p>
        </p:txBody>
      </p:sp>
      <p:sp>
        <p:nvSpPr>
          <p:cNvPr id="73" name="Rectangle 72">
            <a:extLst>
              <a:ext uri="{FF2B5EF4-FFF2-40B4-BE49-F238E27FC236}">
                <a16:creationId xmlns:a16="http://schemas.microsoft.com/office/drawing/2014/main" id="{73E144B5-591E-DF38-169F-C92D143A3FA2}"/>
              </a:ext>
            </a:extLst>
          </p:cNvPr>
          <p:cNvSpPr/>
          <p:nvPr/>
        </p:nvSpPr>
        <p:spPr>
          <a:xfrm>
            <a:off x="10491128" y="3594749"/>
            <a:ext cx="681318" cy="6364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E5225092-947B-79B2-C9A2-9331E481F780}"/>
              </a:ext>
            </a:extLst>
          </p:cNvPr>
          <p:cNvSpPr txBox="1"/>
          <p:nvPr/>
        </p:nvSpPr>
        <p:spPr>
          <a:xfrm>
            <a:off x="10548583" y="3616563"/>
            <a:ext cx="596638" cy="646331"/>
          </a:xfrm>
          <a:prstGeom prst="rect">
            <a:avLst/>
          </a:prstGeom>
          <a:noFill/>
        </p:spPr>
        <p:txBody>
          <a:bodyPr wrap="none" rtlCol="0">
            <a:spAutoFit/>
          </a:bodyPr>
          <a:lstStyle/>
          <a:p>
            <a:r>
              <a:rPr lang="en-US" sz="3600" dirty="0"/>
              <a:t>W</a:t>
            </a:r>
          </a:p>
        </p:txBody>
      </p:sp>
      <p:sp>
        <p:nvSpPr>
          <p:cNvPr id="75" name="Rectangle 74">
            <a:extLst>
              <a:ext uri="{FF2B5EF4-FFF2-40B4-BE49-F238E27FC236}">
                <a16:creationId xmlns:a16="http://schemas.microsoft.com/office/drawing/2014/main" id="{FD047FB4-C8F3-949F-A77D-99A446309B74}"/>
              </a:ext>
            </a:extLst>
          </p:cNvPr>
          <p:cNvSpPr/>
          <p:nvPr/>
        </p:nvSpPr>
        <p:spPr>
          <a:xfrm>
            <a:off x="9739410" y="4796742"/>
            <a:ext cx="1105948" cy="49022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Down Arrow 75">
            <a:extLst>
              <a:ext uri="{FF2B5EF4-FFF2-40B4-BE49-F238E27FC236}">
                <a16:creationId xmlns:a16="http://schemas.microsoft.com/office/drawing/2014/main" id="{ACC32C44-304F-0650-7949-8A93B1ECC2ED}"/>
              </a:ext>
            </a:extLst>
          </p:cNvPr>
          <p:cNvSpPr/>
          <p:nvPr/>
        </p:nvSpPr>
        <p:spPr>
          <a:xfrm>
            <a:off x="10097275" y="4419934"/>
            <a:ext cx="384542" cy="277906"/>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1CB2DE19-B1FC-450C-A30A-AD9CA267C285}"/>
              </a:ext>
            </a:extLst>
          </p:cNvPr>
          <p:cNvSpPr txBox="1"/>
          <p:nvPr/>
        </p:nvSpPr>
        <p:spPr>
          <a:xfrm>
            <a:off x="10005038" y="4767401"/>
            <a:ext cx="65755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a:t>
            </a:r>
            <a:r>
              <a:rPr lang="en-US" sz="2800" baseline="-25000" dirty="0">
                <a:latin typeface="Arial" panose="020B0604020202020204" pitchFamily="34" charset="0"/>
                <a:cs typeface="Arial" panose="020B0604020202020204" pitchFamily="34" charset="0"/>
              </a:rPr>
              <a:t>3</a:t>
            </a:r>
          </a:p>
        </p:txBody>
      </p:sp>
      <p:sp>
        <p:nvSpPr>
          <p:cNvPr id="78" name="TextBox 77">
            <a:extLst>
              <a:ext uri="{FF2B5EF4-FFF2-40B4-BE49-F238E27FC236}">
                <a16:creationId xmlns:a16="http://schemas.microsoft.com/office/drawing/2014/main" id="{13948E83-C213-E2CB-FA83-3D4FA91B46F7}"/>
              </a:ext>
            </a:extLst>
          </p:cNvPr>
          <p:cNvSpPr txBox="1"/>
          <p:nvPr/>
        </p:nvSpPr>
        <p:spPr>
          <a:xfrm>
            <a:off x="9882175" y="5780218"/>
            <a:ext cx="819455" cy="369332"/>
          </a:xfrm>
          <a:prstGeom prst="rect">
            <a:avLst/>
          </a:prstGeom>
          <a:noFill/>
        </p:spPr>
        <p:txBody>
          <a:bodyPr wrap="none" rtlCol="0">
            <a:spAutoFit/>
          </a:bodyPr>
          <a:lstStyle/>
          <a:p>
            <a:r>
              <a:rPr lang="en-US" b="1" dirty="0"/>
              <a:t>GPU 3</a:t>
            </a:r>
          </a:p>
        </p:txBody>
      </p:sp>
      <p:sp>
        <p:nvSpPr>
          <p:cNvPr id="5" name="Slide Number Placeholder 4">
            <a:extLst>
              <a:ext uri="{FF2B5EF4-FFF2-40B4-BE49-F238E27FC236}">
                <a16:creationId xmlns:a16="http://schemas.microsoft.com/office/drawing/2014/main" id="{1683BA56-7D4F-DD88-1B85-19CD3E7FE984}"/>
              </a:ext>
            </a:extLst>
          </p:cNvPr>
          <p:cNvSpPr>
            <a:spLocks noGrp="1"/>
          </p:cNvSpPr>
          <p:nvPr>
            <p:ph type="sldNum" sz="quarter" idx="12"/>
          </p:nvPr>
        </p:nvSpPr>
        <p:spPr/>
        <p:txBody>
          <a:bodyPr/>
          <a:lstStyle/>
          <a:p>
            <a:fld id="{7B8E230A-344C-314A-99D7-8592764412A6}" type="slidenum">
              <a:rPr lang="en-US" smtClean="0"/>
              <a:t>67</a:t>
            </a:fld>
            <a:endParaRPr lang="en-US"/>
          </a:p>
        </p:txBody>
      </p:sp>
    </p:spTree>
    <p:extLst>
      <p:ext uri="{BB962C8B-B14F-4D97-AF65-F5344CB8AC3E}">
        <p14:creationId xmlns:p14="http://schemas.microsoft.com/office/powerpoint/2010/main" val="21739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p:bldP spid="53" grpId="0" animBg="1"/>
      <p:bldP spid="54" grpId="0" animBg="1"/>
      <p:bldP spid="55" grpId="0"/>
      <p:bldP spid="64" grpId="0" animBg="1"/>
      <p:bldP spid="65" grpId="0" animBg="1"/>
      <p:bldP spid="66" grpId="0"/>
      <p:bldP spid="75" grpId="0" animBg="1"/>
      <p:bldP spid="76" grpId="0" animBg="1"/>
      <p:bldP spid="7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D46B-55A4-7A5B-08B4-2710A799CE0B}"/>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AC020DC2-A466-C5BE-C13A-C4AE7A0C8E9C}"/>
              </a:ext>
            </a:extLst>
          </p:cNvPr>
          <p:cNvSpPr>
            <a:spLocks noGrp="1"/>
          </p:cNvSpPr>
          <p:nvPr>
            <p:ph idx="1"/>
          </p:nvPr>
        </p:nvSpPr>
        <p:spPr>
          <a:xfrm>
            <a:off x="838200" y="1825625"/>
            <a:ext cx="10515600" cy="1808799"/>
          </a:xfrm>
        </p:spPr>
        <p:txBody>
          <a:bodyPr>
            <a:normAutofit/>
          </a:bodyPr>
          <a:lstStyle/>
          <a:p>
            <a:r>
              <a:rPr lang="en-US" dirty="0"/>
              <a:t>We need </a:t>
            </a:r>
            <a:r>
              <a:rPr lang="en-US" dirty="0" err="1"/>
              <a:t>AlltoAll</a:t>
            </a:r>
            <a:r>
              <a:rPr lang="en-US" dirty="0"/>
              <a:t> broadcast to communicate H’</a:t>
            </a:r>
            <a:r>
              <a:rPr lang="en-US" baseline="-25000" dirty="0"/>
              <a:t>0 </a:t>
            </a:r>
            <a:r>
              <a:rPr lang="en-US" dirty="0"/>
              <a:t>H’</a:t>
            </a:r>
            <a:r>
              <a:rPr lang="en-US" baseline="-25000" dirty="0"/>
              <a:t>1 </a:t>
            </a:r>
            <a:r>
              <a:rPr lang="en-US" dirty="0"/>
              <a:t>H’</a:t>
            </a:r>
            <a:r>
              <a:rPr lang="en-US" baseline="-25000" dirty="0"/>
              <a:t>2 </a:t>
            </a:r>
            <a:r>
              <a:rPr lang="en-US" dirty="0"/>
              <a:t>H’</a:t>
            </a:r>
            <a:r>
              <a:rPr lang="en-US" baseline="-25000" dirty="0"/>
              <a:t>3</a:t>
            </a:r>
          </a:p>
          <a:p>
            <a:r>
              <a:rPr lang="en-US" dirty="0" err="1"/>
              <a:t>Sancus</a:t>
            </a:r>
            <a:r>
              <a:rPr lang="en-US" dirty="0"/>
              <a:t> proposes Skip-Broadcast </a:t>
            </a:r>
          </a:p>
          <a:p>
            <a:r>
              <a:rPr lang="en-US" dirty="0"/>
              <a:t>H’</a:t>
            </a:r>
            <a:r>
              <a:rPr lang="en-US" baseline="-25000" dirty="0"/>
              <a:t>2</a:t>
            </a:r>
            <a:r>
              <a:rPr lang="en-US" dirty="0"/>
              <a:t> in G0, G1, G3 are stale</a:t>
            </a:r>
          </a:p>
          <a:p>
            <a:pPr marL="0" indent="0">
              <a:buNone/>
            </a:pPr>
            <a:endParaRPr lang="en-US" dirty="0"/>
          </a:p>
        </p:txBody>
      </p:sp>
      <p:pic>
        <p:nvPicPr>
          <p:cNvPr id="4" name="Graphic 3" descr="Warning outline">
            <a:extLst>
              <a:ext uri="{FF2B5EF4-FFF2-40B4-BE49-F238E27FC236}">
                <a16:creationId xmlns:a16="http://schemas.microsoft.com/office/drawing/2014/main" id="{9E13D584-A1DE-9549-7605-5C55E41BE1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06571" y="1825625"/>
            <a:ext cx="484886" cy="484886"/>
          </a:xfrm>
          <a:prstGeom prst="rect">
            <a:avLst/>
          </a:prstGeom>
        </p:spPr>
      </p:pic>
      <p:sp>
        <p:nvSpPr>
          <p:cNvPr id="5" name="TextBox 4">
            <a:extLst>
              <a:ext uri="{FF2B5EF4-FFF2-40B4-BE49-F238E27FC236}">
                <a16:creationId xmlns:a16="http://schemas.microsoft.com/office/drawing/2014/main" id="{B61836D3-3773-DD76-5919-AF143CC99BBA}"/>
              </a:ext>
            </a:extLst>
          </p:cNvPr>
          <p:cNvSpPr txBox="1"/>
          <p:nvPr/>
        </p:nvSpPr>
        <p:spPr>
          <a:xfrm>
            <a:off x="10636050" y="1854193"/>
            <a:ext cx="1465145" cy="461665"/>
          </a:xfrm>
          <a:prstGeom prst="rect">
            <a:avLst/>
          </a:prstGeom>
          <a:noFill/>
        </p:spPr>
        <p:txBody>
          <a:bodyPr wrap="none" rtlCol="0">
            <a:spAutoFit/>
          </a:bodyPr>
          <a:lstStyle/>
          <a:p>
            <a:r>
              <a:rPr lang="en-US" sz="2400" dirty="0">
                <a:solidFill>
                  <a:srgbClr val="C00000"/>
                </a:solidFill>
              </a:rPr>
              <a:t>Heavy IO!</a:t>
            </a:r>
          </a:p>
        </p:txBody>
      </p:sp>
      <p:pic>
        <p:nvPicPr>
          <p:cNvPr id="6" name="Picture 5">
            <a:extLst>
              <a:ext uri="{FF2B5EF4-FFF2-40B4-BE49-F238E27FC236}">
                <a16:creationId xmlns:a16="http://schemas.microsoft.com/office/drawing/2014/main" id="{F161BAB4-5BF3-0DAD-525E-2763CD394B0B}"/>
              </a:ext>
            </a:extLst>
          </p:cNvPr>
          <p:cNvPicPr>
            <a:picLocks noChangeAspect="1"/>
          </p:cNvPicPr>
          <p:nvPr/>
        </p:nvPicPr>
        <p:blipFill>
          <a:blip r:embed="rId5"/>
          <a:stretch>
            <a:fillRect/>
          </a:stretch>
        </p:blipFill>
        <p:spPr>
          <a:xfrm>
            <a:off x="1529231" y="3519537"/>
            <a:ext cx="8454488" cy="2288988"/>
          </a:xfrm>
          <a:prstGeom prst="rect">
            <a:avLst/>
          </a:prstGeom>
        </p:spPr>
      </p:pic>
      <p:sp>
        <p:nvSpPr>
          <p:cNvPr id="7" name="TextBox 6">
            <a:extLst>
              <a:ext uri="{FF2B5EF4-FFF2-40B4-BE49-F238E27FC236}">
                <a16:creationId xmlns:a16="http://schemas.microsoft.com/office/drawing/2014/main" id="{163476F9-1DD1-9F46-099A-E1CFC3AB103D}"/>
              </a:ext>
            </a:extLst>
          </p:cNvPr>
          <p:cNvSpPr txBox="1"/>
          <p:nvPr/>
        </p:nvSpPr>
        <p:spPr>
          <a:xfrm>
            <a:off x="4192329" y="5871438"/>
            <a:ext cx="3128292"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Sancus</a:t>
            </a:r>
            <a:r>
              <a:rPr lang="en-US" dirty="0">
                <a:solidFill>
                  <a:schemeClr val="tx1">
                    <a:lumMod val="50000"/>
                    <a:lumOff val="50000"/>
                  </a:schemeClr>
                </a:solidFill>
              </a:rPr>
              <a:t> [VLDB’22]</a:t>
            </a:r>
          </a:p>
        </p:txBody>
      </p:sp>
      <p:pic>
        <p:nvPicPr>
          <p:cNvPr id="8" name="Graphic 7" descr="Smiling face outline with solid fill">
            <a:extLst>
              <a:ext uri="{FF2B5EF4-FFF2-40B4-BE49-F238E27FC236}">
                <a16:creationId xmlns:a16="http://schemas.microsoft.com/office/drawing/2014/main" id="{077E13D2-7C27-BC09-7A6B-98E50FE515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1180" y="2836870"/>
            <a:ext cx="483838" cy="483838"/>
          </a:xfrm>
          <a:prstGeom prst="rect">
            <a:avLst/>
          </a:prstGeom>
        </p:spPr>
      </p:pic>
      <p:sp>
        <p:nvSpPr>
          <p:cNvPr id="9" name="TextBox 8">
            <a:extLst>
              <a:ext uri="{FF2B5EF4-FFF2-40B4-BE49-F238E27FC236}">
                <a16:creationId xmlns:a16="http://schemas.microsoft.com/office/drawing/2014/main" id="{D77B869A-13B7-204B-CAE3-5AE133B4CAAE}"/>
              </a:ext>
            </a:extLst>
          </p:cNvPr>
          <p:cNvSpPr txBox="1"/>
          <p:nvPr/>
        </p:nvSpPr>
        <p:spPr>
          <a:xfrm>
            <a:off x="6009401" y="2868723"/>
            <a:ext cx="1257845" cy="461665"/>
          </a:xfrm>
          <a:prstGeom prst="rect">
            <a:avLst/>
          </a:prstGeom>
          <a:noFill/>
        </p:spPr>
        <p:txBody>
          <a:bodyPr wrap="none" rtlCol="0">
            <a:spAutoFit/>
          </a:bodyPr>
          <a:lstStyle/>
          <a:p>
            <a:r>
              <a:rPr lang="en-US" sz="2400" dirty="0">
                <a:solidFill>
                  <a:srgbClr val="C00000"/>
                </a:solidFill>
              </a:rPr>
              <a:t>Less IO!</a:t>
            </a:r>
          </a:p>
        </p:txBody>
      </p:sp>
      <p:sp>
        <p:nvSpPr>
          <p:cNvPr id="10" name="Slide Number Placeholder 9">
            <a:extLst>
              <a:ext uri="{FF2B5EF4-FFF2-40B4-BE49-F238E27FC236}">
                <a16:creationId xmlns:a16="http://schemas.microsoft.com/office/drawing/2014/main" id="{F71F9E27-2E40-E872-9A59-FC6D6A254AA6}"/>
              </a:ext>
            </a:extLst>
          </p:cNvPr>
          <p:cNvSpPr>
            <a:spLocks noGrp="1"/>
          </p:cNvSpPr>
          <p:nvPr>
            <p:ph type="sldNum" sz="quarter" idx="12"/>
          </p:nvPr>
        </p:nvSpPr>
        <p:spPr/>
        <p:txBody>
          <a:bodyPr/>
          <a:lstStyle/>
          <a:p>
            <a:fld id="{7B8E230A-344C-314A-99D7-8592764412A6}" type="slidenum">
              <a:rPr lang="en-US" smtClean="0"/>
              <a:t>68</a:t>
            </a:fld>
            <a:endParaRPr lang="en-US"/>
          </a:p>
        </p:txBody>
      </p:sp>
    </p:spTree>
    <p:extLst>
      <p:ext uri="{BB962C8B-B14F-4D97-AF65-F5344CB8AC3E}">
        <p14:creationId xmlns:p14="http://schemas.microsoft.com/office/powerpoint/2010/main" val="356025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6D8C-EBBD-7FB5-1E44-92C47812419C}"/>
              </a:ext>
            </a:extLst>
          </p:cNvPr>
          <p:cNvSpPr>
            <a:spLocks noGrp="1"/>
          </p:cNvSpPr>
          <p:nvPr>
            <p:ph type="title"/>
          </p:nvPr>
        </p:nvSpPr>
        <p:spPr/>
        <p:txBody>
          <a:bodyPr/>
          <a:lstStyle/>
          <a:p>
            <a:r>
              <a:rPr lang="en-US" dirty="0"/>
              <a:t>Embedding Staleness</a:t>
            </a:r>
          </a:p>
        </p:txBody>
      </p:sp>
      <p:graphicFrame>
        <p:nvGraphicFramePr>
          <p:cNvPr id="4" name="Table 3">
            <a:extLst>
              <a:ext uri="{FF2B5EF4-FFF2-40B4-BE49-F238E27FC236}">
                <a16:creationId xmlns:a16="http://schemas.microsoft.com/office/drawing/2014/main" id="{BE757018-3CCF-BD77-27B8-C5D47D559C7D}"/>
              </a:ext>
            </a:extLst>
          </p:cNvPr>
          <p:cNvGraphicFramePr>
            <a:graphicFrameLocks noGrp="1"/>
          </p:cNvGraphicFramePr>
          <p:nvPr>
            <p:extLst>
              <p:ext uri="{D42A27DB-BD31-4B8C-83A1-F6EECF244321}">
                <p14:modId xmlns:p14="http://schemas.microsoft.com/office/powerpoint/2010/main" val="1695123780"/>
              </p:ext>
            </p:extLst>
          </p:nvPr>
        </p:nvGraphicFramePr>
        <p:xfrm>
          <a:off x="917308" y="2727760"/>
          <a:ext cx="638758" cy="1844240"/>
        </p:xfrm>
        <a:graphic>
          <a:graphicData uri="http://schemas.openxmlformats.org/drawingml/2006/table">
            <a:tbl>
              <a:tblPr firstRow="1" bandRow="1">
                <a:tableStyleId>{2D5ABB26-0587-4C30-8999-92F81FD0307C}</a:tableStyleId>
              </a:tblPr>
              <a:tblGrid>
                <a:gridCol w="638758">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53E198-38DF-CB03-5086-1DB979B969E2}"/>
                  </a:ext>
                </a:extLst>
              </p:cNvPr>
              <p:cNvSpPr txBox="1"/>
              <p:nvPr/>
            </p:nvSpPr>
            <p:spPr>
              <a:xfrm>
                <a:off x="912477" y="2749428"/>
                <a:ext cx="6937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1_9</m:t>
                          </m:r>
                        </m:sub>
                      </m:sSub>
                    </m:oMath>
                  </m:oMathPara>
                </a14:m>
                <a:endParaRPr lang="en-US" sz="2000" dirty="0"/>
              </a:p>
            </p:txBody>
          </p:sp>
        </mc:Choice>
        <mc:Fallback xmlns="">
          <p:sp>
            <p:nvSpPr>
              <p:cNvPr id="9" name="TextBox 8">
                <a:extLst>
                  <a:ext uri="{FF2B5EF4-FFF2-40B4-BE49-F238E27FC236}">
                    <a16:creationId xmlns:a16="http://schemas.microsoft.com/office/drawing/2014/main" id="{0253E198-38DF-CB03-5086-1DB979B969E2}"/>
                  </a:ext>
                </a:extLst>
              </p:cNvPr>
              <p:cNvSpPr txBox="1">
                <a:spLocks noRot="1" noChangeAspect="1" noMove="1" noResize="1" noEditPoints="1" noAdjustHandles="1" noChangeArrowheads="1" noChangeShapeType="1" noTextEdit="1"/>
              </p:cNvSpPr>
              <p:nvPr/>
            </p:nvSpPr>
            <p:spPr>
              <a:xfrm>
                <a:off x="912477" y="2749428"/>
                <a:ext cx="693716"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E55B0F-F4DB-67E0-CF17-BA61418AE055}"/>
                  </a:ext>
                </a:extLst>
              </p:cNvPr>
              <p:cNvSpPr txBox="1"/>
              <p:nvPr/>
            </p:nvSpPr>
            <p:spPr>
              <a:xfrm>
                <a:off x="885710" y="3228945"/>
                <a:ext cx="70609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2_7</m:t>
                          </m:r>
                        </m:sub>
                      </m:sSub>
                    </m:oMath>
                  </m:oMathPara>
                </a14:m>
                <a:endParaRPr lang="en-US" sz="2000" dirty="0"/>
              </a:p>
            </p:txBody>
          </p:sp>
        </mc:Choice>
        <mc:Fallback xmlns="">
          <p:sp>
            <p:nvSpPr>
              <p:cNvPr id="12" name="TextBox 11">
                <a:extLst>
                  <a:ext uri="{FF2B5EF4-FFF2-40B4-BE49-F238E27FC236}">
                    <a16:creationId xmlns:a16="http://schemas.microsoft.com/office/drawing/2014/main" id="{DDE55B0F-F4DB-67E0-CF17-BA61418AE055}"/>
                  </a:ext>
                </a:extLst>
              </p:cNvPr>
              <p:cNvSpPr txBox="1">
                <a:spLocks noRot="1" noChangeAspect="1" noMove="1" noResize="1" noEditPoints="1" noAdjustHandles="1" noChangeArrowheads="1" noChangeShapeType="1" noTextEdit="1"/>
              </p:cNvSpPr>
              <p:nvPr/>
            </p:nvSpPr>
            <p:spPr>
              <a:xfrm>
                <a:off x="885710" y="3228945"/>
                <a:ext cx="706091"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8276AF-19E9-560E-4F94-C5FCC3DC8112}"/>
                  </a:ext>
                </a:extLst>
              </p:cNvPr>
              <p:cNvSpPr txBox="1"/>
              <p:nvPr/>
            </p:nvSpPr>
            <p:spPr>
              <a:xfrm>
                <a:off x="883463" y="3700417"/>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13" name="TextBox 12">
                <a:extLst>
                  <a:ext uri="{FF2B5EF4-FFF2-40B4-BE49-F238E27FC236}">
                    <a16:creationId xmlns:a16="http://schemas.microsoft.com/office/drawing/2014/main" id="{328276AF-19E9-560E-4F94-C5FCC3DC8112}"/>
                  </a:ext>
                </a:extLst>
              </p:cNvPr>
              <p:cNvSpPr txBox="1">
                <a:spLocks noRot="1" noChangeAspect="1" noMove="1" noResize="1" noEditPoints="1" noAdjustHandles="1" noChangeArrowheads="1" noChangeShapeType="1" noTextEdit="1"/>
              </p:cNvSpPr>
              <p:nvPr/>
            </p:nvSpPr>
            <p:spPr>
              <a:xfrm>
                <a:off x="883463" y="3700417"/>
                <a:ext cx="699679"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44EA1CA-0BA9-DEB8-AF88-4CA93BC674B7}"/>
                  </a:ext>
                </a:extLst>
              </p:cNvPr>
              <p:cNvSpPr txBox="1"/>
              <p:nvPr/>
            </p:nvSpPr>
            <p:spPr>
              <a:xfrm>
                <a:off x="886016" y="4151776"/>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14" name="TextBox 13">
                <a:extLst>
                  <a:ext uri="{FF2B5EF4-FFF2-40B4-BE49-F238E27FC236}">
                    <a16:creationId xmlns:a16="http://schemas.microsoft.com/office/drawing/2014/main" id="{044EA1CA-0BA9-DEB8-AF88-4CA93BC674B7}"/>
                  </a:ext>
                </a:extLst>
              </p:cNvPr>
              <p:cNvSpPr txBox="1">
                <a:spLocks noRot="1" noChangeAspect="1" noMove="1" noResize="1" noEditPoints="1" noAdjustHandles="1" noChangeArrowheads="1" noChangeShapeType="1" noTextEdit="1"/>
              </p:cNvSpPr>
              <p:nvPr/>
            </p:nvSpPr>
            <p:spPr>
              <a:xfrm>
                <a:off x="886016" y="4151776"/>
                <a:ext cx="699679" cy="400110"/>
              </a:xfrm>
              <a:prstGeom prst="rect">
                <a:avLst/>
              </a:prstGeom>
              <a:blipFill>
                <a:blip r:embed="rId6"/>
                <a:stretch>
                  <a:fillRect/>
                </a:stretch>
              </a:blipFill>
            </p:spPr>
            <p:txBody>
              <a:bodyPr/>
              <a:lstStyle/>
              <a:p>
                <a:r>
                  <a:rPr lang="en-US">
                    <a:noFill/>
                  </a:rPr>
                  <a:t> </a:t>
                </a:r>
              </a:p>
            </p:txBody>
          </p:sp>
        </mc:Fallback>
      </mc:AlternateContent>
      <p:graphicFrame>
        <p:nvGraphicFramePr>
          <p:cNvPr id="15" name="Table 14">
            <a:extLst>
              <a:ext uri="{FF2B5EF4-FFF2-40B4-BE49-F238E27FC236}">
                <a16:creationId xmlns:a16="http://schemas.microsoft.com/office/drawing/2014/main" id="{B57F47ED-2DE3-C446-0985-9DD7F49F291E}"/>
              </a:ext>
            </a:extLst>
          </p:cNvPr>
          <p:cNvGraphicFramePr>
            <a:graphicFrameLocks noGrp="1"/>
          </p:cNvGraphicFramePr>
          <p:nvPr>
            <p:extLst>
              <p:ext uri="{D42A27DB-BD31-4B8C-83A1-F6EECF244321}">
                <p14:modId xmlns:p14="http://schemas.microsoft.com/office/powerpoint/2010/main" val="3584110345"/>
              </p:ext>
            </p:extLst>
          </p:nvPr>
        </p:nvGraphicFramePr>
        <p:xfrm>
          <a:off x="1608565" y="2727760"/>
          <a:ext cx="697654" cy="1844240"/>
        </p:xfrm>
        <a:graphic>
          <a:graphicData uri="http://schemas.openxmlformats.org/drawingml/2006/table">
            <a:tbl>
              <a:tblPr firstRow="1" bandRow="1">
                <a:tableStyleId>{2D5ABB26-0587-4C30-8999-92F81FD0307C}</a:tableStyleId>
              </a:tblPr>
              <a:tblGrid>
                <a:gridCol w="697654">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D137078-A1AB-B328-4E69-B80F861C589B}"/>
                  </a:ext>
                </a:extLst>
              </p:cNvPr>
              <p:cNvSpPr txBox="1"/>
              <p:nvPr/>
            </p:nvSpPr>
            <p:spPr>
              <a:xfrm>
                <a:off x="1610580" y="2790512"/>
                <a:ext cx="7001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16" name="TextBox 15">
                <a:extLst>
                  <a:ext uri="{FF2B5EF4-FFF2-40B4-BE49-F238E27FC236}">
                    <a16:creationId xmlns:a16="http://schemas.microsoft.com/office/drawing/2014/main" id="{7D137078-A1AB-B328-4E69-B80F861C589B}"/>
                  </a:ext>
                </a:extLst>
              </p:cNvPr>
              <p:cNvSpPr txBox="1">
                <a:spLocks noRot="1" noChangeAspect="1" noMove="1" noResize="1" noEditPoints="1" noAdjustHandles="1" noChangeArrowheads="1" noChangeShapeType="1" noTextEdit="1"/>
              </p:cNvSpPr>
              <p:nvPr/>
            </p:nvSpPr>
            <p:spPr>
              <a:xfrm>
                <a:off x="1610580" y="2790512"/>
                <a:ext cx="7001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B582E0-6F50-C653-D0D2-D2B214FAB7B5}"/>
                  </a:ext>
                </a:extLst>
              </p:cNvPr>
              <p:cNvSpPr txBox="1"/>
              <p:nvPr/>
            </p:nvSpPr>
            <p:spPr>
              <a:xfrm>
                <a:off x="1604168" y="3222533"/>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2_9</m:t>
                          </m:r>
                        </m:sub>
                      </m:sSub>
                    </m:oMath>
                  </m:oMathPara>
                </a14:m>
                <a:endParaRPr lang="en-US" sz="2000" dirty="0"/>
              </a:p>
            </p:txBody>
          </p:sp>
        </mc:Choice>
        <mc:Fallback xmlns="">
          <p:sp>
            <p:nvSpPr>
              <p:cNvPr id="17" name="TextBox 16">
                <a:extLst>
                  <a:ext uri="{FF2B5EF4-FFF2-40B4-BE49-F238E27FC236}">
                    <a16:creationId xmlns:a16="http://schemas.microsoft.com/office/drawing/2014/main" id="{53B582E0-6F50-C653-D0D2-D2B214FAB7B5}"/>
                  </a:ext>
                </a:extLst>
              </p:cNvPr>
              <p:cNvSpPr txBox="1">
                <a:spLocks noRot="1" noChangeAspect="1" noMove="1" noResize="1" noEditPoints="1" noAdjustHandles="1" noChangeArrowheads="1" noChangeShapeType="1" noTextEdit="1"/>
              </p:cNvSpPr>
              <p:nvPr/>
            </p:nvSpPr>
            <p:spPr>
              <a:xfrm>
                <a:off x="1604168" y="3222533"/>
                <a:ext cx="699679"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ADF03D4-C2C6-12AE-791A-9458404541E3}"/>
                  </a:ext>
                </a:extLst>
              </p:cNvPr>
              <p:cNvSpPr txBox="1"/>
              <p:nvPr/>
            </p:nvSpPr>
            <p:spPr>
              <a:xfrm>
                <a:off x="1610580" y="3700417"/>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18" name="TextBox 17">
                <a:extLst>
                  <a:ext uri="{FF2B5EF4-FFF2-40B4-BE49-F238E27FC236}">
                    <a16:creationId xmlns:a16="http://schemas.microsoft.com/office/drawing/2014/main" id="{FADF03D4-C2C6-12AE-791A-9458404541E3}"/>
                  </a:ext>
                </a:extLst>
              </p:cNvPr>
              <p:cNvSpPr txBox="1">
                <a:spLocks noRot="1" noChangeAspect="1" noMove="1" noResize="1" noEditPoints="1" noAdjustHandles="1" noChangeArrowheads="1" noChangeShapeType="1" noTextEdit="1"/>
              </p:cNvSpPr>
              <p:nvPr/>
            </p:nvSpPr>
            <p:spPr>
              <a:xfrm>
                <a:off x="1610580" y="3700417"/>
                <a:ext cx="699679"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DC9FE4-757B-4131-4E8A-F5FB4E990FDC}"/>
                  </a:ext>
                </a:extLst>
              </p:cNvPr>
              <p:cNvSpPr txBox="1"/>
              <p:nvPr/>
            </p:nvSpPr>
            <p:spPr>
              <a:xfrm>
                <a:off x="1604168" y="4151776"/>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19" name="TextBox 18">
                <a:extLst>
                  <a:ext uri="{FF2B5EF4-FFF2-40B4-BE49-F238E27FC236}">
                    <a16:creationId xmlns:a16="http://schemas.microsoft.com/office/drawing/2014/main" id="{14DC9FE4-757B-4131-4E8A-F5FB4E990FDC}"/>
                  </a:ext>
                </a:extLst>
              </p:cNvPr>
              <p:cNvSpPr txBox="1">
                <a:spLocks noRot="1" noChangeAspect="1" noMove="1" noResize="1" noEditPoints="1" noAdjustHandles="1" noChangeArrowheads="1" noChangeShapeType="1" noTextEdit="1"/>
              </p:cNvSpPr>
              <p:nvPr/>
            </p:nvSpPr>
            <p:spPr>
              <a:xfrm>
                <a:off x="1604168" y="4151776"/>
                <a:ext cx="699679" cy="400110"/>
              </a:xfrm>
              <a:prstGeom prst="rect">
                <a:avLst/>
              </a:prstGeom>
              <a:blipFill>
                <a:blip r:embed="rId10"/>
                <a:stretch>
                  <a:fillRect/>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C6F242B8-A442-4EC8-C085-0BEAC2440B48}"/>
              </a:ext>
            </a:extLst>
          </p:cNvPr>
          <p:cNvGraphicFramePr>
            <a:graphicFrameLocks noGrp="1"/>
          </p:cNvGraphicFramePr>
          <p:nvPr>
            <p:extLst>
              <p:ext uri="{D42A27DB-BD31-4B8C-83A1-F6EECF244321}">
                <p14:modId xmlns:p14="http://schemas.microsoft.com/office/powerpoint/2010/main" val="1985113824"/>
              </p:ext>
            </p:extLst>
          </p:nvPr>
        </p:nvGraphicFramePr>
        <p:xfrm>
          <a:off x="2364737" y="2727760"/>
          <a:ext cx="696820" cy="1844240"/>
        </p:xfrm>
        <a:graphic>
          <a:graphicData uri="http://schemas.openxmlformats.org/drawingml/2006/table">
            <a:tbl>
              <a:tblPr firstRow="1" bandRow="1">
                <a:tableStyleId>{2D5ABB26-0587-4C30-8999-92F81FD0307C}</a:tableStyleId>
              </a:tblPr>
              <a:tblGrid>
                <a:gridCol w="696820">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FD025B-BB89-E745-A205-198BB2C3D06F}"/>
                  </a:ext>
                </a:extLst>
              </p:cNvPr>
              <p:cNvSpPr txBox="1"/>
              <p:nvPr/>
            </p:nvSpPr>
            <p:spPr>
              <a:xfrm>
                <a:off x="2357787" y="2790512"/>
                <a:ext cx="7001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21" name="TextBox 20">
                <a:extLst>
                  <a:ext uri="{FF2B5EF4-FFF2-40B4-BE49-F238E27FC236}">
                    <a16:creationId xmlns:a16="http://schemas.microsoft.com/office/drawing/2014/main" id="{63FD025B-BB89-E745-A205-198BB2C3D06F}"/>
                  </a:ext>
                </a:extLst>
              </p:cNvPr>
              <p:cNvSpPr txBox="1">
                <a:spLocks noRot="1" noChangeAspect="1" noMove="1" noResize="1" noEditPoints="1" noAdjustHandles="1" noChangeArrowheads="1" noChangeShapeType="1" noTextEdit="1"/>
              </p:cNvSpPr>
              <p:nvPr/>
            </p:nvSpPr>
            <p:spPr>
              <a:xfrm>
                <a:off x="2357787" y="2790512"/>
                <a:ext cx="700128"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625D9E-8F53-DBE6-1BC6-092C0D892DE3}"/>
                  </a:ext>
                </a:extLst>
              </p:cNvPr>
              <p:cNvSpPr txBox="1"/>
              <p:nvPr/>
            </p:nvSpPr>
            <p:spPr>
              <a:xfrm>
                <a:off x="2342104" y="3228945"/>
                <a:ext cx="70609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2_7</m:t>
                          </m:r>
                        </m:sub>
                      </m:sSub>
                    </m:oMath>
                  </m:oMathPara>
                </a14:m>
                <a:endParaRPr lang="en-US" sz="2000" dirty="0"/>
              </a:p>
            </p:txBody>
          </p:sp>
        </mc:Choice>
        <mc:Fallback xmlns="">
          <p:sp>
            <p:nvSpPr>
              <p:cNvPr id="22" name="TextBox 21">
                <a:extLst>
                  <a:ext uri="{FF2B5EF4-FFF2-40B4-BE49-F238E27FC236}">
                    <a16:creationId xmlns:a16="http://schemas.microsoft.com/office/drawing/2014/main" id="{B0625D9E-8F53-DBE6-1BC6-092C0D892DE3}"/>
                  </a:ext>
                </a:extLst>
              </p:cNvPr>
              <p:cNvSpPr txBox="1">
                <a:spLocks noRot="1" noChangeAspect="1" noMove="1" noResize="1" noEditPoints="1" noAdjustHandles="1" noChangeArrowheads="1" noChangeShapeType="1" noTextEdit="1"/>
              </p:cNvSpPr>
              <p:nvPr/>
            </p:nvSpPr>
            <p:spPr>
              <a:xfrm>
                <a:off x="2342104" y="3228945"/>
                <a:ext cx="706091"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1D8F521-D6F6-23AD-1C2A-05AFDA341F37}"/>
                  </a:ext>
                </a:extLst>
              </p:cNvPr>
              <p:cNvSpPr txBox="1"/>
              <p:nvPr/>
            </p:nvSpPr>
            <p:spPr>
              <a:xfrm>
                <a:off x="2367808" y="3685966"/>
                <a:ext cx="6996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23" name="TextBox 22">
                <a:extLst>
                  <a:ext uri="{FF2B5EF4-FFF2-40B4-BE49-F238E27FC236}">
                    <a16:creationId xmlns:a16="http://schemas.microsoft.com/office/drawing/2014/main" id="{A1D8F521-D6F6-23AD-1C2A-05AFDA341F37}"/>
                  </a:ext>
                </a:extLst>
              </p:cNvPr>
              <p:cNvSpPr txBox="1">
                <a:spLocks noRot="1" noChangeAspect="1" noMove="1" noResize="1" noEditPoints="1" noAdjustHandles="1" noChangeArrowheads="1" noChangeShapeType="1" noTextEdit="1"/>
              </p:cNvSpPr>
              <p:nvPr/>
            </p:nvSpPr>
            <p:spPr>
              <a:xfrm>
                <a:off x="2367808" y="3685966"/>
                <a:ext cx="699679"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7FDAD4B-BE93-56DE-C5FC-8DF8266F55FB}"/>
                  </a:ext>
                </a:extLst>
              </p:cNvPr>
              <p:cNvSpPr txBox="1"/>
              <p:nvPr/>
            </p:nvSpPr>
            <p:spPr>
              <a:xfrm>
                <a:off x="2351375" y="4151776"/>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24" name="TextBox 23">
                <a:extLst>
                  <a:ext uri="{FF2B5EF4-FFF2-40B4-BE49-F238E27FC236}">
                    <a16:creationId xmlns:a16="http://schemas.microsoft.com/office/drawing/2014/main" id="{77FDAD4B-BE93-56DE-C5FC-8DF8266F55FB}"/>
                  </a:ext>
                </a:extLst>
              </p:cNvPr>
              <p:cNvSpPr txBox="1">
                <a:spLocks noRot="1" noChangeAspect="1" noMove="1" noResize="1" noEditPoints="1" noAdjustHandles="1" noChangeArrowheads="1" noChangeShapeType="1" noTextEdit="1"/>
              </p:cNvSpPr>
              <p:nvPr/>
            </p:nvSpPr>
            <p:spPr>
              <a:xfrm>
                <a:off x="2351375" y="4151776"/>
                <a:ext cx="699679" cy="400110"/>
              </a:xfrm>
              <a:prstGeom prst="rect">
                <a:avLst/>
              </a:prstGeom>
              <a:blipFill>
                <a:blip r:embed="rId14"/>
                <a:stretch>
                  <a:fillRect/>
                </a:stretch>
              </a:blipFill>
            </p:spPr>
            <p:txBody>
              <a:bodyPr/>
              <a:lstStyle/>
              <a:p>
                <a:r>
                  <a:rPr lang="en-US">
                    <a:noFill/>
                  </a:rPr>
                  <a:t> </a:t>
                </a:r>
              </a:p>
            </p:txBody>
          </p:sp>
        </mc:Fallback>
      </mc:AlternateContent>
      <p:graphicFrame>
        <p:nvGraphicFramePr>
          <p:cNvPr id="25" name="Table 24">
            <a:extLst>
              <a:ext uri="{FF2B5EF4-FFF2-40B4-BE49-F238E27FC236}">
                <a16:creationId xmlns:a16="http://schemas.microsoft.com/office/drawing/2014/main" id="{14AA9139-D006-EFB8-FADF-C982FDB1D3D2}"/>
              </a:ext>
            </a:extLst>
          </p:cNvPr>
          <p:cNvGraphicFramePr>
            <a:graphicFrameLocks noGrp="1"/>
          </p:cNvGraphicFramePr>
          <p:nvPr>
            <p:extLst>
              <p:ext uri="{D42A27DB-BD31-4B8C-83A1-F6EECF244321}">
                <p14:modId xmlns:p14="http://schemas.microsoft.com/office/powerpoint/2010/main" val="3172225927"/>
              </p:ext>
            </p:extLst>
          </p:nvPr>
        </p:nvGraphicFramePr>
        <p:xfrm>
          <a:off x="3125610" y="2736725"/>
          <a:ext cx="691277" cy="1844240"/>
        </p:xfrm>
        <a:graphic>
          <a:graphicData uri="http://schemas.openxmlformats.org/drawingml/2006/table">
            <a:tbl>
              <a:tblPr firstRow="1" bandRow="1">
                <a:tableStyleId>{2D5ABB26-0587-4C30-8999-92F81FD0307C}</a:tableStyleId>
              </a:tblPr>
              <a:tblGrid>
                <a:gridCol w="691277">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BD30DC-E418-7029-F761-742CAFC7FFE5}"/>
                  </a:ext>
                </a:extLst>
              </p:cNvPr>
              <p:cNvSpPr txBox="1"/>
              <p:nvPr/>
            </p:nvSpPr>
            <p:spPr>
              <a:xfrm>
                <a:off x="3154517" y="2790512"/>
                <a:ext cx="60863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26" name="TextBox 25">
                <a:extLst>
                  <a:ext uri="{FF2B5EF4-FFF2-40B4-BE49-F238E27FC236}">
                    <a16:creationId xmlns:a16="http://schemas.microsoft.com/office/drawing/2014/main" id="{6FBD30DC-E418-7029-F761-742CAFC7FFE5}"/>
                  </a:ext>
                </a:extLst>
              </p:cNvPr>
              <p:cNvSpPr txBox="1">
                <a:spLocks noRot="1" noChangeAspect="1" noMove="1" noResize="1" noEditPoints="1" noAdjustHandles="1" noChangeArrowheads="1" noChangeShapeType="1" noTextEdit="1"/>
              </p:cNvSpPr>
              <p:nvPr/>
            </p:nvSpPr>
            <p:spPr>
              <a:xfrm>
                <a:off x="3154517" y="2790512"/>
                <a:ext cx="608631"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6D56871-E58E-2BC7-2070-9C1A6E902E1A}"/>
                  </a:ext>
                </a:extLst>
              </p:cNvPr>
              <p:cNvSpPr txBox="1"/>
              <p:nvPr/>
            </p:nvSpPr>
            <p:spPr>
              <a:xfrm>
                <a:off x="3138834" y="3228945"/>
                <a:ext cx="6138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2_7</m:t>
                          </m:r>
                        </m:sub>
                      </m:sSub>
                    </m:oMath>
                  </m:oMathPara>
                </a14:m>
                <a:endParaRPr lang="en-US" sz="2000" dirty="0"/>
              </a:p>
            </p:txBody>
          </p:sp>
        </mc:Choice>
        <mc:Fallback xmlns="">
          <p:sp>
            <p:nvSpPr>
              <p:cNvPr id="27" name="TextBox 26">
                <a:extLst>
                  <a:ext uri="{FF2B5EF4-FFF2-40B4-BE49-F238E27FC236}">
                    <a16:creationId xmlns:a16="http://schemas.microsoft.com/office/drawing/2014/main" id="{C6D56871-E58E-2BC7-2070-9C1A6E902E1A}"/>
                  </a:ext>
                </a:extLst>
              </p:cNvPr>
              <p:cNvSpPr txBox="1">
                <a:spLocks noRot="1" noChangeAspect="1" noMove="1" noResize="1" noEditPoints="1" noAdjustHandles="1" noChangeArrowheads="1" noChangeShapeType="1" noTextEdit="1"/>
              </p:cNvSpPr>
              <p:nvPr/>
            </p:nvSpPr>
            <p:spPr>
              <a:xfrm>
                <a:off x="3138834" y="3228945"/>
                <a:ext cx="613815"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0AE86F1-465F-AB51-4EC0-7FD8E9EE6465}"/>
                  </a:ext>
                </a:extLst>
              </p:cNvPr>
              <p:cNvSpPr txBox="1"/>
              <p:nvPr/>
            </p:nvSpPr>
            <p:spPr>
              <a:xfrm>
                <a:off x="3154517" y="3700417"/>
                <a:ext cx="60824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28" name="TextBox 27">
                <a:extLst>
                  <a:ext uri="{FF2B5EF4-FFF2-40B4-BE49-F238E27FC236}">
                    <a16:creationId xmlns:a16="http://schemas.microsoft.com/office/drawing/2014/main" id="{B0AE86F1-465F-AB51-4EC0-7FD8E9EE6465}"/>
                  </a:ext>
                </a:extLst>
              </p:cNvPr>
              <p:cNvSpPr txBox="1">
                <a:spLocks noRot="1" noChangeAspect="1" noMove="1" noResize="1" noEditPoints="1" noAdjustHandles="1" noChangeArrowheads="1" noChangeShapeType="1" noTextEdit="1"/>
              </p:cNvSpPr>
              <p:nvPr/>
            </p:nvSpPr>
            <p:spPr>
              <a:xfrm>
                <a:off x="3154517" y="3700417"/>
                <a:ext cx="608241" cy="4001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DDC8C8F-0BE7-5AA5-78F7-5C12608D8936}"/>
                  </a:ext>
                </a:extLst>
              </p:cNvPr>
              <p:cNvSpPr txBox="1"/>
              <p:nvPr/>
            </p:nvSpPr>
            <p:spPr>
              <a:xfrm>
                <a:off x="3138597" y="416973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29" name="TextBox 28">
                <a:extLst>
                  <a:ext uri="{FF2B5EF4-FFF2-40B4-BE49-F238E27FC236}">
                    <a16:creationId xmlns:a16="http://schemas.microsoft.com/office/drawing/2014/main" id="{7DDC8C8F-0BE7-5AA5-78F7-5C12608D8936}"/>
                  </a:ext>
                </a:extLst>
              </p:cNvPr>
              <p:cNvSpPr txBox="1">
                <a:spLocks noRot="1" noChangeAspect="1" noMove="1" noResize="1" noEditPoints="1" noAdjustHandles="1" noChangeArrowheads="1" noChangeShapeType="1" noTextEdit="1"/>
              </p:cNvSpPr>
              <p:nvPr/>
            </p:nvSpPr>
            <p:spPr>
              <a:xfrm>
                <a:off x="3138597" y="4169731"/>
                <a:ext cx="699679" cy="400110"/>
              </a:xfrm>
              <a:prstGeom prst="rect">
                <a:avLst/>
              </a:prstGeom>
              <a:blipFill>
                <a:blip r:embed="rId1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6760BD6-89B1-9B24-FCC8-7A23B960DA6D}"/>
              </a:ext>
            </a:extLst>
          </p:cNvPr>
          <p:cNvSpPr txBox="1"/>
          <p:nvPr/>
        </p:nvSpPr>
        <p:spPr>
          <a:xfrm>
            <a:off x="1857226" y="4910055"/>
            <a:ext cx="1015021" cy="369332"/>
          </a:xfrm>
          <a:prstGeom prst="rect">
            <a:avLst/>
          </a:prstGeom>
          <a:noFill/>
        </p:spPr>
        <p:txBody>
          <a:bodyPr wrap="none" rtlCol="0">
            <a:spAutoFit/>
          </a:bodyPr>
          <a:lstStyle/>
          <a:p>
            <a:r>
              <a:rPr lang="en-US" b="1" dirty="0"/>
              <a:t>Epoch 9</a:t>
            </a:r>
          </a:p>
        </p:txBody>
      </p:sp>
      <p:graphicFrame>
        <p:nvGraphicFramePr>
          <p:cNvPr id="52" name="Table 51">
            <a:extLst>
              <a:ext uri="{FF2B5EF4-FFF2-40B4-BE49-F238E27FC236}">
                <a16:creationId xmlns:a16="http://schemas.microsoft.com/office/drawing/2014/main" id="{C62E7F6E-AED0-E238-719C-E3F5D2944088}"/>
              </a:ext>
            </a:extLst>
          </p:cNvPr>
          <p:cNvGraphicFramePr>
            <a:graphicFrameLocks noGrp="1"/>
          </p:cNvGraphicFramePr>
          <p:nvPr>
            <p:extLst>
              <p:ext uri="{D42A27DB-BD31-4B8C-83A1-F6EECF244321}">
                <p14:modId xmlns:p14="http://schemas.microsoft.com/office/powerpoint/2010/main" val="3928379678"/>
              </p:ext>
            </p:extLst>
          </p:nvPr>
        </p:nvGraphicFramePr>
        <p:xfrm>
          <a:off x="4694506" y="2736725"/>
          <a:ext cx="638758" cy="1844240"/>
        </p:xfrm>
        <a:graphic>
          <a:graphicData uri="http://schemas.openxmlformats.org/drawingml/2006/table">
            <a:tbl>
              <a:tblPr firstRow="1" bandRow="1">
                <a:tableStyleId>{2D5ABB26-0587-4C30-8999-92F81FD0307C}</a:tableStyleId>
              </a:tblPr>
              <a:tblGrid>
                <a:gridCol w="638758">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0878C8-7CF3-CE91-11D5-16F208B80BAB}"/>
                  </a:ext>
                </a:extLst>
              </p:cNvPr>
              <p:cNvSpPr txBox="1"/>
              <p:nvPr/>
            </p:nvSpPr>
            <p:spPr>
              <a:xfrm>
                <a:off x="4627459" y="2755484"/>
                <a:ext cx="80913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1_10</m:t>
                          </m:r>
                        </m:sub>
                      </m:sSub>
                    </m:oMath>
                  </m:oMathPara>
                </a14:m>
                <a:endParaRPr lang="en-US" sz="2000" dirty="0"/>
              </a:p>
            </p:txBody>
          </p:sp>
        </mc:Choice>
        <mc:Fallback xmlns="">
          <p:sp>
            <p:nvSpPr>
              <p:cNvPr id="53" name="TextBox 52">
                <a:extLst>
                  <a:ext uri="{FF2B5EF4-FFF2-40B4-BE49-F238E27FC236}">
                    <a16:creationId xmlns:a16="http://schemas.microsoft.com/office/drawing/2014/main" id="{860878C8-7CF3-CE91-11D5-16F208B80BAB}"/>
                  </a:ext>
                </a:extLst>
              </p:cNvPr>
              <p:cNvSpPr txBox="1">
                <a:spLocks noRot="1" noChangeAspect="1" noMove="1" noResize="1" noEditPoints="1" noAdjustHandles="1" noChangeArrowheads="1" noChangeShapeType="1" noTextEdit="1"/>
              </p:cNvSpPr>
              <p:nvPr/>
            </p:nvSpPr>
            <p:spPr>
              <a:xfrm>
                <a:off x="4627459" y="2755484"/>
                <a:ext cx="809132"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6C68EC0-0727-CE54-3B3A-172DF65E0C49}"/>
                  </a:ext>
                </a:extLst>
              </p:cNvPr>
              <p:cNvSpPr txBox="1"/>
              <p:nvPr/>
            </p:nvSpPr>
            <p:spPr>
              <a:xfrm>
                <a:off x="4636013" y="3237910"/>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54" name="TextBox 53">
                <a:extLst>
                  <a:ext uri="{FF2B5EF4-FFF2-40B4-BE49-F238E27FC236}">
                    <a16:creationId xmlns:a16="http://schemas.microsoft.com/office/drawing/2014/main" id="{96C68EC0-0727-CE54-3B3A-172DF65E0C49}"/>
                  </a:ext>
                </a:extLst>
              </p:cNvPr>
              <p:cNvSpPr txBox="1">
                <a:spLocks noRot="1" noChangeAspect="1" noMove="1" noResize="1" noEditPoints="1" noAdjustHandles="1" noChangeArrowheads="1" noChangeShapeType="1" noTextEdit="1"/>
              </p:cNvSpPr>
              <p:nvPr/>
            </p:nvSpPr>
            <p:spPr>
              <a:xfrm>
                <a:off x="4636013" y="3237910"/>
                <a:ext cx="815095" cy="40011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6858EC-6CC9-2BC0-8A06-A9115A479B70}"/>
                  </a:ext>
                </a:extLst>
              </p:cNvPr>
              <p:cNvSpPr txBox="1"/>
              <p:nvPr/>
            </p:nvSpPr>
            <p:spPr>
              <a:xfrm>
                <a:off x="4660661" y="3709382"/>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55" name="TextBox 54">
                <a:extLst>
                  <a:ext uri="{FF2B5EF4-FFF2-40B4-BE49-F238E27FC236}">
                    <a16:creationId xmlns:a16="http://schemas.microsoft.com/office/drawing/2014/main" id="{706858EC-6CC9-2BC0-8A06-A9115A479B70}"/>
                  </a:ext>
                </a:extLst>
              </p:cNvPr>
              <p:cNvSpPr txBox="1">
                <a:spLocks noRot="1" noChangeAspect="1" noMove="1" noResize="1" noEditPoints="1" noAdjustHandles="1" noChangeArrowheads="1" noChangeShapeType="1" noTextEdit="1"/>
              </p:cNvSpPr>
              <p:nvPr/>
            </p:nvSpPr>
            <p:spPr>
              <a:xfrm>
                <a:off x="4660661" y="3709382"/>
                <a:ext cx="699679" cy="40011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967977D-CD9B-2A95-DAA4-3F051BD9885C}"/>
                  </a:ext>
                </a:extLst>
              </p:cNvPr>
              <p:cNvSpPr txBox="1"/>
              <p:nvPr/>
            </p:nvSpPr>
            <p:spPr>
              <a:xfrm>
                <a:off x="4663214"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56" name="TextBox 55">
                <a:extLst>
                  <a:ext uri="{FF2B5EF4-FFF2-40B4-BE49-F238E27FC236}">
                    <a16:creationId xmlns:a16="http://schemas.microsoft.com/office/drawing/2014/main" id="{1967977D-CD9B-2A95-DAA4-3F051BD9885C}"/>
                  </a:ext>
                </a:extLst>
              </p:cNvPr>
              <p:cNvSpPr txBox="1">
                <a:spLocks noRot="1" noChangeAspect="1" noMove="1" noResize="1" noEditPoints="1" noAdjustHandles="1" noChangeArrowheads="1" noChangeShapeType="1" noTextEdit="1"/>
              </p:cNvSpPr>
              <p:nvPr/>
            </p:nvSpPr>
            <p:spPr>
              <a:xfrm>
                <a:off x="4663214" y="4160741"/>
                <a:ext cx="699679" cy="400110"/>
              </a:xfrm>
              <a:prstGeom prst="rect">
                <a:avLst/>
              </a:prstGeom>
              <a:blipFill>
                <a:blip r:embed="rId22"/>
                <a:stretch>
                  <a:fillRect/>
                </a:stretch>
              </a:blipFill>
            </p:spPr>
            <p:txBody>
              <a:bodyPr/>
              <a:lstStyle/>
              <a:p>
                <a:r>
                  <a:rPr lang="en-US">
                    <a:noFill/>
                  </a:rPr>
                  <a:t> </a:t>
                </a:r>
              </a:p>
            </p:txBody>
          </p:sp>
        </mc:Fallback>
      </mc:AlternateContent>
      <p:graphicFrame>
        <p:nvGraphicFramePr>
          <p:cNvPr id="57" name="Table 56">
            <a:extLst>
              <a:ext uri="{FF2B5EF4-FFF2-40B4-BE49-F238E27FC236}">
                <a16:creationId xmlns:a16="http://schemas.microsoft.com/office/drawing/2014/main" id="{A25452AE-C9D1-FA22-2D31-EBB4A2492239}"/>
              </a:ext>
            </a:extLst>
          </p:cNvPr>
          <p:cNvGraphicFramePr>
            <a:graphicFrameLocks noGrp="1"/>
          </p:cNvGraphicFramePr>
          <p:nvPr>
            <p:extLst>
              <p:ext uri="{D42A27DB-BD31-4B8C-83A1-F6EECF244321}">
                <p14:modId xmlns:p14="http://schemas.microsoft.com/office/powerpoint/2010/main" val="1586565785"/>
              </p:ext>
            </p:extLst>
          </p:nvPr>
        </p:nvGraphicFramePr>
        <p:xfrm>
          <a:off x="5385763" y="2736725"/>
          <a:ext cx="697654" cy="1844240"/>
        </p:xfrm>
        <a:graphic>
          <a:graphicData uri="http://schemas.openxmlformats.org/drawingml/2006/table">
            <a:tbl>
              <a:tblPr firstRow="1" bandRow="1">
                <a:tableStyleId>{2D5ABB26-0587-4C30-8999-92F81FD0307C}</a:tableStyleId>
              </a:tblPr>
              <a:tblGrid>
                <a:gridCol w="697654">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44DDE3F-0B1C-14CA-2521-235C5EB39274}"/>
                  </a:ext>
                </a:extLst>
              </p:cNvPr>
              <p:cNvSpPr txBox="1"/>
              <p:nvPr/>
            </p:nvSpPr>
            <p:spPr>
              <a:xfrm>
                <a:off x="5387778" y="2799477"/>
                <a:ext cx="7001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58" name="TextBox 57">
                <a:extLst>
                  <a:ext uri="{FF2B5EF4-FFF2-40B4-BE49-F238E27FC236}">
                    <a16:creationId xmlns:a16="http://schemas.microsoft.com/office/drawing/2014/main" id="{344DDE3F-0B1C-14CA-2521-235C5EB39274}"/>
                  </a:ext>
                </a:extLst>
              </p:cNvPr>
              <p:cNvSpPr txBox="1">
                <a:spLocks noRot="1" noChangeAspect="1" noMove="1" noResize="1" noEditPoints="1" noAdjustHandles="1" noChangeArrowheads="1" noChangeShapeType="1" noTextEdit="1"/>
              </p:cNvSpPr>
              <p:nvPr/>
            </p:nvSpPr>
            <p:spPr>
              <a:xfrm>
                <a:off x="5387778" y="2799477"/>
                <a:ext cx="700128" cy="40011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20370A1-BE75-574A-57F1-8E67F7F0A20D}"/>
                  </a:ext>
                </a:extLst>
              </p:cNvPr>
              <p:cNvSpPr txBox="1"/>
              <p:nvPr/>
            </p:nvSpPr>
            <p:spPr>
              <a:xfrm>
                <a:off x="5335954" y="3216899"/>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59" name="TextBox 58">
                <a:extLst>
                  <a:ext uri="{FF2B5EF4-FFF2-40B4-BE49-F238E27FC236}">
                    <a16:creationId xmlns:a16="http://schemas.microsoft.com/office/drawing/2014/main" id="{B20370A1-BE75-574A-57F1-8E67F7F0A20D}"/>
                  </a:ext>
                </a:extLst>
              </p:cNvPr>
              <p:cNvSpPr txBox="1">
                <a:spLocks noRot="1" noChangeAspect="1" noMove="1" noResize="1" noEditPoints="1" noAdjustHandles="1" noChangeArrowheads="1" noChangeShapeType="1" noTextEdit="1"/>
              </p:cNvSpPr>
              <p:nvPr/>
            </p:nvSpPr>
            <p:spPr>
              <a:xfrm>
                <a:off x="5335954" y="3216899"/>
                <a:ext cx="815095" cy="40011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FFD4E2B-CB02-6590-28F2-729AA206A651}"/>
                  </a:ext>
                </a:extLst>
              </p:cNvPr>
              <p:cNvSpPr txBox="1"/>
              <p:nvPr/>
            </p:nvSpPr>
            <p:spPr>
              <a:xfrm>
                <a:off x="5387778" y="3709382"/>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60" name="TextBox 59">
                <a:extLst>
                  <a:ext uri="{FF2B5EF4-FFF2-40B4-BE49-F238E27FC236}">
                    <a16:creationId xmlns:a16="http://schemas.microsoft.com/office/drawing/2014/main" id="{3FFD4E2B-CB02-6590-28F2-729AA206A651}"/>
                  </a:ext>
                </a:extLst>
              </p:cNvPr>
              <p:cNvSpPr txBox="1">
                <a:spLocks noRot="1" noChangeAspect="1" noMove="1" noResize="1" noEditPoints="1" noAdjustHandles="1" noChangeArrowheads="1" noChangeShapeType="1" noTextEdit="1"/>
              </p:cNvSpPr>
              <p:nvPr/>
            </p:nvSpPr>
            <p:spPr>
              <a:xfrm>
                <a:off x="5387778" y="3709382"/>
                <a:ext cx="699679" cy="400110"/>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CCEE505-2261-373B-74A5-724B79D1DA20}"/>
                  </a:ext>
                </a:extLst>
              </p:cNvPr>
              <p:cNvSpPr txBox="1"/>
              <p:nvPr/>
            </p:nvSpPr>
            <p:spPr>
              <a:xfrm>
                <a:off x="5381366"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61" name="TextBox 60">
                <a:extLst>
                  <a:ext uri="{FF2B5EF4-FFF2-40B4-BE49-F238E27FC236}">
                    <a16:creationId xmlns:a16="http://schemas.microsoft.com/office/drawing/2014/main" id="{0CCEE505-2261-373B-74A5-724B79D1DA20}"/>
                  </a:ext>
                </a:extLst>
              </p:cNvPr>
              <p:cNvSpPr txBox="1">
                <a:spLocks noRot="1" noChangeAspect="1" noMove="1" noResize="1" noEditPoints="1" noAdjustHandles="1" noChangeArrowheads="1" noChangeShapeType="1" noTextEdit="1"/>
              </p:cNvSpPr>
              <p:nvPr/>
            </p:nvSpPr>
            <p:spPr>
              <a:xfrm>
                <a:off x="5381366" y="4160741"/>
                <a:ext cx="699679" cy="400110"/>
              </a:xfrm>
              <a:prstGeom prst="rect">
                <a:avLst/>
              </a:prstGeom>
              <a:blipFill>
                <a:blip r:embed="rId26"/>
                <a:stretch>
                  <a:fillRect/>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ED1BA053-FBF2-7BA5-EDAB-4F3A7192E8C3}"/>
              </a:ext>
            </a:extLst>
          </p:cNvPr>
          <p:cNvGraphicFramePr>
            <a:graphicFrameLocks noGrp="1"/>
          </p:cNvGraphicFramePr>
          <p:nvPr>
            <p:extLst>
              <p:ext uri="{D42A27DB-BD31-4B8C-83A1-F6EECF244321}">
                <p14:modId xmlns:p14="http://schemas.microsoft.com/office/powerpoint/2010/main" val="1667294697"/>
              </p:ext>
            </p:extLst>
          </p:nvPr>
        </p:nvGraphicFramePr>
        <p:xfrm>
          <a:off x="6141935" y="2736725"/>
          <a:ext cx="696820" cy="1844240"/>
        </p:xfrm>
        <a:graphic>
          <a:graphicData uri="http://schemas.openxmlformats.org/drawingml/2006/table">
            <a:tbl>
              <a:tblPr firstRow="1" bandRow="1">
                <a:tableStyleId>{2D5ABB26-0587-4C30-8999-92F81FD0307C}</a:tableStyleId>
              </a:tblPr>
              <a:tblGrid>
                <a:gridCol w="696820">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1FDEBEE-9B3C-A146-D36A-44D429699B86}"/>
                  </a:ext>
                </a:extLst>
              </p:cNvPr>
              <p:cNvSpPr txBox="1"/>
              <p:nvPr/>
            </p:nvSpPr>
            <p:spPr>
              <a:xfrm>
                <a:off x="6134985" y="2799477"/>
                <a:ext cx="7001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63" name="TextBox 62">
                <a:extLst>
                  <a:ext uri="{FF2B5EF4-FFF2-40B4-BE49-F238E27FC236}">
                    <a16:creationId xmlns:a16="http://schemas.microsoft.com/office/drawing/2014/main" id="{D1FDEBEE-9B3C-A146-D36A-44D429699B86}"/>
                  </a:ext>
                </a:extLst>
              </p:cNvPr>
              <p:cNvSpPr txBox="1">
                <a:spLocks noRot="1" noChangeAspect="1" noMove="1" noResize="1" noEditPoints="1" noAdjustHandles="1" noChangeArrowheads="1" noChangeShapeType="1" noTextEdit="1"/>
              </p:cNvSpPr>
              <p:nvPr/>
            </p:nvSpPr>
            <p:spPr>
              <a:xfrm>
                <a:off x="6134985" y="2799477"/>
                <a:ext cx="700128" cy="4001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4A50341-32BD-DAA7-E2DE-35A9EC68FE6D}"/>
                  </a:ext>
                </a:extLst>
              </p:cNvPr>
              <p:cNvSpPr txBox="1"/>
              <p:nvPr/>
            </p:nvSpPr>
            <p:spPr>
              <a:xfrm>
                <a:off x="6101372" y="3237910"/>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64" name="TextBox 63">
                <a:extLst>
                  <a:ext uri="{FF2B5EF4-FFF2-40B4-BE49-F238E27FC236}">
                    <a16:creationId xmlns:a16="http://schemas.microsoft.com/office/drawing/2014/main" id="{14A50341-32BD-DAA7-E2DE-35A9EC68FE6D}"/>
                  </a:ext>
                </a:extLst>
              </p:cNvPr>
              <p:cNvSpPr txBox="1">
                <a:spLocks noRot="1" noChangeAspect="1" noMove="1" noResize="1" noEditPoints="1" noAdjustHandles="1" noChangeArrowheads="1" noChangeShapeType="1" noTextEdit="1"/>
              </p:cNvSpPr>
              <p:nvPr/>
            </p:nvSpPr>
            <p:spPr>
              <a:xfrm>
                <a:off x="6101372" y="3237910"/>
                <a:ext cx="815095" cy="400110"/>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92CC7F3-1319-115B-7DA2-2CA770EFB393}"/>
                  </a:ext>
                </a:extLst>
              </p:cNvPr>
              <p:cNvSpPr txBox="1"/>
              <p:nvPr/>
            </p:nvSpPr>
            <p:spPr>
              <a:xfrm>
                <a:off x="6109146" y="3694931"/>
                <a:ext cx="6996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3_10</m:t>
                          </m:r>
                        </m:sub>
                      </m:sSub>
                    </m:oMath>
                  </m:oMathPara>
                </a14:m>
                <a:endParaRPr lang="en-US" sz="2000" dirty="0"/>
              </a:p>
            </p:txBody>
          </p:sp>
        </mc:Choice>
        <mc:Fallback xmlns="">
          <p:sp>
            <p:nvSpPr>
              <p:cNvPr id="65" name="TextBox 64">
                <a:extLst>
                  <a:ext uri="{FF2B5EF4-FFF2-40B4-BE49-F238E27FC236}">
                    <a16:creationId xmlns:a16="http://schemas.microsoft.com/office/drawing/2014/main" id="{B92CC7F3-1319-115B-7DA2-2CA770EFB393}"/>
                  </a:ext>
                </a:extLst>
              </p:cNvPr>
              <p:cNvSpPr txBox="1">
                <a:spLocks noRot="1" noChangeAspect="1" noMove="1" noResize="1" noEditPoints="1" noAdjustHandles="1" noChangeArrowheads="1" noChangeShapeType="1" noTextEdit="1"/>
              </p:cNvSpPr>
              <p:nvPr/>
            </p:nvSpPr>
            <p:spPr>
              <a:xfrm>
                <a:off x="6109146" y="3694931"/>
                <a:ext cx="699679" cy="400110"/>
              </a:xfrm>
              <a:prstGeom prst="rect">
                <a:avLst/>
              </a:prstGeom>
              <a:blipFill>
                <a:blip r:embed="rId29"/>
                <a:stretch>
                  <a:fillRect r="-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C3EF504-26B2-D120-467C-F71B333AF59C}"/>
                  </a:ext>
                </a:extLst>
              </p:cNvPr>
              <p:cNvSpPr txBox="1"/>
              <p:nvPr/>
            </p:nvSpPr>
            <p:spPr>
              <a:xfrm>
                <a:off x="6128573"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66" name="TextBox 65">
                <a:extLst>
                  <a:ext uri="{FF2B5EF4-FFF2-40B4-BE49-F238E27FC236}">
                    <a16:creationId xmlns:a16="http://schemas.microsoft.com/office/drawing/2014/main" id="{7C3EF504-26B2-D120-467C-F71B333AF59C}"/>
                  </a:ext>
                </a:extLst>
              </p:cNvPr>
              <p:cNvSpPr txBox="1">
                <a:spLocks noRot="1" noChangeAspect="1" noMove="1" noResize="1" noEditPoints="1" noAdjustHandles="1" noChangeArrowheads="1" noChangeShapeType="1" noTextEdit="1"/>
              </p:cNvSpPr>
              <p:nvPr/>
            </p:nvSpPr>
            <p:spPr>
              <a:xfrm>
                <a:off x="6128573" y="4160741"/>
                <a:ext cx="699679" cy="400110"/>
              </a:xfrm>
              <a:prstGeom prst="rect">
                <a:avLst/>
              </a:prstGeom>
              <a:blipFill>
                <a:blip r:embed="rId30"/>
                <a:stretch>
                  <a:fillRect/>
                </a:stretch>
              </a:blipFill>
            </p:spPr>
            <p:txBody>
              <a:bodyPr/>
              <a:lstStyle/>
              <a:p>
                <a:r>
                  <a:rPr lang="en-US">
                    <a:noFill/>
                  </a:rPr>
                  <a:t> </a:t>
                </a:r>
              </a:p>
            </p:txBody>
          </p:sp>
        </mc:Fallback>
      </mc:AlternateContent>
      <p:graphicFrame>
        <p:nvGraphicFramePr>
          <p:cNvPr id="67" name="Table 66">
            <a:extLst>
              <a:ext uri="{FF2B5EF4-FFF2-40B4-BE49-F238E27FC236}">
                <a16:creationId xmlns:a16="http://schemas.microsoft.com/office/drawing/2014/main" id="{2C458D52-1213-5FCF-6428-65ED8A509ED8}"/>
              </a:ext>
            </a:extLst>
          </p:cNvPr>
          <p:cNvGraphicFramePr>
            <a:graphicFrameLocks noGrp="1"/>
          </p:cNvGraphicFramePr>
          <p:nvPr>
            <p:extLst>
              <p:ext uri="{D42A27DB-BD31-4B8C-83A1-F6EECF244321}">
                <p14:modId xmlns:p14="http://schemas.microsoft.com/office/powerpoint/2010/main" val="3359564812"/>
              </p:ext>
            </p:extLst>
          </p:nvPr>
        </p:nvGraphicFramePr>
        <p:xfrm>
          <a:off x="6902808" y="2745690"/>
          <a:ext cx="691277" cy="1844240"/>
        </p:xfrm>
        <a:graphic>
          <a:graphicData uri="http://schemas.openxmlformats.org/drawingml/2006/table">
            <a:tbl>
              <a:tblPr firstRow="1" bandRow="1">
                <a:tableStyleId>{2D5ABB26-0587-4C30-8999-92F81FD0307C}</a:tableStyleId>
              </a:tblPr>
              <a:tblGrid>
                <a:gridCol w="691277">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F34D88B-58D7-105D-4228-4C1FA1B127C1}"/>
                  </a:ext>
                </a:extLst>
              </p:cNvPr>
              <p:cNvSpPr txBox="1"/>
              <p:nvPr/>
            </p:nvSpPr>
            <p:spPr>
              <a:xfrm>
                <a:off x="6931715" y="2799477"/>
                <a:ext cx="60863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68" name="TextBox 67">
                <a:extLst>
                  <a:ext uri="{FF2B5EF4-FFF2-40B4-BE49-F238E27FC236}">
                    <a16:creationId xmlns:a16="http://schemas.microsoft.com/office/drawing/2014/main" id="{2F34D88B-58D7-105D-4228-4C1FA1B127C1}"/>
                  </a:ext>
                </a:extLst>
              </p:cNvPr>
              <p:cNvSpPr txBox="1">
                <a:spLocks noRot="1" noChangeAspect="1" noMove="1" noResize="1" noEditPoints="1" noAdjustHandles="1" noChangeArrowheads="1" noChangeShapeType="1" noTextEdit="1"/>
              </p:cNvSpPr>
              <p:nvPr/>
            </p:nvSpPr>
            <p:spPr>
              <a:xfrm>
                <a:off x="6931715" y="2799477"/>
                <a:ext cx="608631" cy="400110"/>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B086DFF-6E19-1D2A-A3C7-673E5469DDBD}"/>
                  </a:ext>
                </a:extLst>
              </p:cNvPr>
              <p:cNvSpPr txBox="1"/>
              <p:nvPr/>
            </p:nvSpPr>
            <p:spPr>
              <a:xfrm>
                <a:off x="6916032" y="3237910"/>
                <a:ext cx="6138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69" name="TextBox 68">
                <a:extLst>
                  <a:ext uri="{FF2B5EF4-FFF2-40B4-BE49-F238E27FC236}">
                    <a16:creationId xmlns:a16="http://schemas.microsoft.com/office/drawing/2014/main" id="{8B086DFF-6E19-1D2A-A3C7-673E5469DDBD}"/>
                  </a:ext>
                </a:extLst>
              </p:cNvPr>
              <p:cNvSpPr txBox="1">
                <a:spLocks noRot="1" noChangeAspect="1" noMove="1" noResize="1" noEditPoints="1" noAdjustHandles="1" noChangeArrowheads="1" noChangeShapeType="1" noTextEdit="1"/>
              </p:cNvSpPr>
              <p:nvPr/>
            </p:nvSpPr>
            <p:spPr>
              <a:xfrm>
                <a:off x="6916032" y="3237910"/>
                <a:ext cx="613815" cy="400110"/>
              </a:xfrm>
              <a:prstGeom prst="rect">
                <a:avLst/>
              </a:prstGeom>
              <a:blipFill>
                <a:blip r:embed="rId32"/>
                <a:stretch>
                  <a:fillRect r="-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4F4D8053-46DF-B511-A310-4D0D1EB5D309}"/>
                  </a:ext>
                </a:extLst>
              </p:cNvPr>
              <p:cNvSpPr txBox="1"/>
              <p:nvPr/>
            </p:nvSpPr>
            <p:spPr>
              <a:xfrm>
                <a:off x="6931715" y="3709382"/>
                <a:ext cx="60824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70" name="TextBox 69">
                <a:extLst>
                  <a:ext uri="{FF2B5EF4-FFF2-40B4-BE49-F238E27FC236}">
                    <a16:creationId xmlns:a16="http://schemas.microsoft.com/office/drawing/2014/main" id="{4F4D8053-46DF-B511-A310-4D0D1EB5D309}"/>
                  </a:ext>
                </a:extLst>
              </p:cNvPr>
              <p:cNvSpPr txBox="1">
                <a:spLocks noRot="1" noChangeAspect="1" noMove="1" noResize="1" noEditPoints="1" noAdjustHandles="1" noChangeArrowheads="1" noChangeShapeType="1" noTextEdit="1"/>
              </p:cNvSpPr>
              <p:nvPr/>
            </p:nvSpPr>
            <p:spPr>
              <a:xfrm>
                <a:off x="6931715" y="3709382"/>
                <a:ext cx="608241" cy="400110"/>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86D614A-A149-CD91-8F92-B16CE688A93B}"/>
                  </a:ext>
                </a:extLst>
              </p:cNvPr>
              <p:cNvSpPr txBox="1"/>
              <p:nvPr/>
            </p:nvSpPr>
            <p:spPr>
              <a:xfrm>
                <a:off x="6879935" y="4178696"/>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4_10</m:t>
                          </m:r>
                        </m:sub>
                      </m:sSub>
                    </m:oMath>
                  </m:oMathPara>
                </a14:m>
                <a:endParaRPr lang="en-US" sz="2000" dirty="0"/>
              </a:p>
            </p:txBody>
          </p:sp>
        </mc:Choice>
        <mc:Fallback xmlns="">
          <p:sp>
            <p:nvSpPr>
              <p:cNvPr id="71" name="TextBox 70">
                <a:extLst>
                  <a:ext uri="{FF2B5EF4-FFF2-40B4-BE49-F238E27FC236}">
                    <a16:creationId xmlns:a16="http://schemas.microsoft.com/office/drawing/2014/main" id="{686D614A-A149-CD91-8F92-B16CE688A93B}"/>
                  </a:ext>
                </a:extLst>
              </p:cNvPr>
              <p:cNvSpPr txBox="1">
                <a:spLocks noRot="1" noChangeAspect="1" noMove="1" noResize="1" noEditPoints="1" noAdjustHandles="1" noChangeArrowheads="1" noChangeShapeType="1" noTextEdit="1"/>
              </p:cNvSpPr>
              <p:nvPr/>
            </p:nvSpPr>
            <p:spPr>
              <a:xfrm>
                <a:off x="6879935" y="4178696"/>
                <a:ext cx="815095" cy="400110"/>
              </a:xfrm>
              <a:prstGeom prst="rect">
                <a:avLst/>
              </a:prstGeom>
              <a:blipFill>
                <a:blip r:embed="rId34"/>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078B0E9F-57E4-AD63-7CC1-148902EC7DD2}"/>
              </a:ext>
            </a:extLst>
          </p:cNvPr>
          <p:cNvSpPr txBox="1"/>
          <p:nvPr/>
        </p:nvSpPr>
        <p:spPr>
          <a:xfrm>
            <a:off x="5634424" y="4919020"/>
            <a:ext cx="1138453" cy="369332"/>
          </a:xfrm>
          <a:prstGeom prst="rect">
            <a:avLst/>
          </a:prstGeom>
          <a:noFill/>
        </p:spPr>
        <p:txBody>
          <a:bodyPr wrap="none" rtlCol="0">
            <a:spAutoFit/>
          </a:bodyPr>
          <a:lstStyle/>
          <a:p>
            <a:r>
              <a:rPr lang="en-US" b="1" dirty="0"/>
              <a:t>Epoch 10</a:t>
            </a:r>
          </a:p>
        </p:txBody>
      </p:sp>
      <p:graphicFrame>
        <p:nvGraphicFramePr>
          <p:cNvPr id="73" name="Table 72">
            <a:extLst>
              <a:ext uri="{FF2B5EF4-FFF2-40B4-BE49-F238E27FC236}">
                <a16:creationId xmlns:a16="http://schemas.microsoft.com/office/drawing/2014/main" id="{1D435815-80B5-0CED-CE34-491D158116E1}"/>
              </a:ext>
            </a:extLst>
          </p:cNvPr>
          <p:cNvGraphicFramePr>
            <a:graphicFrameLocks noGrp="1"/>
          </p:cNvGraphicFramePr>
          <p:nvPr>
            <p:extLst>
              <p:ext uri="{D42A27DB-BD31-4B8C-83A1-F6EECF244321}">
                <p14:modId xmlns:p14="http://schemas.microsoft.com/office/powerpoint/2010/main" val="1990178148"/>
              </p:ext>
            </p:extLst>
          </p:nvPr>
        </p:nvGraphicFramePr>
        <p:xfrm>
          <a:off x="8357161" y="2736725"/>
          <a:ext cx="638758" cy="1844240"/>
        </p:xfrm>
        <a:graphic>
          <a:graphicData uri="http://schemas.openxmlformats.org/drawingml/2006/table">
            <a:tbl>
              <a:tblPr firstRow="1" bandRow="1">
                <a:tableStyleId>{2D5ABB26-0587-4C30-8999-92F81FD0307C}</a:tableStyleId>
              </a:tblPr>
              <a:tblGrid>
                <a:gridCol w="638758">
                  <a:extLst>
                    <a:ext uri="{9D8B030D-6E8A-4147-A177-3AD203B41FA5}">
                      <a16:colId xmlns:a16="http://schemas.microsoft.com/office/drawing/2014/main" val="2550243487"/>
                    </a:ext>
                  </a:extLst>
                </a:gridCol>
              </a:tblGrid>
              <a:tr h="461060">
                <a:tc>
                  <a:txBody>
                    <a:bodyPr/>
                    <a:lstStyle/>
                    <a:p>
                      <a:endParaRPr 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F564446-DEB9-A04F-25D0-BEB10FDCF861}"/>
                  </a:ext>
                </a:extLst>
              </p:cNvPr>
              <p:cNvSpPr txBox="1"/>
              <p:nvPr/>
            </p:nvSpPr>
            <p:spPr>
              <a:xfrm>
                <a:off x="8294771" y="2772800"/>
                <a:ext cx="80913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1_11</m:t>
                          </m:r>
                        </m:sub>
                      </m:sSub>
                    </m:oMath>
                  </m:oMathPara>
                </a14:m>
                <a:endParaRPr lang="en-US" sz="2000" dirty="0"/>
              </a:p>
            </p:txBody>
          </p:sp>
        </mc:Choice>
        <mc:Fallback xmlns="">
          <p:sp>
            <p:nvSpPr>
              <p:cNvPr id="74" name="TextBox 73">
                <a:extLst>
                  <a:ext uri="{FF2B5EF4-FFF2-40B4-BE49-F238E27FC236}">
                    <a16:creationId xmlns:a16="http://schemas.microsoft.com/office/drawing/2014/main" id="{5F564446-DEB9-A04F-25D0-BEB10FDCF861}"/>
                  </a:ext>
                </a:extLst>
              </p:cNvPr>
              <p:cNvSpPr txBox="1">
                <a:spLocks noRot="1" noChangeAspect="1" noMove="1" noResize="1" noEditPoints="1" noAdjustHandles="1" noChangeArrowheads="1" noChangeShapeType="1" noTextEdit="1"/>
              </p:cNvSpPr>
              <p:nvPr/>
            </p:nvSpPr>
            <p:spPr>
              <a:xfrm>
                <a:off x="8294771" y="2772800"/>
                <a:ext cx="809132" cy="400110"/>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1E24ECB-C672-4813-FCD5-59E57D0C26D4}"/>
                  </a:ext>
                </a:extLst>
              </p:cNvPr>
              <p:cNvSpPr txBox="1"/>
              <p:nvPr/>
            </p:nvSpPr>
            <p:spPr>
              <a:xfrm>
                <a:off x="8298668" y="3237910"/>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75" name="TextBox 74">
                <a:extLst>
                  <a:ext uri="{FF2B5EF4-FFF2-40B4-BE49-F238E27FC236}">
                    <a16:creationId xmlns:a16="http://schemas.microsoft.com/office/drawing/2014/main" id="{71E24ECB-C672-4813-FCD5-59E57D0C26D4}"/>
                  </a:ext>
                </a:extLst>
              </p:cNvPr>
              <p:cNvSpPr txBox="1">
                <a:spLocks noRot="1" noChangeAspect="1" noMove="1" noResize="1" noEditPoints="1" noAdjustHandles="1" noChangeArrowheads="1" noChangeShapeType="1" noTextEdit="1"/>
              </p:cNvSpPr>
              <p:nvPr/>
            </p:nvSpPr>
            <p:spPr>
              <a:xfrm>
                <a:off x="8298668" y="3237910"/>
                <a:ext cx="815095" cy="400110"/>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1830CE5-D493-EB57-D292-FE0007D5CAAD}"/>
                  </a:ext>
                </a:extLst>
              </p:cNvPr>
              <p:cNvSpPr txBox="1"/>
              <p:nvPr/>
            </p:nvSpPr>
            <p:spPr>
              <a:xfrm>
                <a:off x="8323316" y="3709382"/>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76" name="TextBox 75">
                <a:extLst>
                  <a:ext uri="{FF2B5EF4-FFF2-40B4-BE49-F238E27FC236}">
                    <a16:creationId xmlns:a16="http://schemas.microsoft.com/office/drawing/2014/main" id="{E1830CE5-D493-EB57-D292-FE0007D5CAAD}"/>
                  </a:ext>
                </a:extLst>
              </p:cNvPr>
              <p:cNvSpPr txBox="1">
                <a:spLocks noRot="1" noChangeAspect="1" noMove="1" noResize="1" noEditPoints="1" noAdjustHandles="1" noChangeArrowheads="1" noChangeShapeType="1" noTextEdit="1"/>
              </p:cNvSpPr>
              <p:nvPr/>
            </p:nvSpPr>
            <p:spPr>
              <a:xfrm>
                <a:off x="8323316" y="3709382"/>
                <a:ext cx="699679" cy="400110"/>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2DCC5011-5454-3269-BA95-5F92AB839B0D}"/>
                  </a:ext>
                </a:extLst>
              </p:cNvPr>
              <p:cNvSpPr txBox="1"/>
              <p:nvPr/>
            </p:nvSpPr>
            <p:spPr>
              <a:xfrm>
                <a:off x="8325869"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77" name="TextBox 76">
                <a:extLst>
                  <a:ext uri="{FF2B5EF4-FFF2-40B4-BE49-F238E27FC236}">
                    <a16:creationId xmlns:a16="http://schemas.microsoft.com/office/drawing/2014/main" id="{2DCC5011-5454-3269-BA95-5F92AB839B0D}"/>
                  </a:ext>
                </a:extLst>
              </p:cNvPr>
              <p:cNvSpPr txBox="1">
                <a:spLocks noRot="1" noChangeAspect="1" noMove="1" noResize="1" noEditPoints="1" noAdjustHandles="1" noChangeArrowheads="1" noChangeShapeType="1" noTextEdit="1"/>
              </p:cNvSpPr>
              <p:nvPr/>
            </p:nvSpPr>
            <p:spPr>
              <a:xfrm>
                <a:off x="8325869" y="4160741"/>
                <a:ext cx="699679" cy="400110"/>
              </a:xfrm>
              <a:prstGeom prst="rect">
                <a:avLst/>
              </a:prstGeom>
              <a:blipFill>
                <a:blip r:embed="rId30"/>
                <a:stretch>
                  <a:fillRect/>
                </a:stretch>
              </a:blipFill>
            </p:spPr>
            <p:txBody>
              <a:bodyPr/>
              <a:lstStyle/>
              <a:p>
                <a:r>
                  <a:rPr lang="en-US">
                    <a:noFill/>
                  </a:rPr>
                  <a:t> </a:t>
                </a:r>
              </a:p>
            </p:txBody>
          </p:sp>
        </mc:Fallback>
      </mc:AlternateContent>
      <p:graphicFrame>
        <p:nvGraphicFramePr>
          <p:cNvPr id="78" name="Table 77">
            <a:extLst>
              <a:ext uri="{FF2B5EF4-FFF2-40B4-BE49-F238E27FC236}">
                <a16:creationId xmlns:a16="http://schemas.microsoft.com/office/drawing/2014/main" id="{3D811B85-2097-6F27-0B3E-07C0ECA165DB}"/>
              </a:ext>
            </a:extLst>
          </p:cNvPr>
          <p:cNvGraphicFramePr>
            <a:graphicFrameLocks noGrp="1"/>
          </p:cNvGraphicFramePr>
          <p:nvPr>
            <p:extLst>
              <p:ext uri="{D42A27DB-BD31-4B8C-83A1-F6EECF244321}">
                <p14:modId xmlns:p14="http://schemas.microsoft.com/office/powerpoint/2010/main" val="881292087"/>
              </p:ext>
            </p:extLst>
          </p:nvPr>
        </p:nvGraphicFramePr>
        <p:xfrm>
          <a:off x="9048418" y="2736725"/>
          <a:ext cx="697654" cy="1844240"/>
        </p:xfrm>
        <a:graphic>
          <a:graphicData uri="http://schemas.openxmlformats.org/drawingml/2006/table">
            <a:tbl>
              <a:tblPr firstRow="1" bandRow="1">
                <a:tableStyleId>{2D5ABB26-0587-4C30-8999-92F81FD0307C}</a:tableStyleId>
              </a:tblPr>
              <a:tblGrid>
                <a:gridCol w="697654">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0E3D073-3310-299B-E06B-6F1E676E23CF}"/>
                  </a:ext>
                </a:extLst>
              </p:cNvPr>
              <p:cNvSpPr txBox="1"/>
              <p:nvPr/>
            </p:nvSpPr>
            <p:spPr>
              <a:xfrm>
                <a:off x="9032503" y="2799477"/>
                <a:ext cx="80913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1_11</m:t>
                          </m:r>
                        </m:sub>
                      </m:sSub>
                    </m:oMath>
                  </m:oMathPara>
                </a14:m>
                <a:endParaRPr lang="en-US" sz="2000" dirty="0"/>
              </a:p>
            </p:txBody>
          </p:sp>
        </mc:Choice>
        <mc:Fallback xmlns="">
          <p:sp>
            <p:nvSpPr>
              <p:cNvPr id="79" name="TextBox 78">
                <a:extLst>
                  <a:ext uri="{FF2B5EF4-FFF2-40B4-BE49-F238E27FC236}">
                    <a16:creationId xmlns:a16="http://schemas.microsoft.com/office/drawing/2014/main" id="{50E3D073-3310-299B-E06B-6F1E676E23CF}"/>
                  </a:ext>
                </a:extLst>
              </p:cNvPr>
              <p:cNvSpPr txBox="1">
                <a:spLocks noRot="1" noChangeAspect="1" noMove="1" noResize="1" noEditPoints="1" noAdjustHandles="1" noChangeArrowheads="1" noChangeShapeType="1" noTextEdit="1"/>
              </p:cNvSpPr>
              <p:nvPr/>
            </p:nvSpPr>
            <p:spPr>
              <a:xfrm>
                <a:off x="9032503" y="2799477"/>
                <a:ext cx="809132" cy="400110"/>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3679694-0073-04A8-52C2-A1818D12B49D}"/>
                  </a:ext>
                </a:extLst>
              </p:cNvPr>
              <p:cNvSpPr txBox="1"/>
              <p:nvPr/>
            </p:nvSpPr>
            <p:spPr>
              <a:xfrm>
                <a:off x="8998609" y="3216899"/>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2_11</m:t>
                          </m:r>
                        </m:sub>
                      </m:sSub>
                    </m:oMath>
                  </m:oMathPara>
                </a14:m>
                <a:endParaRPr lang="en-US" sz="2000" dirty="0"/>
              </a:p>
            </p:txBody>
          </p:sp>
        </mc:Choice>
        <mc:Fallback xmlns="">
          <p:sp>
            <p:nvSpPr>
              <p:cNvPr id="80" name="TextBox 79">
                <a:extLst>
                  <a:ext uri="{FF2B5EF4-FFF2-40B4-BE49-F238E27FC236}">
                    <a16:creationId xmlns:a16="http://schemas.microsoft.com/office/drawing/2014/main" id="{B3679694-0073-04A8-52C2-A1818D12B49D}"/>
                  </a:ext>
                </a:extLst>
              </p:cNvPr>
              <p:cNvSpPr txBox="1">
                <a:spLocks noRot="1" noChangeAspect="1" noMove="1" noResize="1" noEditPoints="1" noAdjustHandles="1" noChangeArrowheads="1" noChangeShapeType="1" noTextEdit="1"/>
              </p:cNvSpPr>
              <p:nvPr/>
            </p:nvSpPr>
            <p:spPr>
              <a:xfrm>
                <a:off x="8998609" y="3216899"/>
                <a:ext cx="815095" cy="400110"/>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C05DE32-AA4B-FB23-B8C0-A9C56E0F8C10}"/>
                  </a:ext>
                </a:extLst>
              </p:cNvPr>
              <p:cNvSpPr txBox="1"/>
              <p:nvPr/>
            </p:nvSpPr>
            <p:spPr>
              <a:xfrm>
                <a:off x="9050433" y="3709382"/>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81" name="TextBox 80">
                <a:extLst>
                  <a:ext uri="{FF2B5EF4-FFF2-40B4-BE49-F238E27FC236}">
                    <a16:creationId xmlns:a16="http://schemas.microsoft.com/office/drawing/2014/main" id="{EC05DE32-AA4B-FB23-B8C0-A9C56E0F8C10}"/>
                  </a:ext>
                </a:extLst>
              </p:cNvPr>
              <p:cNvSpPr txBox="1">
                <a:spLocks noRot="1" noChangeAspect="1" noMove="1" noResize="1" noEditPoints="1" noAdjustHandles="1" noChangeArrowheads="1" noChangeShapeType="1" noTextEdit="1"/>
              </p:cNvSpPr>
              <p:nvPr/>
            </p:nvSpPr>
            <p:spPr>
              <a:xfrm>
                <a:off x="9050433" y="3709382"/>
                <a:ext cx="699679" cy="400110"/>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57EF569-1B2D-6C8D-D59C-63E8F0774C55}"/>
                  </a:ext>
                </a:extLst>
              </p:cNvPr>
              <p:cNvSpPr txBox="1"/>
              <p:nvPr/>
            </p:nvSpPr>
            <p:spPr>
              <a:xfrm>
                <a:off x="9044021"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82" name="TextBox 81">
                <a:extLst>
                  <a:ext uri="{FF2B5EF4-FFF2-40B4-BE49-F238E27FC236}">
                    <a16:creationId xmlns:a16="http://schemas.microsoft.com/office/drawing/2014/main" id="{057EF569-1B2D-6C8D-D59C-63E8F0774C55}"/>
                  </a:ext>
                </a:extLst>
              </p:cNvPr>
              <p:cNvSpPr txBox="1">
                <a:spLocks noRot="1" noChangeAspect="1" noMove="1" noResize="1" noEditPoints="1" noAdjustHandles="1" noChangeArrowheads="1" noChangeShapeType="1" noTextEdit="1"/>
              </p:cNvSpPr>
              <p:nvPr/>
            </p:nvSpPr>
            <p:spPr>
              <a:xfrm>
                <a:off x="9044021" y="4160741"/>
                <a:ext cx="699679" cy="400110"/>
              </a:xfrm>
              <a:prstGeom prst="rect">
                <a:avLst/>
              </a:prstGeom>
              <a:blipFill>
                <a:blip r:embed="rId22"/>
                <a:stretch>
                  <a:fillRect/>
                </a:stretch>
              </a:blipFill>
            </p:spPr>
            <p:txBody>
              <a:bodyPr/>
              <a:lstStyle/>
              <a:p>
                <a:r>
                  <a:rPr lang="en-US">
                    <a:noFill/>
                  </a:rPr>
                  <a:t> </a:t>
                </a:r>
              </a:p>
            </p:txBody>
          </p:sp>
        </mc:Fallback>
      </mc:AlternateContent>
      <p:graphicFrame>
        <p:nvGraphicFramePr>
          <p:cNvPr id="83" name="Table 82">
            <a:extLst>
              <a:ext uri="{FF2B5EF4-FFF2-40B4-BE49-F238E27FC236}">
                <a16:creationId xmlns:a16="http://schemas.microsoft.com/office/drawing/2014/main" id="{B5BEAC45-1EDF-62E3-9E88-7CCB06912943}"/>
              </a:ext>
            </a:extLst>
          </p:cNvPr>
          <p:cNvGraphicFramePr>
            <a:graphicFrameLocks noGrp="1"/>
          </p:cNvGraphicFramePr>
          <p:nvPr>
            <p:extLst>
              <p:ext uri="{D42A27DB-BD31-4B8C-83A1-F6EECF244321}">
                <p14:modId xmlns:p14="http://schemas.microsoft.com/office/powerpoint/2010/main" val="464099105"/>
              </p:ext>
            </p:extLst>
          </p:nvPr>
        </p:nvGraphicFramePr>
        <p:xfrm>
          <a:off x="9804590" y="2736725"/>
          <a:ext cx="696820" cy="1844240"/>
        </p:xfrm>
        <a:graphic>
          <a:graphicData uri="http://schemas.openxmlformats.org/drawingml/2006/table">
            <a:tbl>
              <a:tblPr firstRow="1" bandRow="1">
                <a:tableStyleId>{2D5ABB26-0587-4C30-8999-92F81FD0307C}</a:tableStyleId>
              </a:tblPr>
              <a:tblGrid>
                <a:gridCol w="696820">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5A6DEB2-70FF-C411-0E58-2FCB98611348}"/>
                  </a:ext>
                </a:extLst>
              </p:cNvPr>
              <p:cNvSpPr txBox="1"/>
              <p:nvPr/>
            </p:nvSpPr>
            <p:spPr>
              <a:xfrm>
                <a:off x="9779710" y="2799477"/>
                <a:ext cx="80913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1_11</m:t>
                          </m:r>
                        </m:sub>
                      </m:sSub>
                    </m:oMath>
                  </m:oMathPara>
                </a14:m>
                <a:endParaRPr lang="en-US" sz="2000" dirty="0"/>
              </a:p>
            </p:txBody>
          </p:sp>
        </mc:Choice>
        <mc:Fallback xmlns="">
          <p:sp>
            <p:nvSpPr>
              <p:cNvPr id="84" name="TextBox 83">
                <a:extLst>
                  <a:ext uri="{FF2B5EF4-FFF2-40B4-BE49-F238E27FC236}">
                    <a16:creationId xmlns:a16="http://schemas.microsoft.com/office/drawing/2014/main" id="{A5A6DEB2-70FF-C411-0E58-2FCB98611348}"/>
                  </a:ext>
                </a:extLst>
              </p:cNvPr>
              <p:cNvSpPr txBox="1">
                <a:spLocks noRot="1" noChangeAspect="1" noMove="1" noResize="1" noEditPoints="1" noAdjustHandles="1" noChangeArrowheads="1" noChangeShapeType="1" noTextEdit="1"/>
              </p:cNvSpPr>
              <p:nvPr/>
            </p:nvSpPr>
            <p:spPr>
              <a:xfrm>
                <a:off x="9779710" y="2799477"/>
                <a:ext cx="809132" cy="400110"/>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DC1F603-D703-61F5-79BC-9F3D23416837}"/>
                  </a:ext>
                </a:extLst>
              </p:cNvPr>
              <p:cNvSpPr txBox="1"/>
              <p:nvPr/>
            </p:nvSpPr>
            <p:spPr>
              <a:xfrm>
                <a:off x="9764027" y="3237910"/>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85" name="TextBox 84">
                <a:extLst>
                  <a:ext uri="{FF2B5EF4-FFF2-40B4-BE49-F238E27FC236}">
                    <a16:creationId xmlns:a16="http://schemas.microsoft.com/office/drawing/2014/main" id="{DDC1F603-D703-61F5-79BC-9F3D23416837}"/>
                  </a:ext>
                </a:extLst>
              </p:cNvPr>
              <p:cNvSpPr txBox="1">
                <a:spLocks noRot="1" noChangeAspect="1" noMove="1" noResize="1" noEditPoints="1" noAdjustHandles="1" noChangeArrowheads="1" noChangeShapeType="1" noTextEdit="1"/>
              </p:cNvSpPr>
              <p:nvPr/>
            </p:nvSpPr>
            <p:spPr>
              <a:xfrm>
                <a:off x="9764027" y="3237910"/>
                <a:ext cx="815095" cy="400110"/>
              </a:xfrm>
              <a:prstGeom prst="rect">
                <a:avLst/>
              </a:prstGeom>
              <a:blipFill>
                <a:blip r:embed="rId4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A7FE20F-E732-2B07-89F3-03573B553F44}"/>
                  </a:ext>
                </a:extLst>
              </p:cNvPr>
              <p:cNvSpPr txBox="1"/>
              <p:nvPr/>
            </p:nvSpPr>
            <p:spPr>
              <a:xfrm>
                <a:off x="9798009" y="3690215"/>
                <a:ext cx="6996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3_11</m:t>
                          </m:r>
                        </m:sub>
                      </m:sSub>
                    </m:oMath>
                  </m:oMathPara>
                </a14:m>
                <a:endParaRPr lang="en-US" sz="2000" dirty="0"/>
              </a:p>
            </p:txBody>
          </p:sp>
        </mc:Choice>
        <mc:Fallback xmlns="">
          <p:sp>
            <p:nvSpPr>
              <p:cNvPr id="86" name="TextBox 85">
                <a:extLst>
                  <a:ext uri="{FF2B5EF4-FFF2-40B4-BE49-F238E27FC236}">
                    <a16:creationId xmlns:a16="http://schemas.microsoft.com/office/drawing/2014/main" id="{DA7FE20F-E732-2B07-89F3-03573B553F44}"/>
                  </a:ext>
                </a:extLst>
              </p:cNvPr>
              <p:cNvSpPr txBox="1">
                <a:spLocks noRot="1" noChangeAspect="1" noMove="1" noResize="1" noEditPoints="1" noAdjustHandles="1" noChangeArrowheads="1" noChangeShapeType="1" noTextEdit="1"/>
              </p:cNvSpPr>
              <p:nvPr/>
            </p:nvSpPr>
            <p:spPr>
              <a:xfrm>
                <a:off x="9798009" y="3690215"/>
                <a:ext cx="699679" cy="400110"/>
              </a:xfrm>
              <a:prstGeom prst="rect">
                <a:avLst/>
              </a:prstGeom>
              <a:blipFill>
                <a:blip r:embed="rId42"/>
                <a:stretch>
                  <a:fillRect r="-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3931E5E-13B5-B43A-5679-DDC139D5FA91}"/>
                  </a:ext>
                </a:extLst>
              </p:cNvPr>
              <p:cNvSpPr txBox="1"/>
              <p:nvPr/>
            </p:nvSpPr>
            <p:spPr>
              <a:xfrm>
                <a:off x="9791228"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87" name="TextBox 86">
                <a:extLst>
                  <a:ext uri="{FF2B5EF4-FFF2-40B4-BE49-F238E27FC236}">
                    <a16:creationId xmlns:a16="http://schemas.microsoft.com/office/drawing/2014/main" id="{23931E5E-13B5-B43A-5679-DDC139D5FA91}"/>
                  </a:ext>
                </a:extLst>
              </p:cNvPr>
              <p:cNvSpPr txBox="1">
                <a:spLocks noRot="1" noChangeAspect="1" noMove="1" noResize="1" noEditPoints="1" noAdjustHandles="1" noChangeArrowheads="1" noChangeShapeType="1" noTextEdit="1"/>
              </p:cNvSpPr>
              <p:nvPr/>
            </p:nvSpPr>
            <p:spPr>
              <a:xfrm>
                <a:off x="9791228" y="4160741"/>
                <a:ext cx="699679" cy="400110"/>
              </a:xfrm>
              <a:prstGeom prst="rect">
                <a:avLst/>
              </a:prstGeom>
              <a:blipFill>
                <a:blip r:embed="rId43"/>
                <a:stretch>
                  <a:fillRect/>
                </a:stretch>
              </a:blipFill>
            </p:spPr>
            <p:txBody>
              <a:bodyPr/>
              <a:lstStyle/>
              <a:p>
                <a:r>
                  <a:rPr lang="en-US">
                    <a:noFill/>
                  </a:rPr>
                  <a:t> </a:t>
                </a:r>
              </a:p>
            </p:txBody>
          </p:sp>
        </mc:Fallback>
      </mc:AlternateContent>
      <p:graphicFrame>
        <p:nvGraphicFramePr>
          <p:cNvPr id="88" name="Table 87">
            <a:extLst>
              <a:ext uri="{FF2B5EF4-FFF2-40B4-BE49-F238E27FC236}">
                <a16:creationId xmlns:a16="http://schemas.microsoft.com/office/drawing/2014/main" id="{E8D6F45A-C3FF-7D5F-8DBA-5FC16BC38002}"/>
              </a:ext>
            </a:extLst>
          </p:cNvPr>
          <p:cNvGraphicFramePr>
            <a:graphicFrameLocks noGrp="1"/>
          </p:cNvGraphicFramePr>
          <p:nvPr>
            <p:extLst>
              <p:ext uri="{D42A27DB-BD31-4B8C-83A1-F6EECF244321}">
                <p14:modId xmlns:p14="http://schemas.microsoft.com/office/powerpoint/2010/main" val="1828114808"/>
              </p:ext>
            </p:extLst>
          </p:nvPr>
        </p:nvGraphicFramePr>
        <p:xfrm>
          <a:off x="10565463" y="2745690"/>
          <a:ext cx="691277" cy="1844240"/>
        </p:xfrm>
        <a:graphic>
          <a:graphicData uri="http://schemas.openxmlformats.org/drawingml/2006/table">
            <a:tbl>
              <a:tblPr firstRow="1" bandRow="1">
                <a:tableStyleId>{2D5ABB26-0587-4C30-8999-92F81FD0307C}</a:tableStyleId>
              </a:tblPr>
              <a:tblGrid>
                <a:gridCol w="691277">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9591225-BEBA-47AD-B256-4A1ABE5DD5B7}"/>
                  </a:ext>
                </a:extLst>
              </p:cNvPr>
              <p:cNvSpPr txBox="1"/>
              <p:nvPr/>
            </p:nvSpPr>
            <p:spPr>
              <a:xfrm>
                <a:off x="10576440" y="2799477"/>
                <a:ext cx="60863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1_11</m:t>
                          </m:r>
                        </m:sub>
                      </m:sSub>
                    </m:oMath>
                  </m:oMathPara>
                </a14:m>
                <a:endParaRPr lang="en-US" sz="2000" dirty="0"/>
              </a:p>
            </p:txBody>
          </p:sp>
        </mc:Choice>
        <mc:Fallback xmlns="">
          <p:sp>
            <p:nvSpPr>
              <p:cNvPr id="89" name="TextBox 88">
                <a:extLst>
                  <a:ext uri="{FF2B5EF4-FFF2-40B4-BE49-F238E27FC236}">
                    <a16:creationId xmlns:a16="http://schemas.microsoft.com/office/drawing/2014/main" id="{D9591225-BEBA-47AD-B256-4A1ABE5DD5B7}"/>
                  </a:ext>
                </a:extLst>
              </p:cNvPr>
              <p:cNvSpPr txBox="1">
                <a:spLocks noRot="1" noChangeAspect="1" noMove="1" noResize="1" noEditPoints="1" noAdjustHandles="1" noChangeArrowheads="1" noChangeShapeType="1" noTextEdit="1"/>
              </p:cNvSpPr>
              <p:nvPr/>
            </p:nvSpPr>
            <p:spPr>
              <a:xfrm>
                <a:off x="10576440" y="2799477"/>
                <a:ext cx="608631" cy="400110"/>
              </a:xfrm>
              <a:prstGeom prst="rect">
                <a:avLst/>
              </a:prstGeom>
              <a:blipFill>
                <a:blip r:embed="rId44"/>
                <a:stretch>
                  <a:fillRect r="-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8F6CD32-55CD-EE7C-655A-6BA23F217C18}"/>
                  </a:ext>
                </a:extLst>
              </p:cNvPr>
              <p:cNvSpPr txBox="1"/>
              <p:nvPr/>
            </p:nvSpPr>
            <p:spPr>
              <a:xfrm>
                <a:off x="10578687" y="3237910"/>
                <a:ext cx="6138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90" name="TextBox 89">
                <a:extLst>
                  <a:ext uri="{FF2B5EF4-FFF2-40B4-BE49-F238E27FC236}">
                    <a16:creationId xmlns:a16="http://schemas.microsoft.com/office/drawing/2014/main" id="{D8F6CD32-55CD-EE7C-655A-6BA23F217C18}"/>
                  </a:ext>
                </a:extLst>
              </p:cNvPr>
              <p:cNvSpPr txBox="1">
                <a:spLocks noRot="1" noChangeAspect="1" noMove="1" noResize="1" noEditPoints="1" noAdjustHandles="1" noChangeArrowheads="1" noChangeShapeType="1" noTextEdit="1"/>
              </p:cNvSpPr>
              <p:nvPr/>
            </p:nvSpPr>
            <p:spPr>
              <a:xfrm>
                <a:off x="10578687" y="3237910"/>
                <a:ext cx="613815" cy="400110"/>
              </a:xfrm>
              <a:prstGeom prst="rect">
                <a:avLst/>
              </a:prstGeom>
              <a:blipFill>
                <a:blip r:embed="rId45"/>
                <a:stretch>
                  <a:fillRect r="-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F73D1DE-A6A1-E6E9-3E97-162C21C366F3}"/>
                  </a:ext>
                </a:extLst>
              </p:cNvPr>
              <p:cNvSpPr txBox="1"/>
              <p:nvPr/>
            </p:nvSpPr>
            <p:spPr>
              <a:xfrm>
                <a:off x="10594370" y="3709382"/>
                <a:ext cx="60824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91" name="TextBox 90">
                <a:extLst>
                  <a:ext uri="{FF2B5EF4-FFF2-40B4-BE49-F238E27FC236}">
                    <a16:creationId xmlns:a16="http://schemas.microsoft.com/office/drawing/2014/main" id="{FF73D1DE-A6A1-E6E9-3E97-162C21C366F3}"/>
                  </a:ext>
                </a:extLst>
              </p:cNvPr>
              <p:cNvSpPr txBox="1">
                <a:spLocks noRot="1" noChangeAspect="1" noMove="1" noResize="1" noEditPoints="1" noAdjustHandles="1" noChangeArrowheads="1" noChangeShapeType="1" noTextEdit="1"/>
              </p:cNvSpPr>
              <p:nvPr/>
            </p:nvSpPr>
            <p:spPr>
              <a:xfrm>
                <a:off x="10594370" y="3709382"/>
                <a:ext cx="608241" cy="400110"/>
              </a:xfrm>
              <a:prstGeom prst="rect">
                <a:avLst/>
              </a:prstGeom>
              <a:blipFill>
                <a:blip r:embed="rId4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EC5E4FF-2F40-1C5A-1F90-046B51C32C90}"/>
                  </a:ext>
                </a:extLst>
              </p:cNvPr>
              <p:cNvSpPr txBox="1"/>
              <p:nvPr/>
            </p:nvSpPr>
            <p:spPr>
              <a:xfrm>
                <a:off x="10514325" y="4181682"/>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4_11</m:t>
                          </m:r>
                        </m:sub>
                      </m:sSub>
                    </m:oMath>
                  </m:oMathPara>
                </a14:m>
                <a:endParaRPr lang="en-US" sz="2000" dirty="0"/>
              </a:p>
            </p:txBody>
          </p:sp>
        </mc:Choice>
        <mc:Fallback xmlns="">
          <p:sp>
            <p:nvSpPr>
              <p:cNvPr id="92" name="TextBox 91">
                <a:extLst>
                  <a:ext uri="{FF2B5EF4-FFF2-40B4-BE49-F238E27FC236}">
                    <a16:creationId xmlns:a16="http://schemas.microsoft.com/office/drawing/2014/main" id="{0EC5E4FF-2F40-1C5A-1F90-046B51C32C90}"/>
                  </a:ext>
                </a:extLst>
              </p:cNvPr>
              <p:cNvSpPr txBox="1">
                <a:spLocks noRot="1" noChangeAspect="1" noMove="1" noResize="1" noEditPoints="1" noAdjustHandles="1" noChangeArrowheads="1" noChangeShapeType="1" noTextEdit="1"/>
              </p:cNvSpPr>
              <p:nvPr/>
            </p:nvSpPr>
            <p:spPr>
              <a:xfrm>
                <a:off x="10514325" y="4181682"/>
                <a:ext cx="815095" cy="400110"/>
              </a:xfrm>
              <a:prstGeom prst="rect">
                <a:avLst/>
              </a:prstGeom>
              <a:blipFill>
                <a:blip r:embed="rId47"/>
                <a:stretch>
                  <a:fillRect/>
                </a:stretch>
              </a:blipFill>
            </p:spPr>
            <p:txBody>
              <a:bodyPr/>
              <a:lstStyle/>
              <a:p>
                <a:r>
                  <a:rPr lang="en-US">
                    <a:noFill/>
                  </a:rPr>
                  <a:t> </a:t>
                </a:r>
              </a:p>
            </p:txBody>
          </p:sp>
        </mc:Fallback>
      </mc:AlternateContent>
      <p:sp>
        <p:nvSpPr>
          <p:cNvPr id="93" name="TextBox 92">
            <a:extLst>
              <a:ext uri="{FF2B5EF4-FFF2-40B4-BE49-F238E27FC236}">
                <a16:creationId xmlns:a16="http://schemas.microsoft.com/office/drawing/2014/main" id="{BA4203A9-8B7E-EE2A-0731-54BDA4E50D67}"/>
              </a:ext>
            </a:extLst>
          </p:cNvPr>
          <p:cNvSpPr txBox="1"/>
          <p:nvPr/>
        </p:nvSpPr>
        <p:spPr>
          <a:xfrm>
            <a:off x="9297079" y="4919020"/>
            <a:ext cx="1138453" cy="369332"/>
          </a:xfrm>
          <a:prstGeom prst="rect">
            <a:avLst/>
          </a:prstGeom>
          <a:noFill/>
        </p:spPr>
        <p:txBody>
          <a:bodyPr wrap="none" rtlCol="0">
            <a:spAutoFit/>
          </a:bodyPr>
          <a:lstStyle/>
          <a:p>
            <a:r>
              <a:rPr lang="en-US" b="1" dirty="0"/>
              <a:t>Epoch 11</a:t>
            </a:r>
          </a:p>
        </p:txBody>
      </p:sp>
      <p:sp>
        <p:nvSpPr>
          <p:cNvPr id="94" name="TextBox 93">
            <a:extLst>
              <a:ext uri="{FF2B5EF4-FFF2-40B4-BE49-F238E27FC236}">
                <a16:creationId xmlns:a16="http://schemas.microsoft.com/office/drawing/2014/main" id="{14E692D8-AD8D-7701-681E-FB40EDFDEF29}"/>
              </a:ext>
            </a:extLst>
          </p:cNvPr>
          <p:cNvSpPr txBox="1"/>
          <p:nvPr/>
        </p:nvSpPr>
        <p:spPr>
          <a:xfrm>
            <a:off x="823574" y="2290433"/>
            <a:ext cx="819455" cy="369332"/>
          </a:xfrm>
          <a:prstGeom prst="rect">
            <a:avLst/>
          </a:prstGeom>
          <a:noFill/>
        </p:spPr>
        <p:txBody>
          <a:bodyPr wrap="none" rtlCol="0">
            <a:spAutoFit/>
          </a:bodyPr>
          <a:lstStyle/>
          <a:p>
            <a:r>
              <a:rPr lang="en-US" b="1" dirty="0">
                <a:solidFill>
                  <a:schemeClr val="bg1">
                    <a:lumMod val="50000"/>
                  </a:schemeClr>
                </a:solidFill>
              </a:rPr>
              <a:t>GPU 0</a:t>
            </a:r>
          </a:p>
        </p:txBody>
      </p:sp>
      <p:sp>
        <p:nvSpPr>
          <p:cNvPr id="95" name="TextBox 94">
            <a:extLst>
              <a:ext uri="{FF2B5EF4-FFF2-40B4-BE49-F238E27FC236}">
                <a16:creationId xmlns:a16="http://schemas.microsoft.com/office/drawing/2014/main" id="{5EB6DA6F-4A98-B822-5515-12E8404B4092}"/>
              </a:ext>
            </a:extLst>
          </p:cNvPr>
          <p:cNvSpPr txBox="1"/>
          <p:nvPr/>
        </p:nvSpPr>
        <p:spPr>
          <a:xfrm>
            <a:off x="1571358" y="2288197"/>
            <a:ext cx="819455" cy="369332"/>
          </a:xfrm>
          <a:prstGeom prst="rect">
            <a:avLst/>
          </a:prstGeom>
          <a:noFill/>
        </p:spPr>
        <p:txBody>
          <a:bodyPr wrap="none" rtlCol="0">
            <a:spAutoFit/>
          </a:bodyPr>
          <a:lstStyle/>
          <a:p>
            <a:r>
              <a:rPr lang="en-US" b="1" dirty="0">
                <a:solidFill>
                  <a:schemeClr val="bg1">
                    <a:lumMod val="50000"/>
                  </a:schemeClr>
                </a:solidFill>
              </a:rPr>
              <a:t>GPU 1</a:t>
            </a:r>
          </a:p>
        </p:txBody>
      </p:sp>
      <p:sp>
        <p:nvSpPr>
          <p:cNvPr id="96" name="TextBox 95">
            <a:extLst>
              <a:ext uri="{FF2B5EF4-FFF2-40B4-BE49-F238E27FC236}">
                <a16:creationId xmlns:a16="http://schemas.microsoft.com/office/drawing/2014/main" id="{9453DED2-76F2-4FA5-3FD1-0734FF7BB8A2}"/>
              </a:ext>
            </a:extLst>
          </p:cNvPr>
          <p:cNvSpPr txBox="1"/>
          <p:nvPr/>
        </p:nvSpPr>
        <p:spPr>
          <a:xfrm>
            <a:off x="2310259" y="2293055"/>
            <a:ext cx="819455" cy="369332"/>
          </a:xfrm>
          <a:prstGeom prst="rect">
            <a:avLst/>
          </a:prstGeom>
          <a:noFill/>
        </p:spPr>
        <p:txBody>
          <a:bodyPr wrap="none" rtlCol="0">
            <a:spAutoFit/>
          </a:bodyPr>
          <a:lstStyle/>
          <a:p>
            <a:r>
              <a:rPr lang="en-US" b="1" dirty="0">
                <a:solidFill>
                  <a:schemeClr val="bg1">
                    <a:lumMod val="50000"/>
                  </a:schemeClr>
                </a:solidFill>
              </a:rPr>
              <a:t>GPU 2</a:t>
            </a:r>
          </a:p>
        </p:txBody>
      </p:sp>
      <p:sp>
        <p:nvSpPr>
          <p:cNvPr id="97" name="TextBox 96">
            <a:extLst>
              <a:ext uri="{FF2B5EF4-FFF2-40B4-BE49-F238E27FC236}">
                <a16:creationId xmlns:a16="http://schemas.microsoft.com/office/drawing/2014/main" id="{322C1438-D8F8-746E-BFDB-42AA12E4824F}"/>
              </a:ext>
            </a:extLst>
          </p:cNvPr>
          <p:cNvSpPr txBox="1"/>
          <p:nvPr/>
        </p:nvSpPr>
        <p:spPr>
          <a:xfrm>
            <a:off x="3067487" y="2288476"/>
            <a:ext cx="819455" cy="369332"/>
          </a:xfrm>
          <a:prstGeom prst="rect">
            <a:avLst/>
          </a:prstGeom>
          <a:noFill/>
        </p:spPr>
        <p:txBody>
          <a:bodyPr wrap="none" rtlCol="0">
            <a:spAutoFit/>
          </a:bodyPr>
          <a:lstStyle/>
          <a:p>
            <a:r>
              <a:rPr lang="en-US" b="1" dirty="0">
                <a:solidFill>
                  <a:schemeClr val="bg1">
                    <a:lumMod val="50000"/>
                  </a:schemeClr>
                </a:solidFill>
              </a:rPr>
              <a:t>GPU 3</a:t>
            </a:r>
          </a:p>
        </p:txBody>
      </p:sp>
      <p:sp>
        <p:nvSpPr>
          <p:cNvPr id="98" name="TextBox 97">
            <a:extLst>
              <a:ext uri="{FF2B5EF4-FFF2-40B4-BE49-F238E27FC236}">
                <a16:creationId xmlns:a16="http://schemas.microsoft.com/office/drawing/2014/main" id="{E6F39014-7CD1-04E8-6BB8-3A0E99C905C3}"/>
              </a:ext>
            </a:extLst>
          </p:cNvPr>
          <p:cNvSpPr txBox="1"/>
          <p:nvPr/>
        </p:nvSpPr>
        <p:spPr>
          <a:xfrm>
            <a:off x="4658895" y="2290493"/>
            <a:ext cx="819455" cy="369332"/>
          </a:xfrm>
          <a:prstGeom prst="rect">
            <a:avLst/>
          </a:prstGeom>
          <a:noFill/>
        </p:spPr>
        <p:txBody>
          <a:bodyPr wrap="none" rtlCol="0">
            <a:spAutoFit/>
          </a:bodyPr>
          <a:lstStyle/>
          <a:p>
            <a:r>
              <a:rPr lang="en-US" b="1" dirty="0">
                <a:solidFill>
                  <a:schemeClr val="bg1">
                    <a:lumMod val="50000"/>
                  </a:schemeClr>
                </a:solidFill>
              </a:rPr>
              <a:t>GPU 0</a:t>
            </a:r>
          </a:p>
        </p:txBody>
      </p:sp>
      <p:sp>
        <p:nvSpPr>
          <p:cNvPr id="99" name="TextBox 98">
            <a:extLst>
              <a:ext uri="{FF2B5EF4-FFF2-40B4-BE49-F238E27FC236}">
                <a16:creationId xmlns:a16="http://schemas.microsoft.com/office/drawing/2014/main" id="{D1D37BED-658A-E51D-C23B-879BE4D6EDAA}"/>
              </a:ext>
            </a:extLst>
          </p:cNvPr>
          <p:cNvSpPr txBox="1"/>
          <p:nvPr/>
        </p:nvSpPr>
        <p:spPr>
          <a:xfrm>
            <a:off x="5406679" y="2288257"/>
            <a:ext cx="819455" cy="369332"/>
          </a:xfrm>
          <a:prstGeom prst="rect">
            <a:avLst/>
          </a:prstGeom>
          <a:noFill/>
        </p:spPr>
        <p:txBody>
          <a:bodyPr wrap="none" rtlCol="0">
            <a:spAutoFit/>
          </a:bodyPr>
          <a:lstStyle/>
          <a:p>
            <a:r>
              <a:rPr lang="en-US" b="1" dirty="0">
                <a:solidFill>
                  <a:schemeClr val="bg1">
                    <a:lumMod val="50000"/>
                  </a:schemeClr>
                </a:solidFill>
              </a:rPr>
              <a:t>GPU 1</a:t>
            </a:r>
          </a:p>
        </p:txBody>
      </p:sp>
      <p:sp>
        <p:nvSpPr>
          <p:cNvPr id="100" name="TextBox 99">
            <a:extLst>
              <a:ext uri="{FF2B5EF4-FFF2-40B4-BE49-F238E27FC236}">
                <a16:creationId xmlns:a16="http://schemas.microsoft.com/office/drawing/2014/main" id="{275F5DD5-5E20-A23A-B9E1-C6B3CDF309E9}"/>
              </a:ext>
            </a:extLst>
          </p:cNvPr>
          <p:cNvSpPr txBox="1"/>
          <p:nvPr/>
        </p:nvSpPr>
        <p:spPr>
          <a:xfrm>
            <a:off x="6145580" y="2293115"/>
            <a:ext cx="819455" cy="369332"/>
          </a:xfrm>
          <a:prstGeom prst="rect">
            <a:avLst/>
          </a:prstGeom>
          <a:noFill/>
        </p:spPr>
        <p:txBody>
          <a:bodyPr wrap="none" rtlCol="0">
            <a:spAutoFit/>
          </a:bodyPr>
          <a:lstStyle/>
          <a:p>
            <a:r>
              <a:rPr lang="en-US" b="1" dirty="0">
                <a:solidFill>
                  <a:schemeClr val="bg1">
                    <a:lumMod val="50000"/>
                  </a:schemeClr>
                </a:solidFill>
              </a:rPr>
              <a:t>GPU 2</a:t>
            </a:r>
          </a:p>
        </p:txBody>
      </p:sp>
      <p:sp>
        <p:nvSpPr>
          <p:cNvPr id="101" name="TextBox 100">
            <a:extLst>
              <a:ext uri="{FF2B5EF4-FFF2-40B4-BE49-F238E27FC236}">
                <a16:creationId xmlns:a16="http://schemas.microsoft.com/office/drawing/2014/main" id="{AE10FD00-99F0-CF55-6861-28FDA20CC111}"/>
              </a:ext>
            </a:extLst>
          </p:cNvPr>
          <p:cNvSpPr txBox="1"/>
          <p:nvPr/>
        </p:nvSpPr>
        <p:spPr>
          <a:xfrm>
            <a:off x="6902808" y="2288536"/>
            <a:ext cx="819455" cy="369332"/>
          </a:xfrm>
          <a:prstGeom prst="rect">
            <a:avLst/>
          </a:prstGeom>
          <a:noFill/>
        </p:spPr>
        <p:txBody>
          <a:bodyPr wrap="none" rtlCol="0">
            <a:spAutoFit/>
          </a:bodyPr>
          <a:lstStyle/>
          <a:p>
            <a:r>
              <a:rPr lang="en-US" b="1" dirty="0">
                <a:solidFill>
                  <a:schemeClr val="bg1">
                    <a:lumMod val="50000"/>
                  </a:schemeClr>
                </a:solidFill>
              </a:rPr>
              <a:t>GPU 3</a:t>
            </a:r>
          </a:p>
        </p:txBody>
      </p:sp>
      <p:sp>
        <p:nvSpPr>
          <p:cNvPr id="102" name="TextBox 101">
            <a:extLst>
              <a:ext uri="{FF2B5EF4-FFF2-40B4-BE49-F238E27FC236}">
                <a16:creationId xmlns:a16="http://schemas.microsoft.com/office/drawing/2014/main" id="{40039D39-43F1-AE27-7B3E-A571B2F60719}"/>
              </a:ext>
            </a:extLst>
          </p:cNvPr>
          <p:cNvSpPr txBox="1"/>
          <p:nvPr/>
        </p:nvSpPr>
        <p:spPr>
          <a:xfrm>
            <a:off x="8288462" y="2290493"/>
            <a:ext cx="819455" cy="369332"/>
          </a:xfrm>
          <a:prstGeom prst="rect">
            <a:avLst/>
          </a:prstGeom>
          <a:noFill/>
        </p:spPr>
        <p:txBody>
          <a:bodyPr wrap="none" rtlCol="0">
            <a:spAutoFit/>
          </a:bodyPr>
          <a:lstStyle/>
          <a:p>
            <a:r>
              <a:rPr lang="en-US" b="1" dirty="0">
                <a:solidFill>
                  <a:schemeClr val="bg1">
                    <a:lumMod val="50000"/>
                  </a:schemeClr>
                </a:solidFill>
              </a:rPr>
              <a:t>GPU 0</a:t>
            </a:r>
          </a:p>
        </p:txBody>
      </p:sp>
      <p:sp>
        <p:nvSpPr>
          <p:cNvPr id="103" name="TextBox 102">
            <a:extLst>
              <a:ext uri="{FF2B5EF4-FFF2-40B4-BE49-F238E27FC236}">
                <a16:creationId xmlns:a16="http://schemas.microsoft.com/office/drawing/2014/main" id="{6681FEA3-DC09-B5C6-894C-08DB14FC650A}"/>
              </a:ext>
            </a:extLst>
          </p:cNvPr>
          <p:cNvSpPr txBox="1"/>
          <p:nvPr/>
        </p:nvSpPr>
        <p:spPr>
          <a:xfrm>
            <a:off x="9036246" y="2288257"/>
            <a:ext cx="819455" cy="369332"/>
          </a:xfrm>
          <a:prstGeom prst="rect">
            <a:avLst/>
          </a:prstGeom>
          <a:noFill/>
        </p:spPr>
        <p:txBody>
          <a:bodyPr wrap="none" rtlCol="0">
            <a:spAutoFit/>
          </a:bodyPr>
          <a:lstStyle/>
          <a:p>
            <a:r>
              <a:rPr lang="en-US" b="1" dirty="0">
                <a:solidFill>
                  <a:schemeClr val="bg1">
                    <a:lumMod val="50000"/>
                  </a:schemeClr>
                </a:solidFill>
              </a:rPr>
              <a:t>GPU 1</a:t>
            </a:r>
          </a:p>
        </p:txBody>
      </p:sp>
      <p:sp>
        <p:nvSpPr>
          <p:cNvPr id="104" name="TextBox 103">
            <a:extLst>
              <a:ext uri="{FF2B5EF4-FFF2-40B4-BE49-F238E27FC236}">
                <a16:creationId xmlns:a16="http://schemas.microsoft.com/office/drawing/2014/main" id="{83D59F69-0F6A-334C-C047-C1281DD38996}"/>
              </a:ext>
            </a:extLst>
          </p:cNvPr>
          <p:cNvSpPr txBox="1"/>
          <p:nvPr/>
        </p:nvSpPr>
        <p:spPr>
          <a:xfrm>
            <a:off x="9775147" y="2293115"/>
            <a:ext cx="819455" cy="369332"/>
          </a:xfrm>
          <a:prstGeom prst="rect">
            <a:avLst/>
          </a:prstGeom>
          <a:noFill/>
        </p:spPr>
        <p:txBody>
          <a:bodyPr wrap="none" rtlCol="0">
            <a:spAutoFit/>
          </a:bodyPr>
          <a:lstStyle/>
          <a:p>
            <a:r>
              <a:rPr lang="en-US" b="1" dirty="0">
                <a:solidFill>
                  <a:schemeClr val="bg1">
                    <a:lumMod val="50000"/>
                  </a:schemeClr>
                </a:solidFill>
              </a:rPr>
              <a:t>GPU 2</a:t>
            </a:r>
          </a:p>
        </p:txBody>
      </p:sp>
      <p:sp>
        <p:nvSpPr>
          <p:cNvPr id="105" name="TextBox 104">
            <a:extLst>
              <a:ext uri="{FF2B5EF4-FFF2-40B4-BE49-F238E27FC236}">
                <a16:creationId xmlns:a16="http://schemas.microsoft.com/office/drawing/2014/main" id="{E77643D9-E987-BFD2-5243-7EF0E6DD6A5D}"/>
              </a:ext>
            </a:extLst>
          </p:cNvPr>
          <p:cNvSpPr txBox="1"/>
          <p:nvPr/>
        </p:nvSpPr>
        <p:spPr>
          <a:xfrm>
            <a:off x="10532375" y="2288536"/>
            <a:ext cx="819455" cy="369332"/>
          </a:xfrm>
          <a:prstGeom prst="rect">
            <a:avLst/>
          </a:prstGeom>
          <a:noFill/>
        </p:spPr>
        <p:txBody>
          <a:bodyPr wrap="none" rtlCol="0">
            <a:spAutoFit/>
          </a:bodyPr>
          <a:lstStyle/>
          <a:p>
            <a:r>
              <a:rPr lang="en-US" b="1" dirty="0">
                <a:solidFill>
                  <a:schemeClr val="bg1">
                    <a:lumMod val="50000"/>
                  </a:schemeClr>
                </a:solidFill>
              </a:rPr>
              <a:t>GPU 3</a:t>
            </a:r>
          </a:p>
        </p:txBody>
      </p:sp>
      <p:sp>
        <p:nvSpPr>
          <p:cNvPr id="3" name="Slide Number Placeholder 2">
            <a:extLst>
              <a:ext uri="{FF2B5EF4-FFF2-40B4-BE49-F238E27FC236}">
                <a16:creationId xmlns:a16="http://schemas.microsoft.com/office/drawing/2014/main" id="{376956F7-EB9A-191D-8615-AFA8E238D8E6}"/>
              </a:ext>
            </a:extLst>
          </p:cNvPr>
          <p:cNvSpPr>
            <a:spLocks noGrp="1"/>
          </p:cNvSpPr>
          <p:nvPr>
            <p:ph type="sldNum" sz="quarter" idx="12"/>
          </p:nvPr>
        </p:nvSpPr>
        <p:spPr/>
        <p:txBody>
          <a:bodyPr/>
          <a:lstStyle/>
          <a:p>
            <a:fld id="{7B8E230A-344C-314A-99D7-8592764412A6}" type="slidenum">
              <a:rPr lang="en-US" smtClean="0"/>
              <a:t>69</a:t>
            </a:fld>
            <a:endParaRPr lang="en-US"/>
          </a:p>
        </p:txBody>
      </p:sp>
      <p:sp>
        <p:nvSpPr>
          <p:cNvPr id="5" name="Rounded Rectangle 4">
            <a:extLst>
              <a:ext uri="{FF2B5EF4-FFF2-40B4-BE49-F238E27FC236}">
                <a16:creationId xmlns:a16="http://schemas.microsoft.com/office/drawing/2014/main" id="{6DCFF4FB-DA2D-F865-76C5-4AA480F02DE1}"/>
              </a:ext>
            </a:extLst>
          </p:cNvPr>
          <p:cNvSpPr/>
          <p:nvPr/>
        </p:nvSpPr>
        <p:spPr>
          <a:xfrm>
            <a:off x="4608409" y="3149538"/>
            <a:ext cx="3067571" cy="55984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AB9F91E-A48F-BDB0-189D-0073B90C4A4F}"/>
              </a:ext>
            </a:extLst>
          </p:cNvPr>
          <p:cNvSpPr/>
          <p:nvPr/>
        </p:nvSpPr>
        <p:spPr>
          <a:xfrm>
            <a:off x="8270804" y="2686157"/>
            <a:ext cx="3067571" cy="55984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3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0" grpId="0"/>
      <p:bldP spid="61" grpId="0"/>
      <p:bldP spid="63" grpId="0"/>
      <p:bldP spid="64" grpId="0"/>
      <p:bldP spid="65" grpId="0"/>
      <p:bldP spid="66" grpId="0"/>
      <p:bldP spid="68" grpId="0"/>
      <p:bldP spid="69" grpId="0"/>
      <p:bldP spid="70" grpId="0"/>
      <p:bldP spid="71" grpId="0"/>
      <p:bldP spid="72" grpId="0"/>
      <p:bldP spid="74" grpId="0"/>
      <p:bldP spid="75" grpId="0"/>
      <p:bldP spid="76" grpId="0"/>
      <p:bldP spid="77" grpId="0"/>
      <p:bldP spid="79" grpId="0"/>
      <p:bldP spid="80" grpId="0"/>
      <p:bldP spid="81" grpId="0"/>
      <p:bldP spid="82" grpId="0"/>
      <p:bldP spid="84" grpId="0"/>
      <p:bldP spid="85" grpId="0"/>
      <p:bldP spid="86" grpId="0"/>
      <p:bldP spid="87" grpId="0"/>
      <p:bldP spid="89" grpId="0"/>
      <p:bldP spid="90" grpId="0"/>
      <p:bldP spid="91" grpId="0"/>
      <p:bldP spid="92" grpId="0"/>
      <p:bldP spid="93" grpId="0"/>
      <p:bldP spid="98" grpId="0"/>
      <p:bldP spid="99" grpId="0"/>
      <p:bldP spid="100" grpId="0"/>
      <p:bldP spid="101" grpId="0"/>
      <p:bldP spid="102" grpId="0"/>
      <p:bldP spid="103" grpId="0"/>
      <p:bldP spid="104" grpId="0"/>
      <p:bldP spid="105" grpId="0"/>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96872-3C16-4BC6-93C1-AD6EDEB7E72D}"/>
              </a:ext>
            </a:extLst>
          </p:cNvPr>
          <p:cNvSpPr>
            <a:spLocks noGrp="1"/>
          </p:cNvSpPr>
          <p:nvPr>
            <p:ph type="title"/>
          </p:nvPr>
        </p:nvSpPr>
        <p:spPr/>
        <p:txBody>
          <a:bodyPr/>
          <a:lstStyle/>
          <a:p>
            <a:r>
              <a:rPr lang="en-US" dirty="0"/>
              <a:t>Differences to DNNs</a:t>
            </a:r>
          </a:p>
        </p:txBody>
      </p:sp>
      <p:pic>
        <p:nvPicPr>
          <p:cNvPr id="4" name="Content Placeholder 3">
            <a:extLst>
              <a:ext uri="{FF2B5EF4-FFF2-40B4-BE49-F238E27FC236}">
                <a16:creationId xmlns:a16="http://schemas.microsoft.com/office/drawing/2014/main" id="{97D38FDE-C48C-AC26-312F-2A0289F5AF64}"/>
              </a:ext>
            </a:extLst>
          </p:cNvPr>
          <p:cNvPicPr>
            <a:picLocks noGrp="1" noChangeAspect="1"/>
          </p:cNvPicPr>
          <p:nvPr>
            <p:ph idx="1"/>
          </p:nvPr>
        </p:nvPicPr>
        <p:blipFill>
          <a:blip r:embed="rId3"/>
          <a:stretch>
            <a:fillRect/>
          </a:stretch>
        </p:blipFill>
        <p:spPr>
          <a:xfrm>
            <a:off x="1131508" y="1999526"/>
            <a:ext cx="9928984" cy="4590185"/>
          </a:xfrm>
          <a:prstGeom prst="rect">
            <a:avLst/>
          </a:prstGeom>
        </p:spPr>
      </p:pic>
      <p:sp>
        <p:nvSpPr>
          <p:cNvPr id="5" name="TextBox 4">
            <a:extLst>
              <a:ext uri="{FF2B5EF4-FFF2-40B4-BE49-F238E27FC236}">
                <a16:creationId xmlns:a16="http://schemas.microsoft.com/office/drawing/2014/main" id="{28D5B2CD-5244-8AF1-943A-88AA1392E9AB}"/>
              </a:ext>
            </a:extLst>
          </p:cNvPr>
          <p:cNvSpPr txBox="1"/>
          <p:nvPr/>
        </p:nvSpPr>
        <p:spPr>
          <a:xfrm>
            <a:off x="6188364" y="673963"/>
            <a:ext cx="5685787" cy="707886"/>
          </a:xfrm>
          <a:prstGeom prst="rect">
            <a:avLst/>
          </a:prstGeom>
          <a:noFill/>
        </p:spPr>
        <p:txBody>
          <a:bodyPr wrap="none" rtlCol="0">
            <a:spAutoFit/>
          </a:bodyPr>
          <a:lstStyle/>
          <a:p>
            <a:pPr marL="342900" indent="-342900">
              <a:buAutoNum type="arabicPeriod"/>
            </a:pPr>
            <a:r>
              <a:rPr lang="en-US" sz="2000" dirty="0"/>
              <a:t>GNNs require </a:t>
            </a:r>
            <a:r>
              <a:rPr lang="en-US" sz="2000" i="1" dirty="0">
                <a:solidFill>
                  <a:schemeClr val="accent2"/>
                </a:solidFill>
              </a:rPr>
              <a:t>L</a:t>
            </a:r>
            <a:r>
              <a:rPr lang="en-US" sz="2000" dirty="0">
                <a:solidFill>
                  <a:schemeClr val="accent2"/>
                </a:solidFill>
              </a:rPr>
              <a:t>-hop neighborhood</a:t>
            </a:r>
            <a:r>
              <a:rPr lang="en-US" sz="2000" dirty="0"/>
              <a:t>.</a:t>
            </a:r>
          </a:p>
          <a:p>
            <a:pPr marL="342900" indent="-342900">
              <a:buAutoNum type="arabicPeriod"/>
            </a:pPr>
            <a:r>
              <a:rPr lang="en-US" sz="2000" dirty="0"/>
              <a:t>Additional </a:t>
            </a:r>
            <a:r>
              <a:rPr lang="en-US" sz="2000" dirty="0">
                <a:solidFill>
                  <a:schemeClr val="accent2"/>
                </a:solidFill>
              </a:rPr>
              <a:t>aggregation</a:t>
            </a:r>
            <a:r>
              <a:rPr lang="en-US" sz="2000" dirty="0"/>
              <a:t> &amp; </a:t>
            </a:r>
            <a:r>
              <a:rPr lang="en-US" sz="2000" dirty="0">
                <a:solidFill>
                  <a:schemeClr val="accent2"/>
                </a:solidFill>
              </a:rPr>
              <a:t>scattering</a:t>
            </a:r>
            <a:r>
              <a:rPr lang="en-US" sz="2000" dirty="0"/>
              <a:t> operations.</a:t>
            </a:r>
          </a:p>
        </p:txBody>
      </p:sp>
      <p:pic>
        <p:nvPicPr>
          <p:cNvPr id="3074" name="Picture 2" descr="ImageNet Dataset | Papers With Code">
            <a:extLst>
              <a:ext uri="{FF2B5EF4-FFF2-40B4-BE49-F238E27FC236}">
                <a16:creationId xmlns:a16="http://schemas.microsoft.com/office/drawing/2014/main" id="{91B19E80-1072-2895-9FB7-C552E1C64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569" y="1557965"/>
            <a:ext cx="1002413" cy="100241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E0DF34AC-7A08-2A03-5F5D-F170651BC6F0}"/>
              </a:ext>
            </a:extLst>
          </p:cNvPr>
          <p:cNvSpPr/>
          <p:nvPr/>
        </p:nvSpPr>
        <p:spPr>
          <a:xfrm>
            <a:off x="4936335" y="2030443"/>
            <a:ext cx="915825" cy="368351"/>
          </a:xfrm>
          <a:prstGeom prst="wedgeRoundRectCallout">
            <a:avLst>
              <a:gd name="adj1" fmla="val -68016"/>
              <a:gd name="adj2" fmla="val 145746"/>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ImageNet-R Dataset - AI牛丝">
            <a:extLst>
              <a:ext uri="{FF2B5EF4-FFF2-40B4-BE49-F238E27FC236}">
                <a16:creationId xmlns:a16="http://schemas.microsoft.com/office/drawing/2014/main" id="{2F7D84C0-6921-A79A-0097-89CA0AE805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75" t="33068" r="603" b="45600"/>
          <a:stretch/>
        </p:blipFill>
        <p:spPr bwMode="auto">
          <a:xfrm>
            <a:off x="5010911" y="2110721"/>
            <a:ext cx="767859" cy="20577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6D73A1DF-232C-9BEB-63D2-0D782B3D7CC6}"/>
              </a:ext>
            </a:extLst>
          </p:cNvPr>
          <p:cNvSpPr/>
          <p:nvPr/>
        </p:nvSpPr>
        <p:spPr>
          <a:xfrm>
            <a:off x="1131508" y="1446027"/>
            <a:ext cx="1278537" cy="1226288"/>
          </a:xfrm>
          <a:prstGeom prst="wedgeRoundRectCallout">
            <a:avLst>
              <a:gd name="adj1" fmla="val 46805"/>
              <a:gd name="adj2" fmla="val 61344"/>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C4A095D-B7CA-73F3-9769-2A67FAAA3BB3}"/>
              </a:ext>
            </a:extLst>
          </p:cNvPr>
          <p:cNvGrpSpPr/>
          <p:nvPr/>
        </p:nvGrpSpPr>
        <p:grpSpPr>
          <a:xfrm>
            <a:off x="3774831" y="5111262"/>
            <a:ext cx="1242646" cy="726830"/>
            <a:chOff x="3774831" y="5111262"/>
            <a:chExt cx="1242646" cy="726830"/>
          </a:xfrm>
        </p:grpSpPr>
        <p:sp>
          <p:nvSpPr>
            <p:cNvPr id="8" name="Freeform 7">
              <a:extLst>
                <a:ext uri="{FF2B5EF4-FFF2-40B4-BE49-F238E27FC236}">
                  <a16:creationId xmlns:a16="http://schemas.microsoft.com/office/drawing/2014/main" id="{C3D84D38-1CF8-CE66-B802-68A8F65BFA98}"/>
                </a:ext>
              </a:extLst>
            </p:cNvPr>
            <p:cNvSpPr/>
            <p:nvPr/>
          </p:nvSpPr>
          <p:spPr>
            <a:xfrm>
              <a:off x="3774831" y="5111262"/>
              <a:ext cx="644769" cy="726830"/>
            </a:xfrm>
            <a:custGeom>
              <a:avLst/>
              <a:gdLst>
                <a:gd name="connsiteX0" fmla="*/ 445477 w 644769"/>
                <a:gd name="connsiteY0" fmla="*/ 35169 h 726830"/>
                <a:gd name="connsiteX1" fmla="*/ 0 w 644769"/>
                <a:gd name="connsiteY1" fmla="*/ 715107 h 726830"/>
                <a:gd name="connsiteX2" fmla="*/ 621323 w 644769"/>
                <a:gd name="connsiteY2" fmla="*/ 726830 h 726830"/>
                <a:gd name="connsiteX3" fmla="*/ 644769 w 644769"/>
                <a:gd name="connsiteY3" fmla="*/ 539261 h 726830"/>
                <a:gd name="connsiteX4" fmla="*/ 609600 w 644769"/>
                <a:gd name="connsiteY4" fmla="*/ 246184 h 726830"/>
                <a:gd name="connsiteX5" fmla="*/ 527538 w 644769"/>
                <a:gd name="connsiteY5" fmla="*/ 0 h 726830"/>
                <a:gd name="connsiteX6" fmla="*/ 445477 w 644769"/>
                <a:gd name="connsiteY6" fmla="*/ 35169 h 72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769" h="726830">
                  <a:moveTo>
                    <a:pt x="445477" y="35169"/>
                  </a:moveTo>
                  <a:lnTo>
                    <a:pt x="0" y="715107"/>
                  </a:lnTo>
                  <a:lnTo>
                    <a:pt x="621323" y="726830"/>
                  </a:lnTo>
                  <a:lnTo>
                    <a:pt x="644769" y="539261"/>
                  </a:lnTo>
                  <a:lnTo>
                    <a:pt x="609600" y="246184"/>
                  </a:lnTo>
                  <a:lnTo>
                    <a:pt x="527538" y="0"/>
                  </a:lnTo>
                  <a:lnTo>
                    <a:pt x="445477" y="35169"/>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EF88B742-3E32-4384-4ACA-5699900061EE}"/>
                </a:ext>
              </a:extLst>
            </p:cNvPr>
            <p:cNvSpPr/>
            <p:nvPr/>
          </p:nvSpPr>
          <p:spPr>
            <a:xfrm>
              <a:off x="4443046" y="5134708"/>
              <a:ext cx="574431" cy="668215"/>
            </a:xfrm>
            <a:custGeom>
              <a:avLst/>
              <a:gdLst>
                <a:gd name="connsiteX0" fmla="*/ 117231 w 574431"/>
                <a:gd name="connsiteY0" fmla="*/ 0 h 668215"/>
                <a:gd name="connsiteX1" fmla="*/ 0 w 574431"/>
                <a:gd name="connsiteY1" fmla="*/ 328246 h 668215"/>
                <a:gd name="connsiteX2" fmla="*/ 0 w 574431"/>
                <a:gd name="connsiteY2" fmla="*/ 656492 h 668215"/>
                <a:gd name="connsiteX3" fmla="*/ 504092 w 574431"/>
                <a:gd name="connsiteY3" fmla="*/ 668215 h 668215"/>
                <a:gd name="connsiteX4" fmla="*/ 574431 w 574431"/>
                <a:gd name="connsiteY4" fmla="*/ 597877 h 668215"/>
                <a:gd name="connsiteX5" fmla="*/ 328246 w 574431"/>
                <a:gd name="connsiteY5" fmla="*/ 293077 h 668215"/>
                <a:gd name="connsiteX6" fmla="*/ 199292 w 574431"/>
                <a:gd name="connsiteY6" fmla="*/ 0 h 668215"/>
                <a:gd name="connsiteX7" fmla="*/ 117231 w 574431"/>
                <a:gd name="connsiteY7" fmla="*/ 0 h 66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4431" h="668215">
                  <a:moveTo>
                    <a:pt x="117231" y="0"/>
                  </a:moveTo>
                  <a:lnTo>
                    <a:pt x="0" y="328246"/>
                  </a:lnTo>
                  <a:lnTo>
                    <a:pt x="0" y="656492"/>
                  </a:lnTo>
                  <a:lnTo>
                    <a:pt x="504092" y="668215"/>
                  </a:lnTo>
                  <a:lnTo>
                    <a:pt x="574431" y="597877"/>
                  </a:lnTo>
                  <a:lnTo>
                    <a:pt x="328246" y="293077"/>
                  </a:lnTo>
                  <a:lnTo>
                    <a:pt x="199292" y="0"/>
                  </a:lnTo>
                  <a:lnTo>
                    <a:pt x="117231" y="0"/>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a:extLst>
              <a:ext uri="{FF2B5EF4-FFF2-40B4-BE49-F238E27FC236}">
                <a16:creationId xmlns:a16="http://schemas.microsoft.com/office/drawing/2014/main" id="{B13A8939-366F-F80F-400A-0723AC2D7A21}"/>
              </a:ext>
            </a:extLst>
          </p:cNvPr>
          <p:cNvSpPr/>
          <p:nvPr/>
        </p:nvSpPr>
        <p:spPr>
          <a:xfrm>
            <a:off x="5694744" y="4734046"/>
            <a:ext cx="868102" cy="1435260"/>
          </a:xfrm>
          <a:custGeom>
            <a:avLst/>
            <a:gdLst>
              <a:gd name="connsiteX0" fmla="*/ 11575 w 868102"/>
              <a:gd name="connsiteY0" fmla="*/ 0 h 1435260"/>
              <a:gd name="connsiteX1" fmla="*/ 231494 w 868102"/>
              <a:gd name="connsiteY1" fmla="*/ 11574 h 1435260"/>
              <a:gd name="connsiteX2" fmla="*/ 821803 w 868102"/>
              <a:gd name="connsiteY2" fmla="*/ 381964 h 1435260"/>
              <a:gd name="connsiteX3" fmla="*/ 868102 w 868102"/>
              <a:gd name="connsiteY3" fmla="*/ 555584 h 1435260"/>
              <a:gd name="connsiteX4" fmla="*/ 856527 w 868102"/>
              <a:gd name="connsiteY4" fmla="*/ 891250 h 1435260"/>
              <a:gd name="connsiteX5" fmla="*/ 775504 w 868102"/>
              <a:gd name="connsiteY5" fmla="*/ 1030146 h 1435260"/>
              <a:gd name="connsiteX6" fmla="*/ 46299 w 868102"/>
              <a:gd name="connsiteY6" fmla="*/ 1435260 h 1435260"/>
              <a:gd name="connsiteX7" fmla="*/ 0 w 868102"/>
              <a:gd name="connsiteY7" fmla="*/ 1435260 h 1435260"/>
              <a:gd name="connsiteX8" fmla="*/ 11575 w 868102"/>
              <a:gd name="connsiteY8" fmla="*/ 0 h 143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02" h="1435260">
                <a:moveTo>
                  <a:pt x="11575" y="0"/>
                </a:moveTo>
                <a:lnTo>
                  <a:pt x="231494" y="11574"/>
                </a:lnTo>
                <a:lnTo>
                  <a:pt x="821803" y="381964"/>
                </a:lnTo>
                <a:lnTo>
                  <a:pt x="868102" y="555584"/>
                </a:lnTo>
                <a:lnTo>
                  <a:pt x="856527" y="891250"/>
                </a:lnTo>
                <a:lnTo>
                  <a:pt x="775504" y="1030146"/>
                </a:lnTo>
                <a:lnTo>
                  <a:pt x="46299" y="1435260"/>
                </a:lnTo>
                <a:lnTo>
                  <a:pt x="0" y="1435260"/>
                </a:lnTo>
                <a:cubicBezTo>
                  <a:pt x="3858" y="956840"/>
                  <a:pt x="7717" y="478420"/>
                  <a:pt x="11575" y="0"/>
                </a:cubicBez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B522C4AE-0575-F262-D320-C5307D3F51F8}"/>
              </a:ext>
            </a:extLst>
          </p:cNvPr>
          <p:cNvSpPr/>
          <p:nvPr/>
        </p:nvSpPr>
        <p:spPr>
          <a:xfrm>
            <a:off x="7546694" y="4930815"/>
            <a:ext cx="578734" cy="1018572"/>
          </a:xfrm>
          <a:custGeom>
            <a:avLst/>
            <a:gdLst>
              <a:gd name="connsiteX0" fmla="*/ 0 w 578734"/>
              <a:gd name="connsiteY0" fmla="*/ 0 h 1018572"/>
              <a:gd name="connsiteX1" fmla="*/ 0 w 578734"/>
              <a:gd name="connsiteY1" fmla="*/ 1018572 h 1018572"/>
              <a:gd name="connsiteX2" fmla="*/ 208344 w 578734"/>
              <a:gd name="connsiteY2" fmla="*/ 949124 h 1018572"/>
              <a:gd name="connsiteX3" fmla="*/ 578734 w 578734"/>
              <a:gd name="connsiteY3" fmla="*/ 729205 h 1018572"/>
              <a:gd name="connsiteX4" fmla="*/ 578734 w 578734"/>
              <a:gd name="connsiteY4" fmla="*/ 231494 h 1018572"/>
              <a:gd name="connsiteX5" fmla="*/ 439838 w 578734"/>
              <a:gd name="connsiteY5" fmla="*/ 173620 h 1018572"/>
              <a:gd name="connsiteX6" fmla="*/ 115747 w 578734"/>
              <a:gd name="connsiteY6" fmla="*/ 0 h 1018572"/>
              <a:gd name="connsiteX7" fmla="*/ 0 w 578734"/>
              <a:gd name="connsiteY7" fmla="*/ 0 h 101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34" h="1018572">
                <a:moveTo>
                  <a:pt x="0" y="0"/>
                </a:moveTo>
                <a:lnTo>
                  <a:pt x="0" y="1018572"/>
                </a:lnTo>
                <a:lnTo>
                  <a:pt x="208344" y="949124"/>
                </a:lnTo>
                <a:lnTo>
                  <a:pt x="578734" y="729205"/>
                </a:lnTo>
                <a:lnTo>
                  <a:pt x="578734" y="231494"/>
                </a:lnTo>
                <a:lnTo>
                  <a:pt x="439838" y="173620"/>
                </a:lnTo>
                <a:lnTo>
                  <a:pt x="115747" y="0"/>
                </a:lnTo>
                <a:lnTo>
                  <a:pt x="0" y="0"/>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A0DFC8-0228-6090-855E-23939C921A3A}"/>
              </a:ext>
            </a:extLst>
          </p:cNvPr>
          <p:cNvSpPr/>
          <p:nvPr/>
        </p:nvSpPr>
        <p:spPr>
          <a:xfrm>
            <a:off x="1031631" y="4308198"/>
            <a:ext cx="10152184" cy="23680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0A3A8612-E963-0C51-3139-51CDB299C655}"/>
              </a:ext>
            </a:extLst>
          </p:cNvPr>
          <p:cNvSpPr>
            <a:spLocks noGrp="1"/>
          </p:cNvSpPr>
          <p:nvPr>
            <p:ph type="sldNum" sz="quarter" idx="12"/>
          </p:nvPr>
        </p:nvSpPr>
        <p:spPr/>
        <p:txBody>
          <a:bodyPr/>
          <a:lstStyle/>
          <a:p>
            <a:fld id="{7B8E230A-344C-314A-99D7-8592764412A6}" type="slidenum">
              <a:rPr lang="en-US" smtClean="0"/>
              <a:t>7</a:t>
            </a:fld>
            <a:endParaRPr lang="en-US"/>
          </a:p>
        </p:txBody>
      </p:sp>
    </p:spTree>
    <p:extLst>
      <p:ext uri="{BB962C8B-B14F-4D97-AF65-F5344CB8AC3E}">
        <p14:creationId xmlns:p14="http://schemas.microsoft.com/office/powerpoint/2010/main" val="26312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21F0-F795-E65F-DD30-C85346F7317D}"/>
              </a:ext>
            </a:extLst>
          </p:cNvPr>
          <p:cNvSpPr>
            <a:spLocks noGrp="1"/>
          </p:cNvSpPr>
          <p:nvPr>
            <p:ph type="title"/>
          </p:nvPr>
        </p:nvSpPr>
        <p:spPr/>
        <p:txBody>
          <a:bodyPr/>
          <a:lstStyle/>
          <a:p>
            <a:r>
              <a:rPr lang="en-US" dirty="0"/>
              <a:t>Weight Staleness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0D0C19-C310-59D8-B95A-C8C0061AF421}"/>
                  </a:ext>
                </a:extLst>
              </p:cNvPr>
              <p:cNvSpPr>
                <a:spLocks noGrp="1"/>
              </p:cNvSpPr>
              <p:nvPr>
                <p:ph idx="1"/>
              </p:nvPr>
            </p:nvSpPr>
            <p:spPr>
              <a:xfrm>
                <a:off x="838200" y="1825625"/>
                <a:ext cx="10515600" cy="2636647"/>
              </a:xfrm>
            </p:spPr>
            <p:txBody>
              <a:bodyPr/>
              <a:lstStyle/>
              <a:p>
                <a:pPr marL="0" indent="0">
                  <a:buNone/>
                </a:pPr>
                <a:r>
                  <a:rPr lang="en-US" sz="3200" dirty="0"/>
                  <a:t>P3 [</a:t>
                </a:r>
                <a:r>
                  <a:rPr lang="en-US" sz="3200" dirty="0">
                    <a:solidFill>
                      <a:schemeClr val="accent2"/>
                    </a:solidFill>
                  </a:rPr>
                  <a:t>OSDI’21</a:t>
                </a:r>
                <a:r>
                  <a:rPr lang="en-US" sz="3200" dirty="0"/>
                  <a:t>] introduces staleness by </a:t>
                </a:r>
                <a:r>
                  <a:rPr lang="en-US" sz="3200" dirty="0">
                    <a:solidFill>
                      <a:srgbClr val="C00000"/>
                    </a:solidFill>
                  </a:rPr>
                  <a:t>pipeline delay</a:t>
                </a:r>
                <a:endParaRPr lang="en-US" sz="3200" dirty="0"/>
              </a:p>
              <a:p>
                <a:pPr lvl="1"/>
                <a:r>
                  <a:rPr lang="en-US" sz="2800" dirty="0"/>
                  <a:t> Regular: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lvl="1"/>
                <a:r>
                  <a:rPr lang="en-US" sz="2800" dirty="0"/>
                  <a:t> Pipelined delayed: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r>
                          <a:rPr lang="en-US" sz="2800" b="0" i="1" smtClean="0">
                            <a:solidFill>
                              <a:srgbClr val="C00000"/>
                            </a:solidFill>
                            <a:latin typeface="Cambria Math" panose="02040503050406030204" pitchFamily="18" charset="0"/>
                            <a:ea typeface="Cambria Math" panose="02040503050406030204" pitchFamily="18" charset="0"/>
                          </a:rPr>
                          <m:t>−3</m:t>
                        </m:r>
                      </m:sub>
                    </m:sSub>
                    <m:r>
                      <a:rPr lang="en-US" sz="2800"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F0D0C19-C310-59D8-B95A-C8C0061AF421}"/>
                  </a:ext>
                </a:extLst>
              </p:cNvPr>
              <p:cNvSpPr>
                <a:spLocks noGrp="1" noRot="1" noChangeAspect="1" noMove="1" noResize="1" noEditPoints="1" noAdjustHandles="1" noChangeArrowheads="1" noChangeShapeType="1" noTextEdit="1"/>
              </p:cNvSpPr>
              <p:nvPr>
                <p:ph idx="1"/>
              </p:nvPr>
            </p:nvSpPr>
            <p:spPr>
              <a:xfrm>
                <a:off x="838200" y="1825625"/>
                <a:ext cx="10515600" cy="2636647"/>
              </a:xfrm>
              <a:blipFill>
                <a:blip r:embed="rId3"/>
                <a:stretch>
                  <a:fillRect l="-1568" t="-47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AA0DAD2-410D-B144-6053-0C8ACB1B7F50}"/>
              </a:ext>
            </a:extLst>
          </p:cNvPr>
          <p:cNvSpPr>
            <a:spLocks noGrp="1"/>
          </p:cNvSpPr>
          <p:nvPr>
            <p:ph type="sldNum" sz="quarter" idx="12"/>
          </p:nvPr>
        </p:nvSpPr>
        <p:spPr/>
        <p:txBody>
          <a:bodyPr/>
          <a:lstStyle/>
          <a:p>
            <a:fld id="{7B8E230A-344C-314A-99D7-8592764412A6}" type="slidenum">
              <a:rPr lang="en-US" smtClean="0"/>
              <a:t>70</a:t>
            </a:fld>
            <a:endParaRPr lang="en-US"/>
          </a:p>
        </p:txBody>
      </p:sp>
    </p:spTree>
    <p:extLst>
      <p:ext uri="{BB962C8B-B14F-4D97-AF65-F5344CB8AC3E}">
        <p14:creationId xmlns:p14="http://schemas.microsoft.com/office/powerpoint/2010/main" val="2077229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2D93-D360-4FD8-E2CE-8C4EA9A28F2E}"/>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F570FAB1-1FE4-8A9E-EB02-87EC23DDD5B8}"/>
              </a:ext>
            </a:extLst>
          </p:cNvPr>
          <p:cNvSpPr>
            <a:spLocks noGrp="1"/>
          </p:cNvSpPr>
          <p:nvPr>
            <p:ph idx="1"/>
          </p:nvPr>
        </p:nvSpPr>
        <p:spPr>
          <a:xfrm>
            <a:off x="838200" y="1505585"/>
            <a:ext cx="10515600" cy="4351338"/>
          </a:xfrm>
        </p:spPr>
        <p:txBody>
          <a:bodyPr/>
          <a:lstStyle/>
          <a:p>
            <a:pPr marL="0" indent="0">
              <a:buNone/>
            </a:pPr>
            <a:r>
              <a:rPr lang="en-US" sz="3200" dirty="0"/>
              <a:t>P3 [</a:t>
            </a:r>
            <a:r>
              <a:rPr lang="en-US" sz="3200" dirty="0">
                <a:solidFill>
                  <a:schemeClr val="accent2"/>
                </a:solidFill>
              </a:rPr>
              <a:t>OSDI’21</a:t>
            </a:r>
            <a:r>
              <a:rPr lang="en-US" sz="3200" dirty="0"/>
              <a:t>] introduces Push-Pull Parallelism.</a:t>
            </a:r>
          </a:p>
          <a:p>
            <a:endParaRPr lang="en-US" dirty="0"/>
          </a:p>
        </p:txBody>
      </p:sp>
      <p:pic>
        <p:nvPicPr>
          <p:cNvPr id="5" name="Picture 4">
            <a:extLst>
              <a:ext uri="{FF2B5EF4-FFF2-40B4-BE49-F238E27FC236}">
                <a16:creationId xmlns:a16="http://schemas.microsoft.com/office/drawing/2014/main" id="{36381795-6E43-253C-562B-2A32C240E45B}"/>
              </a:ext>
            </a:extLst>
          </p:cNvPr>
          <p:cNvPicPr>
            <a:picLocks noChangeAspect="1"/>
          </p:cNvPicPr>
          <p:nvPr/>
        </p:nvPicPr>
        <p:blipFill>
          <a:blip r:embed="rId3"/>
          <a:stretch>
            <a:fillRect/>
          </a:stretch>
        </p:blipFill>
        <p:spPr>
          <a:xfrm>
            <a:off x="1713281" y="2142016"/>
            <a:ext cx="8289949" cy="4351338"/>
          </a:xfrm>
          <a:prstGeom prst="rect">
            <a:avLst/>
          </a:prstGeom>
        </p:spPr>
      </p:pic>
      <p:sp>
        <p:nvSpPr>
          <p:cNvPr id="6" name="TextBox 5">
            <a:extLst>
              <a:ext uri="{FF2B5EF4-FFF2-40B4-BE49-F238E27FC236}">
                <a16:creationId xmlns:a16="http://schemas.microsoft.com/office/drawing/2014/main" id="{C4B6F9B0-63C1-395F-EAE3-DC0C81B227E9}"/>
              </a:ext>
            </a:extLst>
          </p:cNvPr>
          <p:cNvSpPr txBox="1"/>
          <p:nvPr/>
        </p:nvSpPr>
        <p:spPr>
          <a:xfrm>
            <a:off x="931287" y="5442067"/>
            <a:ext cx="1942958" cy="646331"/>
          </a:xfrm>
          <a:prstGeom prst="rect">
            <a:avLst/>
          </a:prstGeom>
          <a:noFill/>
        </p:spPr>
        <p:txBody>
          <a:bodyPr wrap="square" rtlCol="0">
            <a:spAutoFit/>
          </a:bodyPr>
          <a:lstStyle/>
          <a:p>
            <a:pPr algn="ctr"/>
            <a:r>
              <a:rPr lang="en-US" dirty="0">
                <a:solidFill>
                  <a:srgbClr val="C00000"/>
                </a:solidFill>
              </a:rPr>
              <a:t>shuffling</a:t>
            </a:r>
            <a:r>
              <a:rPr lang="en-US" i="1" dirty="0">
                <a:solidFill>
                  <a:srgbClr val="C00000"/>
                </a:solidFill>
              </a:rPr>
              <a:t> k</a:t>
            </a:r>
            <a:r>
              <a:rPr lang="en-US" dirty="0">
                <a:solidFill>
                  <a:srgbClr val="C00000"/>
                </a:solidFill>
              </a:rPr>
              <a:t>-hop subgraphs only</a:t>
            </a:r>
          </a:p>
        </p:txBody>
      </p:sp>
      <p:sp>
        <p:nvSpPr>
          <p:cNvPr id="7" name="TextBox 6">
            <a:extLst>
              <a:ext uri="{FF2B5EF4-FFF2-40B4-BE49-F238E27FC236}">
                <a16:creationId xmlns:a16="http://schemas.microsoft.com/office/drawing/2014/main" id="{42817F7A-4DCE-C822-6173-6D824A49EFBE}"/>
              </a:ext>
            </a:extLst>
          </p:cNvPr>
          <p:cNvSpPr txBox="1"/>
          <p:nvPr/>
        </p:nvSpPr>
        <p:spPr>
          <a:xfrm>
            <a:off x="4759538" y="6176723"/>
            <a:ext cx="1909497" cy="646331"/>
          </a:xfrm>
          <a:prstGeom prst="rect">
            <a:avLst/>
          </a:prstGeom>
          <a:noFill/>
        </p:spPr>
        <p:txBody>
          <a:bodyPr wrap="none" rtlCol="0">
            <a:spAutoFit/>
          </a:bodyPr>
          <a:lstStyle/>
          <a:p>
            <a:pPr algn="ctr"/>
            <a:r>
              <a:rPr lang="en-US" dirty="0">
                <a:solidFill>
                  <a:srgbClr val="C00000"/>
                </a:solidFill>
              </a:rPr>
              <a:t>hidden features</a:t>
            </a:r>
          </a:p>
          <a:p>
            <a:pPr algn="ctr"/>
            <a:r>
              <a:rPr lang="en-US" dirty="0">
                <a:solidFill>
                  <a:srgbClr val="C00000"/>
                </a:solidFill>
              </a:rPr>
              <a:t>(~100 dimension)</a:t>
            </a:r>
          </a:p>
        </p:txBody>
      </p:sp>
      <p:sp>
        <p:nvSpPr>
          <p:cNvPr id="8" name="Rectangle 7">
            <a:extLst>
              <a:ext uri="{FF2B5EF4-FFF2-40B4-BE49-F238E27FC236}">
                <a16:creationId xmlns:a16="http://schemas.microsoft.com/office/drawing/2014/main" id="{1A322A06-33CF-7AE0-6F91-DECF092E58C2}"/>
              </a:ext>
            </a:extLst>
          </p:cNvPr>
          <p:cNvSpPr/>
          <p:nvPr/>
        </p:nvSpPr>
        <p:spPr>
          <a:xfrm>
            <a:off x="10223426" y="404514"/>
            <a:ext cx="1563624" cy="167335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a16="http://schemas.microsoft.com/office/drawing/2014/main" id="{002D3D3A-696F-FC18-3D93-466F34E519C1}"/>
              </a:ext>
            </a:extLst>
          </p:cNvPr>
          <p:cNvCxnSpPr/>
          <p:nvPr/>
        </p:nvCxnSpPr>
        <p:spPr>
          <a:xfrm>
            <a:off x="10589186" y="422802"/>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D6802FF-80A3-129F-3366-9B4FD0D821F7}"/>
              </a:ext>
            </a:extLst>
          </p:cNvPr>
          <p:cNvCxnSpPr/>
          <p:nvPr/>
        </p:nvCxnSpPr>
        <p:spPr>
          <a:xfrm>
            <a:off x="10982072" y="422802"/>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A30EF2A-5CDF-0939-FBCB-E67289A27140}"/>
              </a:ext>
            </a:extLst>
          </p:cNvPr>
          <p:cNvCxnSpPr/>
          <p:nvPr/>
        </p:nvCxnSpPr>
        <p:spPr>
          <a:xfrm>
            <a:off x="11390810" y="422802"/>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BDF394F-A654-F106-CE21-6CB42DB57399}"/>
              </a:ext>
            </a:extLst>
          </p:cNvPr>
          <p:cNvSpPr txBox="1"/>
          <p:nvPr/>
        </p:nvSpPr>
        <p:spPr>
          <a:xfrm>
            <a:off x="10168562" y="1081170"/>
            <a:ext cx="490840" cy="369332"/>
          </a:xfrm>
          <a:prstGeom prst="rect">
            <a:avLst/>
          </a:prstGeom>
          <a:noFill/>
        </p:spPr>
        <p:txBody>
          <a:bodyPr wrap="none" rtlCol="0">
            <a:spAutoFit/>
          </a:bodyPr>
          <a:lstStyle/>
          <a:p>
            <a:r>
              <a:rPr lang="en-US" dirty="0"/>
              <a:t>M1</a:t>
            </a:r>
          </a:p>
        </p:txBody>
      </p:sp>
      <p:sp>
        <p:nvSpPr>
          <p:cNvPr id="15" name="TextBox 14">
            <a:extLst>
              <a:ext uri="{FF2B5EF4-FFF2-40B4-BE49-F238E27FC236}">
                <a16:creationId xmlns:a16="http://schemas.microsoft.com/office/drawing/2014/main" id="{AA205697-300E-2863-BA7B-A04AD84702A4}"/>
              </a:ext>
            </a:extLst>
          </p:cNvPr>
          <p:cNvSpPr txBox="1"/>
          <p:nvPr/>
        </p:nvSpPr>
        <p:spPr>
          <a:xfrm>
            <a:off x="10534266" y="1080781"/>
            <a:ext cx="490840" cy="369332"/>
          </a:xfrm>
          <a:prstGeom prst="rect">
            <a:avLst/>
          </a:prstGeom>
          <a:noFill/>
        </p:spPr>
        <p:txBody>
          <a:bodyPr wrap="none" rtlCol="0">
            <a:spAutoFit/>
          </a:bodyPr>
          <a:lstStyle/>
          <a:p>
            <a:r>
              <a:rPr lang="en-US" dirty="0"/>
              <a:t>M2</a:t>
            </a:r>
          </a:p>
        </p:txBody>
      </p:sp>
      <p:sp>
        <p:nvSpPr>
          <p:cNvPr id="16" name="TextBox 15">
            <a:extLst>
              <a:ext uri="{FF2B5EF4-FFF2-40B4-BE49-F238E27FC236}">
                <a16:creationId xmlns:a16="http://schemas.microsoft.com/office/drawing/2014/main" id="{B68DCE59-870D-BA5A-33FA-9D0532244477}"/>
              </a:ext>
            </a:extLst>
          </p:cNvPr>
          <p:cNvSpPr txBox="1"/>
          <p:nvPr/>
        </p:nvSpPr>
        <p:spPr>
          <a:xfrm>
            <a:off x="10937514" y="1089692"/>
            <a:ext cx="490840" cy="369332"/>
          </a:xfrm>
          <a:prstGeom prst="rect">
            <a:avLst/>
          </a:prstGeom>
          <a:noFill/>
        </p:spPr>
        <p:txBody>
          <a:bodyPr wrap="none" rtlCol="0">
            <a:spAutoFit/>
          </a:bodyPr>
          <a:lstStyle/>
          <a:p>
            <a:r>
              <a:rPr lang="en-US" dirty="0"/>
              <a:t>M3</a:t>
            </a:r>
          </a:p>
        </p:txBody>
      </p:sp>
      <p:sp>
        <p:nvSpPr>
          <p:cNvPr id="17" name="TextBox 16">
            <a:extLst>
              <a:ext uri="{FF2B5EF4-FFF2-40B4-BE49-F238E27FC236}">
                <a16:creationId xmlns:a16="http://schemas.microsoft.com/office/drawing/2014/main" id="{74EAC788-2ED0-2684-5050-F7E073AEE855}"/>
              </a:ext>
            </a:extLst>
          </p:cNvPr>
          <p:cNvSpPr txBox="1"/>
          <p:nvPr/>
        </p:nvSpPr>
        <p:spPr>
          <a:xfrm>
            <a:off x="11353718" y="1089459"/>
            <a:ext cx="490840" cy="369332"/>
          </a:xfrm>
          <a:prstGeom prst="rect">
            <a:avLst/>
          </a:prstGeom>
          <a:noFill/>
        </p:spPr>
        <p:txBody>
          <a:bodyPr wrap="none" rtlCol="0">
            <a:spAutoFit/>
          </a:bodyPr>
          <a:lstStyle/>
          <a:p>
            <a:r>
              <a:rPr lang="en-US" dirty="0"/>
              <a:t>M4</a:t>
            </a:r>
          </a:p>
        </p:txBody>
      </p:sp>
      <p:sp>
        <p:nvSpPr>
          <p:cNvPr id="18" name="TextBox 17">
            <a:extLst>
              <a:ext uri="{FF2B5EF4-FFF2-40B4-BE49-F238E27FC236}">
                <a16:creationId xmlns:a16="http://schemas.microsoft.com/office/drawing/2014/main" id="{5E6F05F9-E3E2-5816-4D20-551E6D572FF9}"/>
              </a:ext>
            </a:extLst>
          </p:cNvPr>
          <p:cNvSpPr txBox="1"/>
          <p:nvPr/>
        </p:nvSpPr>
        <p:spPr>
          <a:xfrm>
            <a:off x="10065095" y="2129772"/>
            <a:ext cx="1974771" cy="369332"/>
          </a:xfrm>
          <a:prstGeom prst="rect">
            <a:avLst/>
          </a:prstGeom>
          <a:noFill/>
        </p:spPr>
        <p:txBody>
          <a:bodyPr wrap="none" rtlCol="0">
            <a:spAutoFit/>
          </a:bodyPr>
          <a:lstStyle/>
          <a:p>
            <a:r>
              <a:rPr lang="en-US" dirty="0"/>
              <a:t>Embedding Matrix</a:t>
            </a:r>
          </a:p>
        </p:txBody>
      </p:sp>
      <p:sp>
        <p:nvSpPr>
          <p:cNvPr id="19" name="TextBox 18">
            <a:extLst>
              <a:ext uri="{FF2B5EF4-FFF2-40B4-BE49-F238E27FC236}">
                <a16:creationId xmlns:a16="http://schemas.microsoft.com/office/drawing/2014/main" id="{C999C2AF-EF17-5A31-056E-A8B53DD697EE}"/>
              </a:ext>
            </a:extLst>
          </p:cNvPr>
          <p:cNvSpPr txBox="1"/>
          <p:nvPr/>
        </p:nvSpPr>
        <p:spPr>
          <a:xfrm>
            <a:off x="9700843" y="1047727"/>
            <a:ext cx="452368" cy="369332"/>
          </a:xfrm>
          <a:prstGeom prst="rect">
            <a:avLst/>
          </a:prstGeom>
          <a:noFill/>
        </p:spPr>
        <p:txBody>
          <a:bodyPr wrap="none" rtlCol="0">
            <a:spAutoFit/>
          </a:bodyPr>
          <a:lstStyle/>
          <a:p>
            <a:r>
              <a:rPr lang="en-US" dirty="0"/>
              <a:t>|</a:t>
            </a:r>
            <a:r>
              <a:rPr lang="en-US" i="1" dirty="0"/>
              <a:t>V</a:t>
            </a:r>
            <a:r>
              <a:rPr lang="en-US" dirty="0"/>
              <a:t>|</a:t>
            </a:r>
          </a:p>
        </p:txBody>
      </p:sp>
      <p:sp>
        <p:nvSpPr>
          <p:cNvPr id="20" name="TextBox 19">
            <a:extLst>
              <a:ext uri="{FF2B5EF4-FFF2-40B4-BE49-F238E27FC236}">
                <a16:creationId xmlns:a16="http://schemas.microsoft.com/office/drawing/2014/main" id="{9FA774B1-3AEF-AEF9-1D1A-509F84883F4A}"/>
              </a:ext>
            </a:extLst>
          </p:cNvPr>
          <p:cNvSpPr txBox="1"/>
          <p:nvPr/>
        </p:nvSpPr>
        <p:spPr>
          <a:xfrm>
            <a:off x="10833556" y="16894"/>
            <a:ext cx="343364" cy="369332"/>
          </a:xfrm>
          <a:prstGeom prst="rect">
            <a:avLst/>
          </a:prstGeom>
          <a:noFill/>
        </p:spPr>
        <p:txBody>
          <a:bodyPr wrap="none" rtlCol="0">
            <a:spAutoFit/>
          </a:bodyPr>
          <a:lstStyle/>
          <a:p>
            <a:r>
              <a:rPr lang="en-US" dirty="0"/>
              <a:t>D</a:t>
            </a:r>
          </a:p>
        </p:txBody>
      </p:sp>
      <p:sp>
        <p:nvSpPr>
          <p:cNvPr id="4" name="Slide Number Placeholder 3">
            <a:extLst>
              <a:ext uri="{FF2B5EF4-FFF2-40B4-BE49-F238E27FC236}">
                <a16:creationId xmlns:a16="http://schemas.microsoft.com/office/drawing/2014/main" id="{50A1E625-6700-DAE7-49C5-6304A03C5156}"/>
              </a:ext>
            </a:extLst>
          </p:cNvPr>
          <p:cNvSpPr>
            <a:spLocks noGrp="1"/>
          </p:cNvSpPr>
          <p:nvPr>
            <p:ph type="sldNum" sz="quarter" idx="12"/>
          </p:nvPr>
        </p:nvSpPr>
        <p:spPr/>
        <p:txBody>
          <a:bodyPr/>
          <a:lstStyle/>
          <a:p>
            <a:fld id="{7B8E230A-344C-314A-99D7-8592764412A6}" type="slidenum">
              <a:rPr lang="en-US" smtClean="0"/>
              <a:t>71</a:t>
            </a:fld>
            <a:endParaRPr lang="en-US"/>
          </a:p>
        </p:txBody>
      </p:sp>
      <p:sp>
        <p:nvSpPr>
          <p:cNvPr id="9" name="Rounded Rectangle 8">
            <a:extLst>
              <a:ext uri="{FF2B5EF4-FFF2-40B4-BE49-F238E27FC236}">
                <a16:creationId xmlns:a16="http://schemas.microsoft.com/office/drawing/2014/main" id="{1A96799D-DC36-6D2E-B05D-F6636D9B5A47}"/>
              </a:ext>
            </a:extLst>
          </p:cNvPr>
          <p:cNvSpPr/>
          <p:nvPr/>
        </p:nvSpPr>
        <p:spPr>
          <a:xfrm>
            <a:off x="2188770" y="2762250"/>
            <a:ext cx="611580" cy="2543036"/>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98C8B3C-2F8C-3CAB-DB71-85A686B66BC7}"/>
              </a:ext>
            </a:extLst>
          </p:cNvPr>
          <p:cNvSpPr/>
          <p:nvPr/>
        </p:nvSpPr>
        <p:spPr>
          <a:xfrm>
            <a:off x="4466531" y="2540367"/>
            <a:ext cx="772733" cy="3028823"/>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2224110F-AF69-7CBF-2278-A07446926F23}"/>
              </a:ext>
            </a:extLst>
          </p:cNvPr>
          <p:cNvSpPr/>
          <p:nvPr/>
        </p:nvSpPr>
        <p:spPr>
          <a:xfrm rot="20092700">
            <a:off x="5533534" y="4079520"/>
            <a:ext cx="5246557" cy="60041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Recall P3’s Pipeline</a:t>
            </a:r>
          </a:p>
        </p:txBody>
      </p:sp>
      <p:sp>
        <p:nvSpPr>
          <p:cNvPr id="22" name="Rounded Rectangle 21">
            <a:extLst>
              <a:ext uri="{FF2B5EF4-FFF2-40B4-BE49-F238E27FC236}">
                <a16:creationId xmlns:a16="http://schemas.microsoft.com/office/drawing/2014/main" id="{9975FF1A-7727-45DE-393C-766D981073DB}"/>
              </a:ext>
            </a:extLst>
          </p:cNvPr>
          <p:cNvSpPr/>
          <p:nvPr/>
        </p:nvSpPr>
        <p:spPr>
          <a:xfrm>
            <a:off x="2743931" y="6142609"/>
            <a:ext cx="1909498" cy="408210"/>
          </a:xfrm>
          <a:prstGeom prst="roundRect">
            <a:avLst/>
          </a:prstGeom>
          <a:solidFill>
            <a:srgbClr val="8ED973">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23" name="Rounded Rectangle 22">
            <a:extLst>
              <a:ext uri="{FF2B5EF4-FFF2-40B4-BE49-F238E27FC236}">
                <a16:creationId xmlns:a16="http://schemas.microsoft.com/office/drawing/2014/main" id="{732FA272-652B-D055-5CF0-CD10A554B38D}"/>
              </a:ext>
            </a:extLst>
          </p:cNvPr>
          <p:cNvSpPr/>
          <p:nvPr/>
        </p:nvSpPr>
        <p:spPr>
          <a:xfrm>
            <a:off x="6775144" y="6142609"/>
            <a:ext cx="1909498" cy="408210"/>
          </a:xfrm>
          <a:prstGeom prst="roundRect">
            <a:avLst/>
          </a:prstGeom>
          <a:solidFill>
            <a:srgbClr val="8ED973">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Tree>
    <p:extLst>
      <p:ext uri="{BB962C8B-B14F-4D97-AF65-F5344CB8AC3E}">
        <p14:creationId xmlns:p14="http://schemas.microsoft.com/office/powerpoint/2010/main" val="28884758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21F0-F795-E65F-DD30-C85346F7317D}"/>
              </a:ext>
            </a:extLst>
          </p:cNvPr>
          <p:cNvSpPr>
            <a:spLocks noGrp="1"/>
          </p:cNvSpPr>
          <p:nvPr>
            <p:ph type="title"/>
          </p:nvPr>
        </p:nvSpPr>
        <p:spPr/>
        <p:txBody>
          <a:bodyPr/>
          <a:lstStyle/>
          <a:p>
            <a:r>
              <a:rPr lang="en-US" dirty="0"/>
              <a:t>Weight Staleness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0D0C19-C310-59D8-B95A-C8C0061AF421}"/>
                  </a:ext>
                </a:extLst>
              </p:cNvPr>
              <p:cNvSpPr>
                <a:spLocks noGrp="1"/>
              </p:cNvSpPr>
              <p:nvPr>
                <p:ph idx="1"/>
              </p:nvPr>
            </p:nvSpPr>
            <p:spPr>
              <a:xfrm>
                <a:off x="838200" y="1825625"/>
                <a:ext cx="10515600" cy="2636647"/>
              </a:xfrm>
            </p:spPr>
            <p:txBody>
              <a:bodyPr/>
              <a:lstStyle/>
              <a:p>
                <a:pPr marL="0" indent="0">
                  <a:buNone/>
                </a:pPr>
                <a:r>
                  <a:rPr lang="en-US" sz="3200" dirty="0"/>
                  <a:t>P3 [</a:t>
                </a:r>
                <a:r>
                  <a:rPr lang="en-US" sz="3200" dirty="0">
                    <a:solidFill>
                      <a:schemeClr val="accent2"/>
                    </a:solidFill>
                  </a:rPr>
                  <a:t>OSDI’21</a:t>
                </a:r>
                <a:r>
                  <a:rPr lang="en-US" sz="3200" dirty="0"/>
                  <a:t>] introduces staleness by </a:t>
                </a:r>
                <a:r>
                  <a:rPr lang="en-US" sz="3200" dirty="0">
                    <a:solidFill>
                      <a:srgbClr val="C00000"/>
                    </a:solidFill>
                  </a:rPr>
                  <a:t>pipeline delay</a:t>
                </a:r>
                <a:r>
                  <a:rPr lang="en-US" sz="3200" dirty="0"/>
                  <a:t>.</a:t>
                </a:r>
              </a:p>
              <a:p>
                <a:pPr lvl="1"/>
                <a:r>
                  <a:rPr lang="en-US" sz="2800" dirty="0"/>
                  <a:t> Regular: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lvl="1"/>
                <a:r>
                  <a:rPr lang="en-US" sz="2800" dirty="0"/>
                  <a:t> Pipelined delayed: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r>
                          <a:rPr lang="en-US" sz="2800" b="0" i="1" smtClean="0">
                            <a:solidFill>
                              <a:srgbClr val="C00000"/>
                            </a:solidFill>
                            <a:latin typeface="Cambria Math" panose="02040503050406030204" pitchFamily="18" charset="0"/>
                            <a:ea typeface="Cambria Math" panose="02040503050406030204" pitchFamily="18" charset="0"/>
                          </a:rPr>
                          <m:t>−3</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marL="457200" lvl="1" indent="0">
                  <a:buNone/>
                </a:pPr>
                <a:endParaRPr lang="en-US" sz="500" dirty="0"/>
              </a:p>
              <a:p>
                <a:pPr marL="0" indent="0">
                  <a:buNone/>
                </a:pPr>
                <a:r>
                  <a:rPr lang="en-US" sz="3200" dirty="0"/>
                  <a:t>Recall P3’s pipeline</a:t>
                </a:r>
              </a:p>
              <a:p>
                <a:pPr lvl="1"/>
                <a:endParaRPr lang="en-US" dirty="0"/>
              </a:p>
            </p:txBody>
          </p:sp>
        </mc:Choice>
        <mc:Fallback xmlns="">
          <p:sp>
            <p:nvSpPr>
              <p:cNvPr id="3" name="Content Placeholder 2">
                <a:extLst>
                  <a:ext uri="{FF2B5EF4-FFF2-40B4-BE49-F238E27FC236}">
                    <a16:creationId xmlns:a16="http://schemas.microsoft.com/office/drawing/2014/main" id="{6F0D0C19-C310-59D8-B95A-C8C0061AF421}"/>
                  </a:ext>
                </a:extLst>
              </p:cNvPr>
              <p:cNvSpPr>
                <a:spLocks noGrp="1" noRot="1" noChangeAspect="1" noMove="1" noResize="1" noEditPoints="1" noAdjustHandles="1" noChangeArrowheads="1" noChangeShapeType="1" noTextEdit="1"/>
              </p:cNvSpPr>
              <p:nvPr>
                <p:ph idx="1"/>
              </p:nvPr>
            </p:nvSpPr>
            <p:spPr>
              <a:xfrm>
                <a:off x="838200" y="1825625"/>
                <a:ext cx="10515600" cy="2636647"/>
              </a:xfrm>
              <a:blipFill>
                <a:blip r:embed="rId3"/>
                <a:stretch>
                  <a:fillRect l="-1568" t="-478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2830F70C-2B0E-4C42-FFFA-D53773BC0ED9}"/>
              </a:ext>
            </a:extLst>
          </p:cNvPr>
          <p:cNvSpPr/>
          <p:nvPr/>
        </p:nvSpPr>
        <p:spPr>
          <a:xfrm>
            <a:off x="2521458" y="4279392"/>
            <a:ext cx="1481328"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B72347-E352-D080-C58D-54B38D8E5F60}"/>
              </a:ext>
            </a:extLst>
          </p:cNvPr>
          <p:cNvSpPr txBox="1"/>
          <p:nvPr/>
        </p:nvSpPr>
        <p:spPr>
          <a:xfrm>
            <a:off x="2480310" y="4299126"/>
            <a:ext cx="1563624" cy="646331"/>
          </a:xfrm>
          <a:prstGeom prst="rect">
            <a:avLst/>
          </a:prstGeom>
          <a:noFill/>
        </p:spPr>
        <p:txBody>
          <a:bodyPr wrap="square" rtlCol="0">
            <a:spAutoFit/>
          </a:bodyPr>
          <a:lstStyle/>
          <a:p>
            <a:pPr algn="ctr"/>
            <a:r>
              <a:rPr lang="en-US" dirty="0"/>
              <a:t>Model Parallelism</a:t>
            </a:r>
          </a:p>
        </p:txBody>
      </p:sp>
      <p:sp>
        <p:nvSpPr>
          <p:cNvPr id="6" name="Right Arrow 5">
            <a:extLst>
              <a:ext uri="{FF2B5EF4-FFF2-40B4-BE49-F238E27FC236}">
                <a16:creationId xmlns:a16="http://schemas.microsoft.com/office/drawing/2014/main" id="{5C02060B-4D43-8065-C677-658CCAFCE6BA}"/>
              </a:ext>
            </a:extLst>
          </p:cNvPr>
          <p:cNvSpPr/>
          <p:nvPr/>
        </p:nvSpPr>
        <p:spPr>
          <a:xfrm>
            <a:off x="4226814" y="4462271"/>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3E8F46F-DAC2-22C1-7C49-845243391364}"/>
              </a:ext>
            </a:extLst>
          </p:cNvPr>
          <p:cNvSpPr/>
          <p:nvPr/>
        </p:nvSpPr>
        <p:spPr>
          <a:xfrm>
            <a:off x="5223510" y="4299127"/>
            <a:ext cx="1757172"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FC5646-6426-8AF4-1C5A-EA693EBD6ED1}"/>
              </a:ext>
            </a:extLst>
          </p:cNvPr>
          <p:cNvSpPr txBox="1"/>
          <p:nvPr/>
        </p:nvSpPr>
        <p:spPr>
          <a:xfrm>
            <a:off x="5111496" y="4308270"/>
            <a:ext cx="1981200" cy="646331"/>
          </a:xfrm>
          <a:prstGeom prst="rect">
            <a:avLst/>
          </a:prstGeom>
          <a:noFill/>
        </p:spPr>
        <p:txBody>
          <a:bodyPr wrap="square" rtlCol="0">
            <a:spAutoFit/>
          </a:bodyPr>
          <a:lstStyle/>
          <a:p>
            <a:pPr algn="ctr"/>
            <a:r>
              <a:rPr lang="en-US" dirty="0"/>
              <a:t>Data</a:t>
            </a:r>
          </a:p>
          <a:p>
            <a:pPr algn="ctr"/>
            <a:r>
              <a:rPr lang="en-US" dirty="0"/>
              <a:t>Communication</a:t>
            </a:r>
          </a:p>
        </p:txBody>
      </p:sp>
      <p:sp>
        <p:nvSpPr>
          <p:cNvPr id="9" name="Right Arrow 8">
            <a:extLst>
              <a:ext uri="{FF2B5EF4-FFF2-40B4-BE49-F238E27FC236}">
                <a16:creationId xmlns:a16="http://schemas.microsoft.com/office/drawing/2014/main" id="{20025444-7979-1290-0F28-06F346509344}"/>
              </a:ext>
            </a:extLst>
          </p:cNvPr>
          <p:cNvSpPr/>
          <p:nvPr/>
        </p:nvSpPr>
        <p:spPr>
          <a:xfrm>
            <a:off x="7204710" y="4482007"/>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6EAEED9-DA51-93B5-DD88-A5C0114DBE2C}"/>
              </a:ext>
            </a:extLst>
          </p:cNvPr>
          <p:cNvSpPr/>
          <p:nvPr/>
        </p:nvSpPr>
        <p:spPr>
          <a:xfrm>
            <a:off x="8160258" y="4279392"/>
            <a:ext cx="1481328"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05C721-A512-367F-ED51-FDD22D496DB3}"/>
              </a:ext>
            </a:extLst>
          </p:cNvPr>
          <p:cNvSpPr txBox="1"/>
          <p:nvPr/>
        </p:nvSpPr>
        <p:spPr>
          <a:xfrm>
            <a:off x="8119110" y="4299126"/>
            <a:ext cx="1563624" cy="646331"/>
          </a:xfrm>
          <a:prstGeom prst="rect">
            <a:avLst/>
          </a:prstGeom>
          <a:noFill/>
        </p:spPr>
        <p:txBody>
          <a:bodyPr wrap="square" rtlCol="0">
            <a:spAutoFit/>
          </a:bodyPr>
          <a:lstStyle/>
          <a:p>
            <a:pPr algn="ctr"/>
            <a:r>
              <a:rPr lang="en-US" dirty="0"/>
              <a:t>Data Parallelism</a:t>
            </a:r>
          </a:p>
        </p:txBody>
      </p:sp>
      <p:sp>
        <p:nvSpPr>
          <p:cNvPr id="12" name="Curved Left Arrow 11">
            <a:extLst>
              <a:ext uri="{FF2B5EF4-FFF2-40B4-BE49-F238E27FC236}">
                <a16:creationId xmlns:a16="http://schemas.microsoft.com/office/drawing/2014/main" id="{1D3FF3F4-0BCA-9861-E67B-09F346844246}"/>
              </a:ext>
            </a:extLst>
          </p:cNvPr>
          <p:cNvSpPr/>
          <p:nvPr/>
        </p:nvSpPr>
        <p:spPr>
          <a:xfrm>
            <a:off x="10064496" y="4652694"/>
            <a:ext cx="1289304" cy="1143001"/>
          </a:xfrm>
          <a:prstGeom prst="curvedLeftArrow">
            <a:avLst>
              <a:gd name="adj1" fmla="val 25000"/>
              <a:gd name="adj2" fmla="val 50000"/>
              <a:gd name="adj3" fmla="val 23853"/>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54480B28-3F9A-EA3B-0496-676917859748}"/>
              </a:ext>
            </a:extLst>
          </p:cNvPr>
          <p:cNvSpPr/>
          <p:nvPr/>
        </p:nvSpPr>
        <p:spPr>
          <a:xfrm>
            <a:off x="8160258" y="5327904"/>
            <a:ext cx="1481328"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A2943B1-B2E5-8820-D32C-59BE458DD7C3}"/>
              </a:ext>
            </a:extLst>
          </p:cNvPr>
          <p:cNvSpPr txBox="1"/>
          <p:nvPr/>
        </p:nvSpPr>
        <p:spPr>
          <a:xfrm>
            <a:off x="8119110" y="5347638"/>
            <a:ext cx="1563624" cy="646331"/>
          </a:xfrm>
          <a:prstGeom prst="rect">
            <a:avLst/>
          </a:prstGeom>
          <a:noFill/>
        </p:spPr>
        <p:txBody>
          <a:bodyPr wrap="square" rtlCol="0">
            <a:spAutoFit/>
          </a:bodyPr>
          <a:lstStyle/>
          <a:p>
            <a:pPr algn="ctr"/>
            <a:r>
              <a:rPr lang="en-US" dirty="0"/>
              <a:t>Data Parallelism</a:t>
            </a:r>
          </a:p>
        </p:txBody>
      </p:sp>
      <p:sp>
        <p:nvSpPr>
          <p:cNvPr id="15" name="Right Arrow 14">
            <a:extLst>
              <a:ext uri="{FF2B5EF4-FFF2-40B4-BE49-F238E27FC236}">
                <a16:creationId xmlns:a16="http://schemas.microsoft.com/office/drawing/2014/main" id="{070D0DA7-1585-7DEB-D79E-2695CC29D3E9}"/>
              </a:ext>
            </a:extLst>
          </p:cNvPr>
          <p:cNvSpPr/>
          <p:nvPr/>
        </p:nvSpPr>
        <p:spPr>
          <a:xfrm rot="10800000">
            <a:off x="7204710" y="5510783"/>
            <a:ext cx="772668" cy="32004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4D2F6E2E-15CC-8334-74DC-116521610AB9}"/>
              </a:ext>
            </a:extLst>
          </p:cNvPr>
          <p:cNvSpPr/>
          <p:nvPr/>
        </p:nvSpPr>
        <p:spPr>
          <a:xfrm>
            <a:off x="5223510" y="5378272"/>
            <a:ext cx="1757172"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62F0D8-108E-5A61-139F-752A33BFBC5C}"/>
              </a:ext>
            </a:extLst>
          </p:cNvPr>
          <p:cNvSpPr txBox="1"/>
          <p:nvPr/>
        </p:nvSpPr>
        <p:spPr>
          <a:xfrm>
            <a:off x="5111496" y="5387415"/>
            <a:ext cx="1981200" cy="646331"/>
          </a:xfrm>
          <a:prstGeom prst="rect">
            <a:avLst/>
          </a:prstGeom>
          <a:noFill/>
        </p:spPr>
        <p:txBody>
          <a:bodyPr wrap="square" rtlCol="0">
            <a:spAutoFit/>
          </a:bodyPr>
          <a:lstStyle/>
          <a:p>
            <a:pPr algn="ctr"/>
            <a:r>
              <a:rPr lang="en-US" dirty="0"/>
              <a:t>Data</a:t>
            </a:r>
          </a:p>
          <a:p>
            <a:pPr algn="ctr"/>
            <a:r>
              <a:rPr lang="en-US" dirty="0"/>
              <a:t>Communication</a:t>
            </a:r>
          </a:p>
        </p:txBody>
      </p:sp>
      <p:sp>
        <p:nvSpPr>
          <p:cNvPr id="18" name="Right Arrow 17">
            <a:extLst>
              <a:ext uri="{FF2B5EF4-FFF2-40B4-BE49-F238E27FC236}">
                <a16:creationId xmlns:a16="http://schemas.microsoft.com/office/drawing/2014/main" id="{C05A4B87-5C40-6FB1-6CC5-507BCC271275}"/>
              </a:ext>
            </a:extLst>
          </p:cNvPr>
          <p:cNvSpPr/>
          <p:nvPr/>
        </p:nvSpPr>
        <p:spPr>
          <a:xfrm rot="10800000">
            <a:off x="4226814" y="5561152"/>
            <a:ext cx="772668" cy="32004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71E2C1DB-E1E2-AE68-B91F-78110D1978EB}"/>
              </a:ext>
            </a:extLst>
          </p:cNvPr>
          <p:cNvSpPr/>
          <p:nvPr/>
        </p:nvSpPr>
        <p:spPr>
          <a:xfrm>
            <a:off x="2555748" y="5378272"/>
            <a:ext cx="1481328"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AF690BA-A102-139D-7607-FBE97E6F3804}"/>
              </a:ext>
            </a:extLst>
          </p:cNvPr>
          <p:cNvSpPr txBox="1"/>
          <p:nvPr/>
        </p:nvSpPr>
        <p:spPr>
          <a:xfrm>
            <a:off x="2514600" y="5398006"/>
            <a:ext cx="1563624" cy="646331"/>
          </a:xfrm>
          <a:prstGeom prst="rect">
            <a:avLst/>
          </a:prstGeom>
          <a:noFill/>
        </p:spPr>
        <p:txBody>
          <a:bodyPr wrap="square" rtlCol="0">
            <a:spAutoFit/>
          </a:bodyPr>
          <a:lstStyle/>
          <a:p>
            <a:pPr algn="ctr"/>
            <a:r>
              <a:rPr lang="en-US" dirty="0"/>
              <a:t>Model Parallelism</a:t>
            </a:r>
          </a:p>
        </p:txBody>
      </p:sp>
      <p:sp>
        <p:nvSpPr>
          <p:cNvPr id="21" name="TextBox 20">
            <a:extLst>
              <a:ext uri="{FF2B5EF4-FFF2-40B4-BE49-F238E27FC236}">
                <a16:creationId xmlns:a16="http://schemas.microsoft.com/office/drawing/2014/main" id="{EF2ADFD9-FFEE-A65E-FD52-931325110B3B}"/>
              </a:ext>
            </a:extLst>
          </p:cNvPr>
          <p:cNvSpPr txBox="1"/>
          <p:nvPr/>
        </p:nvSpPr>
        <p:spPr>
          <a:xfrm>
            <a:off x="1223569" y="4456022"/>
            <a:ext cx="1045286" cy="369332"/>
          </a:xfrm>
          <a:prstGeom prst="rect">
            <a:avLst/>
          </a:prstGeom>
          <a:noFill/>
        </p:spPr>
        <p:txBody>
          <a:bodyPr wrap="none" rtlCol="0">
            <a:spAutoFit/>
          </a:bodyPr>
          <a:lstStyle/>
          <a:p>
            <a:r>
              <a:rPr lang="en-US" b="1" dirty="0">
                <a:solidFill>
                  <a:schemeClr val="bg1">
                    <a:lumMod val="50000"/>
                  </a:schemeClr>
                </a:solidFill>
              </a:rPr>
              <a:t>Forward</a:t>
            </a:r>
          </a:p>
        </p:txBody>
      </p:sp>
      <p:sp>
        <p:nvSpPr>
          <p:cNvPr id="22" name="TextBox 21">
            <a:extLst>
              <a:ext uri="{FF2B5EF4-FFF2-40B4-BE49-F238E27FC236}">
                <a16:creationId xmlns:a16="http://schemas.microsoft.com/office/drawing/2014/main" id="{7BC6249A-497D-F959-E41F-DD330AC4A9CE}"/>
              </a:ext>
            </a:extLst>
          </p:cNvPr>
          <p:cNvSpPr txBox="1"/>
          <p:nvPr/>
        </p:nvSpPr>
        <p:spPr>
          <a:xfrm>
            <a:off x="1049833" y="5504164"/>
            <a:ext cx="1222899" cy="369332"/>
          </a:xfrm>
          <a:prstGeom prst="rect">
            <a:avLst/>
          </a:prstGeom>
          <a:noFill/>
        </p:spPr>
        <p:txBody>
          <a:bodyPr wrap="none" rtlCol="0">
            <a:spAutoFit/>
          </a:bodyPr>
          <a:lstStyle/>
          <a:p>
            <a:r>
              <a:rPr lang="en-US" b="1" dirty="0">
                <a:solidFill>
                  <a:schemeClr val="bg1">
                    <a:lumMod val="50000"/>
                  </a:schemeClr>
                </a:solidFill>
              </a:rPr>
              <a:t>Backward</a:t>
            </a:r>
          </a:p>
        </p:txBody>
      </p:sp>
      <p:sp>
        <p:nvSpPr>
          <p:cNvPr id="23" name="Slide Number Placeholder 22">
            <a:extLst>
              <a:ext uri="{FF2B5EF4-FFF2-40B4-BE49-F238E27FC236}">
                <a16:creationId xmlns:a16="http://schemas.microsoft.com/office/drawing/2014/main" id="{A5D791D9-1729-CB1B-D2B0-AB86933EC24A}"/>
              </a:ext>
            </a:extLst>
          </p:cNvPr>
          <p:cNvSpPr>
            <a:spLocks noGrp="1"/>
          </p:cNvSpPr>
          <p:nvPr>
            <p:ph type="sldNum" sz="quarter" idx="12"/>
          </p:nvPr>
        </p:nvSpPr>
        <p:spPr/>
        <p:txBody>
          <a:bodyPr/>
          <a:lstStyle/>
          <a:p>
            <a:fld id="{7B8E230A-344C-314A-99D7-8592764412A6}" type="slidenum">
              <a:rPr lang="en-US" smtClean="0"/>
              <a:t>72</a:t>
            </a:fld>
            <a:endParaRPr lang="en-US"/>
          </a:p>
        </p:txBody>
      </p:sp>
    </p:spTree>
    <p:extLst>
      <p:ext uri="{BB962C8B-B14F-4D97-AF65-F5344CB8AC3E}">
        <p14:creationId xmlns:p14="http://schemas.microsoft.com/office/powerpoint/2010/main" val="3016759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21F0-F795-E65F-DD30-C85346F7317D}"/>
              </a:ext>
            </a:extLst>
          </p:cNvPr>
          <p:cNvSpPr>
            <a:spLocks noGrp="1"/>
          </p:cNvSpPr>
          <p:nvPr>
            <p:ph type="title"/>
          </p:nvPr>
        </p:nvSpPr>
        <p:spPr/>
        <p:txBody>
          <a:bodyPr/>
          <a:lstStyle/>
          <a:p>
            <a:r>
              <a:rPr lang="en-US" dirty="0"/>
              <a:t>Weight Staleness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0D0C19-C310-59D8-B95A-C8C0061AF421}"/>
                  </a:ext>
                </a:extLst>
              </p:cNvPr>
              <p:cNvSpPr>
                <a:spLocks noGrp="1"/>
              </p:cNvSpPr>
              <p:nvPr>
                <p:ph idx="1"/>
              </p:nvPr>
            </p:nvSpPr>
            <p:spPr>
              <a:xfrm>
                <a:off x="838200" y="1825625"/>
                <a:ext cx="10515600" cy="2636647"/>
              </a:xfrm>
            </p:spPr>
            <p:txBody>
              <a:bodyPr/>
              <a:lstStyle/>
              <a:p>
                <a:pPr marL="0" indent="0">
                  <a:buNone/>
                </a:pPr>
                <a:r>
                  <a:rPr lang="en-US" sz="3200" dirty="0"/>
                  <a:t>P3 [</a:t>
                </a:r>
                <a:r>
                  <a:rPr lang="en-US" sz="3200" dirty="0">
                    <a:solidFill>
                      <a:schemeClr val="accent2"/>
                    </a:solidFill>
                  </a:rPr>
                  <a:t>OSDI’21</a:t>
                </a:r>
                <a:r>
                  <a:rPr lang="en-US" sz="3200" dirty="0"/>
                  <a:t>] introduces staleness by </a:t>
                </a:r>
                <a:r>
                  <a:rPr lang="en-US" sz="3200" dirty="0">
                    <a:solidFill>
                      <a:srgbClr val="C00000"/>
                    </a:solidFill>
                  </a:rPr>
                  <a:t>pipeline delay</a:t>
                </a:r>
                <a:r>
                  <a:rPr lang="en-US" sz="3200" dirty="0"/>
                  <a:t>.</a:t>
                </a:r>
              </a:p>
              <a:p>
                <a:pPr lvl="1"/>
                <a:r>
                  <a:rPr lang="en-US" sz="2800" dirty="0"/>
                  <a:t> Regular: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lvl="1"/>
                <a:r>
                  <a:rPr lang="en-US" sz="2800" dirty="0"/>
                  <a:t> Pipelined delayed: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r>
                          <a:rPr lang="en-US" sz="2800" b="0" i="1" smtClean="0">
                            <a:solidFill>
                              <a:srgbClr val="C00000"/>
                            </a:solidFill>
                            <a:latin typeface="Cambria Math" panose="02040503050406030204" pitchFamily="18" charset="0"/>
                            <a:ea typeface="Cambria Math" panose="02040503050406030204" pitchFamily="18" charset="0"/>
                          </a:rPr>
                          <m:t>−3</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marL="457200" lvl="1" indent="0">
                  <a:buNone/>
                </a:pPr>
                <a:endParaRPr lang="en-US" sz="500" dirty="0"/>
              </a:p>
              <a:p>
                <a:pPr marL="0" indent="0">
                  <a:buNone/>
                </a:pPr>
                <a:r>
                  <a:rPr lang="en-US" sz="3200" dirty="0"/>
                  <a:t>For example, in mini-batch #3,</a:t>
                </a:r>
              </a:p>
              <a:p>
                <a:pPr lvl="1"/>
                <a:endParaRPr lang="en-US" dirty="0"/>
              </a:p>
            </p:txBody>
          </p:sp>
        </mc:Choice>
        <mc:Fallback xmlns="">
          <p:sp>
            <p:nvSpPr>
              <p:cNvPr id="3" name="Content Placeholder 2">
                <a:extLst>
                  <a:ext uri="{FF2B5EF4-FFF2-40B4-BE49-F238E27FC236}">
                    <a16:creationId xmlns:a16="http://schemas.microsoft.com/office/drawing/2014/main" id="{6F0D0C19-C310-59D8-B95A-C8C0061AF421}"/>
                  </a:ext>
                </a:extLst>
              </p:cNvPr>
              <p:cNvSpPr>
                <a:spLocks noGrp="1" noRot="1" noChangeAspect="1" noMove="1" noResize="1" noEditPoints="1" noAdjustHandles="1" noChangeArrowheads="1" noChangeShapeType="1" noTextEdit="1"/>
              </p:cNvSpPr>
              <p:nvPr>
                <p:ph idx="1"/>
              </p:nvPr>
            </p:nvSpPr>
            <p:spPr>
              <a:xfrm>
                <a:off x="838200" y="1825625"/>
                <a:ext cx="10515600" cy="2636647"/>
              </a:xfrm>
              <a:blipFill>
                <a:blip r:embed="rId3"/>
                <a:stretch>
                  <a:fillRect l="-1568" t="-478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2830F70C-2B0E-4C42-FFFA-D53773BC0ED9}"/>
              </a:ext>
            </a:extLst>
          </p:cNvPr>
          <p:cNvSpPr/>
          <p:nvPr/>
        </p:nvSpPr>
        <p:spPr>
          <a:xfrm>
            <a:off x="2309825" y="4279392"/>
            <a:ext cx="1481328"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B72347-E352-D080-C58D-54B38D8E5F60}"/>
              </a:ext>
            </a:extLst>
          </p:cNvPr>
          <p:cNvSpPr txBox="1"/>
          <p:nvPr/>
        </p:nvSpPr>
        <p:spPr>
          <a:xfrm>
            <a:off x="2268677" y="4299126"/>
            <a:ext cx="1563624" cy="646331"/>
          </a:xfrm>
          <a:prstGeom prst="rect">
            <a:avLst/>
          </a:prstGeom>
          <a:noFill/>
        </p:spPr>
        <p:txBody>
          <a:bodyPr wrap="square" rtlCol="0">
            <a:spAutoFit/>
          </a:bodyPr>
          <a:lstStyle/>
          <a:p>
            <a:pPr algn="ctr"/>
            <a:r>
              <a:rPr lang="en-US" sz="3600" dirty="0"/>
              <a:t>3</a:t>
            </a:r>
            <a:r>
              <a:rPr lang="en-US" sz="3600" baseline="-25000" dirty="0"/>
              <a:t>M</a:t>
            </a:r>
          </a:p>
        </p:txBody>
      </p:sp>
      <p:sp>
        <p:nvSpPr>
          <p:cNvPr id="6" name="Right Arrow 5">
            <a:extLst>
              <a:ext uri="{FF2B5EF4-FFF2-40B4-BE49-F238E27FC236}">
                <a16:creationId xmlns:a16="http://schemas.microsoft.com/office/drawing/2014/main" id="{5C02060B-4D43-8065-C677-658CCAFCE6BA}"/>
              </a:ext>
            </a:extLst>
          </p:cNvPr>
          <p:cNvSpPr/>
          <p:nvPr/>
        </p:nvSpPr>
        <p:spPr>
          <a:xfrm>
            <a:off x="4015181" y="4462271"/>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3E8F46F-DAC2-22C1-7C49-845243391364}"/>
              </a:ext>
            </a:extLst>
          </p:cNvPr>
          <p:cNvSpPr/>
          <p:nvPr/>
        </p:nvSpPr>
        <p:spPr>
          <a:xfrm>
            <a:off x="5011877" y="4299127"/>
            <a:ext cx="1757172"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FC5646-6426-8AF4-1C5A-EA693EBD6ED1}"/>
              </a:ext>
            </a:extLst>
          </p:cNvPr>
          <p:cNvSpPr txBox="1"/>
          <p:nvPr/>
        </p:nvSpPr>
        <p:spPr>
          <a:xfrm>
            <a:off x="4899863" y="4308270"/>
            <a:ext cx="1981200" cy="646331"/>
          </a:xfrm>
          <a:prstGeom prst="rect">
            <a:avLst/>
          </a:prstGeom>
          <a:noFill/>
        </p:spPr>
        <p:txBody>
          <a:bodyPr wrap="square" rtlCol="0">
            <a:spAutoFit/>
          </a:bodyPr>
          <a:lstStyle/>
          <a:p>
            <a:pPr algn="ctr"/>
            <a:r>
              <a:rPr lang="en-US" dirty="0"/>
              <a:t>Data</a:t>
            </a:r>
          </a:p>
          <a:p>
            <a:pPr algn="ctr"/>
            <a:r>
              <a:rPr lang="en-US" dirty="0"/>
              <a:t>Communication</a:t>
            </a:r>
          </a:p>
        </p:txBody>
      </p:sp>
      <p:sp>
        <p:nvSpPr>
          <p:cNvPr id="9" name="Right Arrow 8">
            <a:extLst>
              <a:ext uri="{FF2B5EF4-FFF2-40B4-BE49-F238E27FC236}">
                <a16:creationId xmlns:a16="http://schemas.microsoft.com/office/drawing/2014/main" id="{20025444-7979-1290-0F28-06F346509344}"/>
              </a:ext>
            </a:extLst>
          </p:cNvPr>
          <p:cNvSpPr/>
          <p:nvPr/>
        </p:nvSpPr>
        <p:spPr>
          <a:xfrm>
            <a:off x="6993077" y="4482007"/>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6EAEED9-DA51-93B5-DD88-A5C0114DBE2C}"/>
              </a:ext>
            </a:extLst>
          </p:cNvPr>
          <p:cNvSpPr/>
          <p:nvPr/>
        </p:nvSpPr>
        <p:spPr>
          <a:xfrm>
            <a:off x="7948625" y="4279392"/>
            <a:ext cx="1481328"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rved Left Arrow 11">
            <a:extLst>
              <a:ext uri="{FF2B5EF4-FFF2-40B4-BE49-F238E27FC236}">
                <a16:creationId xmlns:a16="http://schemas.microsoft.com/office/drawing/2014/main" id="{1D3FF3F4-0BCA-9861-E67B-09F346844246}"/>
              </a:ext>
            </a:extLst>
          </p:cNvPr>
          <p:cNvSpPr/>
          <p:nvPr/>
        </p:nvSpPr>
        <p:spPr>
          <a:xfrm>
            <a:off x="9852863" y="4652694"/>
            <a:ext cx="1289304" cy="1143001"/>
          </a:xfrm>
          <a:prstGeom prst="curvedLeftArrow">
            <a:avLst>
              <a:gd name="adj1" fmla="val 25000"/>
              <a:gd name="adj2" fmla="val 50000"/>
              <a:gd name="adj3" fmla="val 23853"/>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54480B28-3F9A-EA3B-0496-676917859748}"/>
              </a:ext>
            </a:extLst>
          </p:cNvPr>
          <p:cNvSpPr/>
          <p:nvPr/>
        </p:nvSpPr>
        <p:spPr>
          <a:xfrm>
            <a:off x="7948625" y="5327904"/>
            <a:ext cx="1481328"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70D0DA7-1585-7DEB-D79E-2695CC29D3E9}"/>
              </a:ext>
            </a:extLst>
          </p:cNvPr>
          <p:cNvSpPr/>
          <p:nvPr/>
        </p:nvSpPr>
        <p:spPr>
          <a:xfrm rot="10800000">
            <a:off x="6993077" y="5510783"/>
            <a:ext cx="772668" cy="32004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4D2F6E2E-15CC-8334-74DC-116521610AB9}"/>
              </a:ext>
            </a:extLst>
          </p:cNvPr>
          <p:cNvSpPr/>
          <p:nvPr/>
        </p:nvSpPr>
        <p:spPr>
          <a:xfrm>
            <a:off x="5011877" y="5378272"/>
            <a:ext cx="1757172"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62F0D8-108E-5A61-139F-752A33BFBC5C}"/>
              </a:ext>
            </a:extLst>
          </p:cNvPr>
          <p:cNvSpPr txBox="1"/>
          <p:nvPr/>
        </p:nvSpPr>
        <p:spPr>
          <a:xfrm>
            <a:off x="4899863" y="5387415"/>
            <a:ext cx="1981200" cy="646331"/>
          </a:xfrm>
          <a:prstGeom prst="rect">
            <a:avLst/>
          </a:prstGeom>
          <a:noFill/>
        </p:spPr>
        <p:txBody>
          <a:bodyPr wrap="square" rtlCol="0">
            <a:spAutoFit/>
          </a:bodyPr>
          <a:lstStyle/>
          <a:p>
            <a:pPr algn="ctr"/>
            <a:r>
              <a:rPr lang="en-US" dirty="0"/>
              <a:t>Data</a:t>
            </a:r>
          </a:p>
          <a:p>
            <a:pPr algn="ctr"/>
            <a:r>
              <a:rPr lang="en-US" dirty="0"/>
              <a:t>Communication</a:t>
            </a:r>
          </a:p>
        </p:txBody>
      </p:sp>
      <p:sp>
        <p:nvSpPr>
          <p:cNvPr id="18" name="Right Arrow 17">
            <a:extLst>
              <a:ext uri="{FF2B5EF4-FFF2-40B4-BE49-F238E27FC236}">
                <a16:creationId xmlns:a16="http://schemas.microsoft.com/office/drawing/2014/main" id="{C05A4B87-5C40-6FB1-6CC5-507BCC271275}"/>
              </a:ext>
            </a:extLst>
          </p:cNvPr>
          <p:cNvSpPr/>
          <p:nvPr/>
        </p:nvSpPr>
        <p:spPr>
          <a:xfrm rot="10800000">
            <a:off x="4015181" y="5561152"/>
            <a:ext cx="772668" cy="32004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71E2C1DB-E1E2-AE68-B91F-78110D1978EB}"/>
              </a:ext>
            </a:extLst>
          </p:cNvPr>
          <p:cNvSpPr/>
          <p:nvPr/>
        </p:nvSpPr>
        <p:spPr>
          <a:xfrm>
            <a:off x="2344115" y="5378272"/>
            <a:ext cx="1481328"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F2ADFD9-FFEE-A65E-FD52-931325110B3B}"/>
              </a:ext>
            </a:extLst>
          </p:cNvPr>
          <p:cNvSpPr txBox="1"/>
          <p:nvPr/>
        </p:nvSpPr>
        <p:spPr>
          <a:xfrm>
            <a:off x="1011936" y="4456022"/>
            <a:ext cx="1045286" cy="369332"/>
          </a:xfrm>
          <a:prstGeom prst="rect">
            <a:avLst/>
          </a:prstGeom>
          <a:noFill/>
        </p:spPr>
        <p:txBody>
          <a:bodyPr wrap="none" rtlCol="0">
            <a:spAutoFit/>
          </a:bodyPr>
          <a:lstStyle/>
          <a:p>
            <a:r>
              <a:rPr lang="en-US" b="1" dirty="0">
                <a:solidFill>
                  <a:schemeClr val="bg1">
                    <a:lumMod val="50000"/>
                  </a:schemeClr>
                </a:solidFill>
              </a:rPr>
              <a:t>Forward</a:t>
            </a:r>
          </a:p>
        </p:txBody>
      </p:sp>
      <p:sp>
        <p:nvSpPr>
          <p:cNvPr id="22" name="TextBox 21">
            <a:extLst>
              <a:ext uri="{FF2B5EF4-FFF2-40B4-BE49-F238E27FC236}">
                <a16:creationId xmlns:a16="http://schemas.microsoft.com/office/drawing/2014/main" id="{7BC6249A-497D-F959-E41F-DD330AC4A9CE}"/>
              </a:ext>
            </a:extLst>
          </p:cNvPr>
          <p:cNvSpPr txBox="1"/>
          <p:nvPr/>
        </p:nvSpPr>
        <p:spPr>
          <a:xfrm>
            <a:off x="838200" y="5504164"/>
            <a:ext cx="1222899" cy="369332"/>
          </a:xfrm>
          <a:prstGeom prst="rect">
            <a:avLst/>
          </a:prstGeom>
          <a:noFill/>
        </p:spPr>
        <p:txBody>
          <a:bodyPr wrap="none" rtlCol="0">
            <a:spAutoFit/>
          </a:bodyPr>
          <a:lstStyle/>
          <a:p>
            <a:r>
              <a:rPr lang="en-US" b="1" dirty="0">
                <a:solidFill>
                  <a:schemeClr val="bg1">
                    <a:lumMod val="50000"/>
                  </a:schemeClr>
                </a:solidFill>
              </a:rPr>
              <a:t>Backward</a:t>
            </a:r>
          </a:p>
        </p:txBody>
      </p:sp>
      <p:sp>
        <p:nvSpPr>
          <p:cNvPr id="23" name="TextBox 22">
            <a:extLst>
              <a:ext uri="{FF2B5EF4-FFF2-40B4-BE49-F238E27FC236}">
                <a16:creationId xmlns:a16="http://schemas.microsoft.com/office/drawing/2014/main" id="{15880DB6-EEE1-2C35-ED1F-420EAC931EAD}"/>
              </a:ext>
            </a:extLst>
          </p:cNvPr>
          <p:cNvSpPr txBox="1"/>
          <p:nvPr/>
        </p:nvSpPr>
        <p:spPr>
          <a:xfrm>
            <a:off x="2268677" y="5378272"/>
            <a:ext cx="1563624" cy="646331"/>
          </a:xfrm>
          <a:prstGeom prst="rect">
            <a:avLst/>
          </a:prstGeom>
          <a:noFill/>
        </p:spPr>
        <p:txBody>
          <a:bodyPr wrap="square" rtlCol="0">
            <a:spAutoFit/>
          </a:bodyPr>
          <a:lstStyle/>
          <a:p>
            <a:pPr algn="ctr"/>
            <a:r>
              <a:rPr lang="en-US" sz="3600" dirty="0"/>
              <a:t>3</a:t>
            </a:r>
            <a:r>
              <a:rPr lang="en-US" sz="3600" baseline="-25000" dirty="0"/>
              <a:t>M</a:t>
            </a:r>
          </a:p>
        </p:txBody>
      </p:sp>
      <p:sp>
        <p:nvSpPr>
          <p:cNvPr id="24" name="TextBox 23">
            <a:extLst>
              <a:ext uri="{FF2B5EF4-FFF2-40B4-BE49-F238E27FC236}">
                <a16:creationId xmlns:a16="http://schemas.microsoft.com/office/drawing/2014/main" id="{491D89F7-0D34-2A46-6C1A-58231650DCF8}"/>
              </a:ext>
            </a:extLst>
          </p:cNvPr>
          <p:cNvSpPr txBox="1"/>
          <p:nvPr/>
        </p:nvSpPr>
        <p:spPr>
          <a:xfrm>
            <a:off x="7907477" y="4317522"/>
            <a:ext cx="1563624" cy="646331"/>
          </a:xfrm>
          <a:prstGeom prst="rect">
            <a:avLst/>
          </a:prstGeom>
          <a:noFill/>
        </p:spPr>
        <p:txBody>
          <a:bodyPr wrap="square" rtlCol="0">
            <a:spAutoFit/>
          </a:bodyPr>
          <a:lstStyle/>
          <a:p>
            <a:pPr algn="ctr"/>
            <a:r>
              <a:rPr lang="en-US" sz="3600" dirty="0"/>
              <a:t>3</a:t>
            </a:r>
            <a:r>
              <a:rPr lang="en-US" sz="3600" baseline="-25000" dirty="0"/>
              <a:t>D</a:t>
            </a:r>
          </a:p>
        </p:txBody>
      </p:sp>
      <p:sp>
        <p:nvSpPr>
          <p:cNvPr id="25" name="TextBox 24">
            <a:extLst>
              <a:ext uri="{FF2B5EF4-FFF2-40B4-BE49-F238E27FC236}">
                <a16:creationId xmlns:a16="http://schemas.microsoft.com/office/drawing/2014/main" id="{9CDBE352-EF4D-74DF-438C-5B198D9E961C}"/>
              </a:ext>
            </a:extLst>
          </p:cNvPr>
          <p:cNvSpPr txBox="1"/>
          <p:nvPr/>
        </p:nvSpPr>
        <p:spPr>
          <a:xfrm>
            <a:off x="7907477" y="5326565"/>
            <a:ext cx="1563624" cy="646331"/>
          </a:xfrm>
          <a:prstGeom prst="rect">
            <a:avLst/>
          </a:prstGeom>
          <a:noFill/>
        </p:spPr>
        <p:txBody>
          <a:bodyPr wrap="square" rtlCol="0">
            <a:spAutoFit/>
          </a:bodyPr>
          <a:lstStyle/>
          <a:p>
            <a:pPr algn="ctr"/>
            <a:r>
              <a:rPr lang="en-US" sz="3600" dirty="0"/>
              <a:t>3</a:t>
            </a:r>
            <a:r>
              <a:rPr lang="en-US" sz="3600" baseline="-25000" dirty="0"/>
              <a:t>D</a:t>
            </a:r>
          </a:p>
        </p:txBody>
      </p:sp>
      <p:sp>
        <p:nvSpPr>
          <p:cNvPr id="11" name="Slide Number Placeholder 10">
            <a:extLst>
              <a:ext uri="{FF2B5EF4-FFF2-40B4-BE49-F238E27FC236}">
                <a16:creationId xmlns:a16="http://schemas.microsoft.com/office/drawing/2014/main" id="{7755DD7B-8FDF-6373-BBEC-45F46E05D6C8}"/>
              </a:ext>
            </a:extLst>
          </p:cNvPr>
          <p:cNvSpPr>
            <a:spLocks noGrp="1"/>
          </p:cNvSpPr>
          <p:nvPr>
            <p:ph type="sldNum" sz="quarter" idx="12"/>
          </p:nvPr>
        </p:nvSpPr>
        <p:spPr/>
        <p:txBody>
          <a:bodyPr/>
          <a:lstStyle/>
          <a:p>
            <a:fld id="{7B8E230A-344C-314A-99D7-8592764412A6}" type="slidenum">
              <a:rPr lang="en-US" smtClean="0"/>
              <a:t>73</a:t>
            </a:fld>
            <a:endParaRPr lang="en-US"/>
          </a:p>
        </p:txBody>
      </p:sp>
    </p:spTree>
    <p:extLst>
      <p:ext uri="{BB962C8B-B14F-4D97-AF65-F5344CB8AC3E}">
        <p14:creationId xmlns:p14="http://schemas.microsoft.com/office/powerpoint/2010/main" val="28269113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7F934-5673-92A2-2875-EEDF1879D894}"/>
              </a:ext>
            </a:extLst>
          </p:cNvPr>
          <p:cNvSpPr>
            <a:spLocks noGrp="1"/>
          </p:cNvSpPr>
          <p:nvPr>
            <p:ph type="title"/>
          </p:nvPr>
        </p:nvSpPr>
        <p:spPr/>
        <p:txBody>
          <a:bodyPr/>
          <a:lstStyle/>
          <a:p>
            <a:r>
              <a:rPr lang="en-US" dirty="0"/>
              <a:t>Weight Staleness</a:t>
            </a:r>
          </a:p>
        </p:txBody>
      </p:sp>
      <p:sp>
        <p:nvSpPr>
          <p:cNvPr id="3" name="Content Placeholder 2">
            <a:extLst>
              <a:ext uri="{FF2B5EF4-FFF2-40B4-BE49-F238E27FC236}">
                <a16:creationId xmlns:a16="http://schemas.microsoft.com/office/drawing/2014/main" id="{E84AF08C-D99B-F44D-35CD-03C4881782E2}"/>
              </a:ext>
            </a:extLst>
          </p:cNvPr>
          <p:cNvSpPr>
            <a:spLocks noGrp="1"/>
          </p:cNvSpPr>
          <p:nvPr>
            <p:ph idx="1"/>
          </p:nvPr>
        </p:nvSpPr>
        <p:spPr>
          <a:xfrm>
            <a:off x="838200" y="1825625"/>
            <a:ext cx="10515600" cy="972439"/>
          </a:xfrm>
        </p:spPr>
        <p:txBody>
          <a:bodyPr/>
          <a:lstStyle/>
          <a:p>
            <a:r>
              <a:rPr lang="en-US" dirty="0"/>
              <a:t>P3 [</a:t>
            </a:r>
            <a:r>
              <a:rPr lang="en-US" dirty="0">
                <a:solidFill>
                  <a:schemeClr val="accent2"/>
                </a:solidFill>
              </a:rPr>
              <a:t>OSDI’21</a:t>
            </a:r>
            <a:r>
              <a:rPr lang="en-US" dirty="0"/>
              <a:t>] employs pipelining mechanism to schedule 3 mini-batches.</a:t>
            </a:r>
          </a:p>
          <a:p>
            <a:endParaRPr lang="en-US" dirty="0"/>
          </a:p>
        </p:txBody>
      </p:sp>
      <p:pic>
        <p:nvPicPr>
          <p:cNvPr id="4" name="Picture 3">
            <a:extLst>
              <a:ext uri="{FF2B5EF4-FFF2-40B4-BE49-F238E27FC236}">
                <a16:creationId xmlns:a16="http://schemas.microsoft.com/office/drawing/2014/main" id="{E2078844-9C27-CAE9-6AC5-BB9088F63146}"/>
              </a:ext>
            </a:extLst>
          </p:cNvPr>
          <p:cNvPicPr>
            <a:picLocks noChangeAspect="1"/>
          </p:cNvPicPr>
          <p:nvPr/>
        </p:nvPicPr>
        <p:blipFill>
          <a:blip r:embed="rId3"/>
          <a:stretch>
            <a:fillRect/>
          </a:stretch>
        </p:blipFill>
        <p:spPr>
          <a:xfrm>
            <a:off x="1053800" y="2933001"/>
            <a:ext cx="9919808" cy="3730244"/>
          </a:xfrm>
          <a:prstGeom prst="rect">
            <a:avLst/>
          </a:prstGeom>
        </p:spPr>
      </p:pic>
      <p:sp>
        <p:nvSpPr>
          <p:cNvPr id="5" name="Rounded Rectangle 4">
            <a:extLst>
              <a:ext uri="{FF2B5EF4-FFF2-40B4-BE49-F238E27FC236}">
                <a16:creationId xmlns:a16="http://schemas.microsoft.com/office/drawing/2014/main" id="{994AD381-7383-DECD-BC09-63F795EC8953}"/>
              </a:ext>
            </a:extLst>
          </p:cNvPr>
          <p:cNvSpPr/>
          <p:nvPr/>
        </p:nvSpPr>
        <p:spPr>
          <a:xfrm>
            <a:off x="4892040" y="4078224"/>
            <a:ext cx="886968" cy="36576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4AF2C7-1945-A76E-CD6C-43856295A365}"/>
                  </a:ext>
                </a:extLst>
              </p:cNvPr>
              <p:cNvSpPr txBox="1"/>
              <p:nvPr/>
            </p:nvSpPr>
            <p:spPr>
              <a:xfrm>
                <a:off x="6885431" y="804049"/>
                <a:ext cx="4584325" cy="95410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d>
                        <m:dPr>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1</m:t>
                              </m:r>
                            </m:sub>
                          </m:sSub>
                        </m:e>
                      </m:d>
                    </m:oMath>
                  </m:oMathPara>
                </a14:m>
                <a:endParaRPr lang="en-US" sz="2800" b="0" i="1" dirty="0">
                  <a:latin typeface="Cambria Math" panose="02040503050406030204" pitchFamily="18" charset="0"/>
                  <a:ea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𝑤</m:t>
                          </m:r>
                        </m:e>
                        <m:sub>
                          <m:r>
                            <a:rPr lang="en-US" sz="2800" b="0" i="1" smtClean="0">
                              <a:solidFill>
                                <a:srgbClr val="7030A0"/>
                              </a:solidFill>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774AF2C7-1945-A76E-CD6C-43856295A365}"/>
                  </a:ext>
                </a:extLst>
              </p:cNvPr>
              <p:cNvSpPr txBox="1">
                <a:spLocks noRot="1" noChangeAspect="1" noMove="1" noResize="1" noEditPoints="1" noAdjustHandles="1" noChangeArrowheads="1" noChangeShapeType="1" noTextEdit="1"/>
              </p:cNvSpPr>
              <p:nvPr/>
            </p:nvSpPr>
            <p:spPr>
              <a:xfrm>
                <a:off x="6885431" y="804049"/>
                <a:ext cx="4584325" cy="954107"/>
              </a:xfrm>
              <a:prstGeom prst="rect">
                <a:avLst/>
              </a:prstGeom>
              <a:blipFill>
                <a:blip r:embed="rId4"/>
                <a:stretch>
                  <a:fillRect b="-11842"/>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CC5AE66A-96E9-2CBD-B6DE-20A7E72B7500}"/>
              </a:ext>
            </a:extLst>
          </p:cNvPr>
          <p:cNvSpPr/>
          <p:nvPr/>
        </p:nvSpPr>
        <p:spPr>
          <a:xfrm>
            <a:off x="6772656" y="4078224"/>
            <a:ext cx="886968" cy="365760"/>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miling face outline with solid fill">
            <a:extLst>
              <a:ext uri="{FF2B5EF4-FFF2-40B4-BE49-F238E27FC236}">
                <a16:creationId xmlns:a16="http://schemas.microsoft.com/office/drawing/2014/main" id="{C71C5865-0DA2-A288-05A1-9A5F7AA88E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7211" y="342668"/>
            <a:ext cx="483838" cy="483838"/>
          </a:xfrm>
          <a:prstGeom prst="rect">
            <a:avLst/>
          </a:prstGeom>
        </p:spPr>
      </p:pic>
      <p:sp>
        <p:nvSpPr>
          <p:cNvPr id="10" name="TextBox 9">
            <a:extLst>
              <a:ext uri="{FF2B5EF4-FFF2-40B4-BE49-F238E27FC236}">
                <a16:creationId xmlns:a16="http://schemas.microsoft.com/office/drawing/2014/main" id="{971F7BF0-58A2-3583-43C0-53AC1B750699}"/>
              </a:ext>
            </a:extLst>
          </p:cNvPr>
          <p:cNvSpPr txBox="1"/>
          <p:nvPr/>
        </p:nvSpPr>
        <p:spPr>
          <a:xfrm>
            <a:off x="7721049" y="399921"/>
            <a:ext cx="2770695" cy="369332"/>
          </a:xfrm>
          <a:prstGeom prst="rect">
            <a:avLst/>
          </a:prstGeom>
          <a:noFill/>
        </p:spPr>
        <p:txBody>
          <a:bodyPr wrap="none" rtlCol="0">
            <a:spAutoFit/>
          </a:bodyPr>
          <a:lstStyle/>
          <a:p>
            <a:r>
              <a:rPr lang="en-US" dirty="0">
                <a:solidFill>
                  <a:srgbClr val="C00000"/>
                </a:solidFill>
              </a:rPr>
              <a:t>Overlap Comm. w/ Comp.</a:t>
            </a:r>
          </a:p>
        </p:txBody>
      </p:sp>
      <p:sp>
        <p:nvSpPr>
          <p:cNvPr id="6" name="Slide Number Placeholder 5">
            <a:extLst>
              <a:ext uri="{FF2B5EF4-FFF2-40B4-BE49-F238E27FC236}">
                <a16:creationId xmlns:a16="http://schemas.microsoft.com/office/drawing/2014/main" id="{CE148B28-70CD-57D3-7EB4-3748A17317E4}"/>
              </a:ext>
            </a:extLst>
          </p:cNvPr>
          <p:cNvSpPr>
            <a:spLocks noGrp="1"/>
          </p:cNvSpPr>
          <p:nvPr>
            <p:ph type="sldNum" sz="quarter" idx="12"/>
          </p:nvPr>
        </p:nvSpPr>
        <p:spPr/>
        <p:txBody>
          <a:bodyPr/>
          <a:lstStyle/>
          <a:p>
            <a:fld id="{7B8E230A-344C-314A-99D7-8592764412A6}" type="slidenum">
              <a:rPr lang="en-US" smtClean="0"/>
              <a:t>74</a:t>
            </a:fld>
            <a:endParaRPr lang="en-US"/>
          </a:p>
        </p:txBody>
      </p:sp>
    </p:spTree>
    <p:extLst>
      <p:ext uri="{BB962C8B-B14F-4D97-AF65-F5344CB8AC3E}">
        <p14:creationId xmlns:p14="http://schemas.microsoft.com/office/powerpoint/2010/main" val="37069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E5CA-5378-3BFD-47B0-DC8E8493B598}"/>
              </a:ext>
            </a:extLst>
          </p:cNvPr>
          <p:cNvSpPr>
            <a:spLocks noGrp="1"/>
          </p:cNvSpPr>
          <p:nvPr>
            <p:ph type="title"/>
          </p:nvPr>
        </p:nvSpPr>
        <p:spPr/>
        <p:txBody>
          <a:bodyPr/>
          <a:lstStyle/>
          <a:p>
            <a:r>
              <a:rPr lang="en-US" dirty="0"/>
              <a:t>Weight Staleness</a:t>
            </a:r>
          </a:p>
        </p:txBody>
      </p:sp>
      <p:sp>
        <p:nvSpPr>
          <p:cNvPr id="3" name="Content Placeholder 2">
            <a:extLst>
              <a:ext uri="{FF2B5EF4-FFF2-40B4-BE49-F238E27FC236}">
                <a16:creationId xmlns:a16="http://schemas.microsoft.com/office/drawing/2014/main" id="{0D56F098-D314-7ABC-9153-E618C97405E0}"/>
              </a:ext>
            </a:extLst>
          </p:cNvPr>
          <p:cNvSpPr>
            <a:spLocks noGrp="1"/>
          </p:cNvSpPr>
          <p:nvPr>
            <p:ph idx="1"/>
          </p:nvPr>
        </p:nvSpPr>
        <p:spPr/>
        <p:txBody>
          <a:bodyPr/>
          <a:lstStyle/>
          <a:p>
            <a:r>
              <a:rPr lang="en-US" dirty="0"/>
              <a:t>In </a:t>
            </a:r>
            <a:r>
              <a:rPr lang="en-US" dirty="0" err="1"/>
              <a:t>Dorylus</a:t>
            </a:r>
            <a:r>
              <a:rPr lang="en-US" dirty="0"/>
              <a:t> [</a:t>
            </a:r>
            <a:r>
              <a:rPr lang="en-US" dirty="0">
                <a:solidFill>
                  <a:schemeClr val="accent2"/>
                </a:solidFill>
              </a:rPr>
              <a:t>OSDI’21</a:t>
            </a:r>
            <a:r>
              <a:rPr lang="en-US" dirty="0"/>
              <a:t>], to reach </a:t>
            </a:r>
            <a:r>
              <a:rPr lang="en-US" dirty="0">
                <a:solidFill>
                  <a:srgbClr val="C00000"/>
                </a:solidFill>
              </a:rPr>
              <a:t>full-power of training</a:t>
            </a:r>
            <a:r>
              <a:rPr lang="en-US" dirty="0"/>
              <a:t>, workers do not need to wait for updates to proceed.</a:t>
            </a:r>
          </a:p>
          <a:p>
            <a:endParaRPr lang="en-US" dirty="0"/>
          </a:p>
        </p:txBody>
      </p:sp>
      <p:pic>
        <p:nvPicPr>
          <p:cNvPr id="5" name="Picture 4">
            <a:extLst>
              <a:ext uri="{FF2B5EF4-FFF2-40B4-BE49-F238E27FC236}">
                <a16:creationId xmlns:a16="http://schemas.microsoft.com/office/drawing/2014/main" id="{D19F6317-742C-4BED-55B0-32CDC89938A0}"/>
              </a:ext>
            </a:extLst>
          </p:cNvPr>
          <p:cNvPicPr>
            <a:picLocks noChangeAspect="1"/>
          </p:cNvPicPr>
          <p:nvPr/>
        </p:nvPicPr>
        <p:blipFill rotWithShape="1">
          <a:blip r:embed="rId3"/>
          <a:srcRect t="6635"/>
          <a:stretch/>
        </p:blipFill>
        <p:spPr>
          <a:xfrm>
            <a:off x="1159040" y="3003653"/>
            <a:ext cx="8110965" cy="3376676"/>
          </a:xfrm>
          <a:prstGeom prst="rect">
            <a:avLst/>
          </a:prstGeom>
        </p:spPr>
      </p:pic>
      <p:sp>
        <p:nvSpPr>
          <p:cNvPr id="6" name="Left Arrow 5">
            <a:extLst>
              <a:ext uri="{FF2B5EF4-FFF2-40B4-BE49-F238E27FC236}">
                <a16:creationId xmlns:a16="http://schemas.microsoft.com/office/drawing/2014/main" id="{2D8D4C02-D355-FCB6-D908-234DED9183AD}"/>
              </a:ext>
            </a:extLst>
          </p:cNvPr>
          <p:cNvSpPr/>
          <p:nvPr/>
        </p:nvSpPr>
        <p:spPr>
          <a:xfrm>
            <a:off x="8546663" y="4772518"/>
            <a:ext cx="691258" cy="402336"/>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F50ED8-58DB-6388-3E05-05F6F7A8DECB}"/>
              </a:ext>
            </a:extLst>
          </p:cNvPr>
          <p:cNvSpPr txBox="1"/>
          <p:nvPr/>
        </p:nvSpPr>
        <p:spPr>
          <a:xfrm>
            <a:off x="9259822" y="4652606"/>
            <a:ext cx="2841560" cy="646331"/>
          </a:xfrm>
          <a:prstGeom prst="rect">
            <a:avLst/>
          </a:prstGeom>
          <a:noFill/>
        </p:spPr>
        <p:txBody>
          <a:bodyPr wrap="square" rtlCol="0">
            <a:spAutoFit/>
          </a:bodyPr>
          <a:lstStyle/>
          <a:p>
            <a:r>
              <a:rPr lang="en-US" dirty="0">
                <a:solidFill>
                  <a:srgbClr val="C00000"/>
                </a:solidFill>
              </a:rPr>
              <a:t>Working on multiple</a:t>
            </a:r>
          </a:p>
          <a:p>
            <a:r>
              <a:rPr lang="en-US" dirty="0">
                <a:solidFill>
                  <a:srgbClr val="C00000"/>
                </a:solidFill>
              </a:rPr>
              <a:t>mini-batches concurrently</a:t>
            </a:r>
          </a:p>
        </p:txBody>
      </p:sp>
      <p:sp>
        <p:nvSpPr>
          <p:cNvPr id="8" name="Left Arrow 7">
            <a:extLst>
              <a:ext uri="{FF2B5EF4-FFF2-40B4-BE49-F238E27FC236}">
                <a16:creationId xmlns:a16="http://schemas.microsoft.com/office/drawing/2014/main" id="{1624D051-7EB9-042F-0839-6406BF07BD19}"/>
              </a:ext>
            </a:extLst>
          </p:cNvPr>
          <p:cNvSpPr/>
          <p:nvPr/>
        </p:nvSpPr>
        <p:spPr>
          <a:xfrm>
            <a:off x="8442393" y="5766021"/>
            <a:ext cx="691258" cy="402336"/>
          </a:xfrm>
          <a:prstGeom prst="lef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210903B-CF31-D345-3ECF-4FA83CC599A3}"/>
              </a:ext>
            </a:extLst>
          </p:cNvPr>
          <p:cNvSpPr txBox="1"/>
          <p:nvPr/>
        </p:nvSpPr>
        <p:spPr>
          <a:xfrm>
            <a:off x="9169205" y="5688938"/>
            <a:ext cx="3022795" cy="646331"/>
          </a:xfrm>
          <a:prstGeom prst="rect">
            <a:avLst/>
          </a:prstGeom>
          <a:noFill/>
        </p:spPr>
        <p:txBody>
          <a:bodyPr wrap="square" rtlCol="0">
            <a:spAutoFit/>
          </a:bodyPr>
          <a:lstStyle/>
          <a:p>
            <a:r>
              <a:rPr lang="en-US" dirty="0">
                <a:solidFill>
                  <a:srgbClr val="0070C0"/>
                </a:solidFill>
              </a:rPr>
              <a:t>Different weights among Parameter Servers</a:t>
            </a:r>
          </a:p>
        </p:txBody>
      </p:sp>
      <p:sp>
        <p:nvSpPr>
          <p:cNvPr id="4" name="Slide Number Placeholder 3">
            <a:extLst>
              <a:ext uri="{FF2B5EF4-FFF2-40B4-BE49-F238E27FC236}">
                <a16:creationId xmlns:a16="http://schemas.microsoft.com/office/drawing/2014/main" id="{E97BE2B3-6792-936C-2D6A-95EBF0DCCFFE}"/>
              </a:ext>
            </a:extLst>
          </p:cNvPr>
          <p:cNvSpPr>
            <a:spLocks noGrp="1"/>
          </p:cNvSpPr>
          <p:nvPr>
            <p:ph type="sldNum" sz="quarter" idx="12"/>
          </p:nvPr>
        </p:nvSpPr>
        <p:spPr/>
        <p:txBody>
          <a:bodyPr/>
          <a:lstStyle/>
          <a:p>
            <a:fld id="{7B8E230A-344C-314A-99D7-8592764412A6}" type="slidenum">
              <a:rPr lang="en-US" smtClean="0"/>
              <a:t>75</a:t>
            </a:fld>
            <a:endParaRPr lang="en-US" dirty="0"/>
          </a:p>
        </p:txBody>
      </p:sp>
      <p:sp>
        <p:nvSpPr>
          <p:cNvPr id="10" name="TextBox 9">
            <a:extLst>
              <a:ext uri="{FF2B5EF4-FFF2-40B4-BE49-F238E27FC236}">
                <a16:creationId xmlns:a16="http://schemas.microsoft.com/office/drawing/2014/main" id="{2A93AA37-1492-F2B7-28B6-E583C781982C}"/>
              </a:ext>
            </a:extLst>
          </p:cNvPr>
          <p:cNvSpPr txBox="1"/>
          <p:nvPr/>
        </p:nvSpPr>
        <p:spPr>
          <a:xfrm>
            <a:off x="-1230923" y="29542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352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solidFill>
                  <a:schemeClr val="bg1">
                    <a:lumMod val="85000"/>
                  </a:schemeClr>
                </a:solidFill>
              </a:rPr>
              <a:t>Mini-batch GNN training</a:t>
            </a:r>
          </a:p>
          <a:p>
            <a:pPr>
              <a:lnSpc>
                <a:spcPct val="150000"/>
              </a:lnSpc>
            </a:pPr>
            <a:r>
              <a:rPr lang="en-US" dirty="0">
                <a:solidFill>
                  <a:schemeClr val="bg1">
                    <a:lumMod val="85000"/>
                  </a:schemeClr>
                </a:solidFill>
              </a:rPr>
              <a:t>Full-graph GNN training</a:t>
            </a:r>
          </a:p>
          <a:p>
            <a:pPr>
              <a:lnSpc>
                <a:spcPct val="150000"/>
              </a:lnSpc>
            </a:pPr>
            <a:r>
              <a:rPr lang="en-US" dirty="0">
                <a:solidFill>
                  <a:schemeClr val="bg1">
                    <a:lumMod val="85000"/>
                  </a:schemeClr>
                </a:solidFill>
              </a:rPr>
              <a:t>Communication Optimizations</a:t>
            </a:r>
          </a:p>
          <a:p>
            <a:pPr>
              <a:lnSpc>
                <a:spcPct val="150000"/>
              </a:lnSpc>
            </a:pPr>
            <a:r>
              <a:rPr lang="en-US" dirty="0">
                <a:solidFill>
                  <a:schemeClr val="bg1">
                    <a:lumMod val="85000"/>
                  </a:schemeClr>
                </a:solidFill>
              </a:rPr>
              <a:t>Staleness Tolerance</a:t>
            </a:r>
          </a:p>
          <a:p>
            <a:pPr>
              <a:lnSpc>
                <a:spcPct val="150000"/>
              </a:lnSpc>
            </a:pPr>
            <a:r>
              <a:rPr lang="en-US" dirty="0"/>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76</a:t>
            </a:fld>
            <a:endParaRPr lang="en-US"/>
          </a:p>
        </p:txBody>
      </p:sp>
    </p:spTree>
    <p:extLst>
      <p:ext uri="{BB962C8B-B14F-4D97-AF65-F5344CB8AC3E}">
        <p14:creationId xmlns:p14="http://schemas.microsoft.com/office/powerpoint/2010/main" val="336504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2542-3434-C74F-9223-1AA9D372FF73}"/>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DB02705A-DB35-8B1C-36E4-1D0850DC6C95}"/>
              </a:ext>
            </a:extLst>
          </p:cNvPr>
          <p:cNvSpPr>
            <a:spLocks noGrp="1"/>
          </p:cNvSpPr>
          <p:nvPr>
            <p:ph idx="1"/>
          </p:nvPr>
        </p:nvSpPr>
        <p:spPr/>
        <p:txBody>
          <a:bodyPr/>
          <a:lstStyle/>
          <a:p>
            <a:pPr marL="0" indent="0">
              <a:buNone/>
            </a:pPr>
            <a:r>
              <a:rPr lang="en-US" dirty="0"/>
              <a:t>Challenges of training GNNs on GPU stem from irregular access pattern on graphs</a:t>
            </a:r>
          </a:p>
          <a:p>
            <a:pPr lvl="1">
              <a:buFont typeface="Courier New" panose="02070309020205020404" pitchFamily="49" charset="0"/>
              <a:buChar char="o"/>
            </a:pPr>
            <a:r>
              <a:rPr lang="en-US" dirty="0"/>
              <a:t> Workload Partitioning &amp; Assignment</a:t>
            </a:r>
          </a:p>
          <a:p>
            <a:pPr lvl="2">
              <a:buFont typeface="Wingdings" pitchFamily="2" charset="2"/>
              <a:buChar char="§"/>
            </a:pPr>
            <a:r>
              <a:rPr lang="en-US" dirty="0"/>
              <a:t>Block</a:t>
            </a:r>
          </a:p>
          <a:p>
            <a:pPr lvl="2">
              <a:buFont typeface="Wingdings" pitchFamily="2" charset="2"/>
              <a:buChar char="§"/>
            </a:pPr>
            <a:r>
              <a:rPr lang="en-US" dirty="0"/>
              <a:t>Warp</a:t>
            </a:r>
          </a:p>
          <a:p>
            <a:pPr lvl="2">
              <a:buFont typeface="Wingdings" pitchFamily="2" charset="2"/>
              <a:buChar char="§"/>
            </a:pPr>
            <a:r>
              <a:rPr lang="en-US" dirty="0"/>
              <a:t>Thread</a:t>
            </a:r>
          </a:p>
          <a:p>
            <a:pPr lvl="1">
              <a:buFont typeface="Courier New" panose="02070309020205020404" pitchFamily="49" charset="0"/>
              <a:buChar char="o"/>
            </a:pPr>
            <a:r>
              <a:rPr lang="en-US" dirty="0"/>
              <a:t> Memory Access</a:t>
            </a:r>
          </a:p>
          <a:p>
            <a:pPr lvl="2">
              <a:buFont typeface="Wingdings" pitchFamily="2" charset="2"/>
              <a:buChar char="§"/>
            </a:pPr>
            <a:r>
              <a:rPr lang="en-US" dirty="0"/>
              <a:t>Shared Memory</a:t>
            </a:r>
          </a:p>
          <a:p>
            <a:pPr lvl="2">
              <a:buFont typeface="Wingdings" pitchFamily="2" charset="2"/>
              <a:buChar char="§"/>
            </a:pPr>
            <a:r>
              <a:rPr lang="en-US" dirty="0"/>
              <a:t>Global Memory</a:t>
            </a:r>
          </a:p>
          <a:p>
            <a:pPr lvl="2">
              <a:buFont typeface="Wingdings" pitchFamily="2" charset="2"/>
              <a:buChar char="§"/>
            </a:pPr>
            <a:r>
              <a:rPr lang="en-US" dirty="0"/>
              <a:t>Coalesced Memory Access</a:t>
            </a:r>
          </a:p>
        </p:txBody>
      </p:sp>
      <p:sp>
        <p:nvSpPr>
          <p:cNvPr id="4" name="Slide Number Placeholder 3">
            <a:extLst>
              <a:ext uri="{FF2B5EF4-FFF2-40B4-BE49-F238E27FC236}">
                <a16:creationId xmlns:a16="http://schemas.microsoft.com/office/drawing/2014/main" id="{949F44B9-A427-0654-ACBC-DBDBEDFEB653}"/>
              </a:ext>
            </a:extLst>
          </p:cNvPr>
          <p:cNvSpPr>
            <a:spLocks noGrp="1"/>
          </p:cNvSpPr>
          <p:nvPr>
            <p:ph type="sldNum" sz="quarter" idx="12"/>
          </p:nvPr>
        </p:nvSpPr>
        <p:spPr/>
        <p:txBody>
          <a:bodyPr/>
          <a:lstStyle/>
          <a:p>
            <a:fld id="{7B8E230A-344C-314A-99D7-8592764412A6}" type="slidenum">
              <a:rPr lang="en-US" smtClean="0"/>
              <a:t>77</a:t>
            </a:fld>
            <a:endParaRPr lang="en-US"/>
          </a:p>
        </p:txBody>
      </p:sp>
      <p:pic>
        <p:nvPicPr>
          <p:cNvPr id="5" name="Picture 4">
            <a:extLst>
              <a:ext uri="{FF2B5EF4-FFF2-40B4-BE49-F238E27FC236}">
                <a16:creationId xmlns:a16="http://schemas.microsoft.com/office/drawing/2014/main" id="{D4A7273F-9F47-E7AD-BF94-611775D7E469}"/>
              </a:ext>
            </a:extLst>
          </p:cNvPr>
          <p:cNvPicPr>
            <a:picLocks noChangeAspect="1"/>
          </p:cNvPicPr>
          <p:nvPr/>
        </p:nvPicPr>
        <p:blipFill>
          <a:blip r:embed="rId3"/>
          <a:stretch>
            <a:fillRect/>
          </a:stretch>
        </p:blipFill>
        <p:spPr>
          <a:xfrm>
            <a:off x="5318579" y="3026618"/>
            <a:ext cx="6035221" cy="3466257"/>
          </a:xfrm>
          <a:prstGeom prst="rect">
            <a:avLst/>
          </a:prstGeom>
        </p:spPr>
      </p:pic>
    </p:spTree>
    <p:extLst>
      <p:ext uri="{BB962C8B-B14F-4D97-AF65-F5344CB8AC3E}">
        <p14:creationId xmlns:p14="http://schemas.microsoft.com/office/powerpoint/2010/main" val="329472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0BA7-BA56-AC01-E685-09D0F484CEF7}"/>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DF119082-FEA6-3F5E-3973-9B3579B1DEB0}"/>
              </a:ext>
            </a:extLst>
          </p:cNvPr>
          <p:cNvSpPr>
            <a:spLocks noGrp="1"/>
          </p:cNvSpPr>
          <p:nvPr>
            <p:ph idx="1"/>
          </p:nvPr>
        </p:nvSpPr>
        <p:spPr/>
        <p:txBody>
          <a:bodyPr/>
          <a:lstStyle/>
          <a:p>
            <a:pPr marL="0" indent="0">
              <a:buNone/>
            </a:pPr>
            <a:r>
              <a:rPr lang="en-US" dirty="0" err="1"/>
              <a:t>GNNAdvisor</a:t>
            </a:r>
            <a:r>
              <a:rPr lang="en-US" dirty="0"/>
              <a:t> [</a:t>
            </a:r>
            <a:r>
              <a:rPr lang="en-US" dirty="0">
                <a:solidFill>
                  <a:schemeClr val="accent2"/>
                </a:solidFill>
              </a:rPr>
              <a:t>OSDI’21</a:t>
            </a:r>
            <a:r>
              <a:rPr lang="en-US" dirty="0"/>
              <a:t>] introduces workload partitioning on 2 dimensions.</a:t>
            </a:r>
          </a:p>
          <a:p>
            <a:pPr>
              <a:buFont typeface="Wingdings" pitchFamily="2" charset="2"/>
              <a:buChar char="Ø"/>
            </a:pPr>
            <a:r>
              <a:rPr lang="en-US" dirty="0"/>
              <a:t> Neighbor Partitioning</a:t>
            </a:r>
          </a:p>
          <a:p>
            <a:pPr lvl="1"/>
            <a:endParaRPr lang="en-US" dirty="0"/>
          </a:p>
          <a:p>
            <a:pPr marL="457200" lvl="1" indent="0">
              <a:buNone/>
            </a:pPr>
            <a:r>
              <a:rPr lang="en-US" dirty="0"/>
              <a:t> </a:t>
            </a:r>
          </a:p>
        </p:txBody>
      </p:sp>
      <p:sp>
        <p:nvSpPr>
          <p:cNvPr id="4" name="Slide Number Placeholder 3">
            <a:extLst>
              <a:ext uri="{FF2B5EF4-FFF2-40B4-BE49-F238E27FC236}">
                <a16:creationId xmlns:a16="http://schemas.microsoft.com/office/drawing/2014/main" id="{AD0DF48E-E907-6C78-E0AD-42447A6A7507}"/>
              </a:ext>
            </a:extLst>
          </p:cNvPr>
          <p:cNvSpPr>
            <a:spLocks noGrp="1"/>
          </p:cNvSpPr>
          <p:nvPr>
            <p:ph type="sldNum" sz="quarter" idx="12"/>
          </p:nvPr>
        </p:nvSpPr>
        <p:spPr>
          <a:xfrm>
            <a:off x="10674416" y="6356350"/>
            <a:ext cx="679383" cy="365125"/>
          </a:xfrm>
        </p:spPr>
        <p:txBody>
          <a:bodyPr/>
          <a:lstStyle/>
          <a:p>
            <a:fld id="{7B8E230A-344C-314A-99D7-8592764412A6}" type="slidenum">
              <a:rPr lang="en-US" smtClean="0"/>
              <a:t>78</a:t>
            </a:fld>
            <a:endParaRPr lang="en-US" dirty="0"/>
          </a:p>
        </p:txBody>
      </p:sp>
      <p:pic>
        <p:nvPicPr>
          <p:cNvPr id="5" name="Picture 4">
            <a:extLst>
              <a:ext uri="{FF2B5EF4-FFF2-40B4-BE49-F238E27FC236}">
                <a16:creationId xmlns:a16="http://schemas.microsoft.com/office/drawing/2014/main" id="{3329A9FA-157F-49D3-8D28-55CD3234C560}"/>
              </a:ext>
            </a:extLst>
          </p:cNvPr>
          <p:cNvPicPr>
            <a:picLocks noChangeAspect="1"/>
          </p:cNvPicPr>
          <p:nvPr/>
        </p:nvPicPr>
        <p:blipFill>
          <a:blip r:embed="rId3"/>
          <a:stretch>
            <a:fillRect/>
          </a:stretch>
        </p:blipFill>
        <p:spPr>
          <a:xfrm>
            <a:off x="489055" y="3318555"/>
            <a:ext cx="8794642" cy="3220357"/>
          </a:xfrm>
          <a:prstGeom prst="rect">
            <a:avLst/>
          </a:prstGeom>
        </p:spPr>
      </p:pic>
      <p:pic>
        <p:nvPicPr>
          <p:cNvPr id="7" name="Graphic 6" descr="Badge Question Mark with solid fill">
            <a:extLst>
              <a:ext uri="{FF2B5EF4-FFF2-40B4-BE49-F238E27FC236}">
                <a16:creationId xmlns:a16="http://schemas.microsoft.com/office/drawing/2014/main" id="{78F41973-2C2F-A58F-F6B5-63A80E2347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80685" y="5177825"/>
            <a:ext cx="598371" cy="598371"/>
          </a:xfrm>
          <a:prstGeom prst="rect">
            <a:avLst/>
          </a:prstGeom>
        </p:spPr>
      </p:pic>
      <p:sp>
        <p:nvSpPr>
          <p:cNvPr id="8" name="TextBox 7">
            <a:extLst>
              <a:ext uri="{FF2B5EF4-FFF2-40B4-BE49-F238E27FC236}">
                <a16:creationId xmlns:a16="http://schemas.microsoft.com/office/drawing/2014/main" id="{4D007B8A-9D70-EB51-3EF1-F6A0B2B2A5D3}"/>
              </a:ext>
            </a:extLst>
          </p:cNvPr>
          <p:cNvSpPr txBox="1"/>
          <p:nvPr/>
        </p:nvSpPr>
        <p:spPr>
          <a:xfrm>
            <a:off x="9979056" y="5177825"/>
            <a:ext cx="1879269" cy="646331"/>
          </a:xfrm>
          <a:prstGeom prst="rect">
            <a:avLst/>
          </a:prstGeom>
          <a:noFill/>
        </p:spPr>
        <p:txBody>
          <a:bodyPr wrap="square" rtlCol="0">
            <a:spAutoFit/>
          </a:bodyPr>
          <a:lstStyle/>
          <a:p>
            <a:r>
              <a:rPr lang="en-US" dirty="0">
                <a:solidFill>
                  <a:srgbClr val="C00000"/>
                </a:solidFill>
              </a:rPr>
              <a:t>What if a node has high degree?</a:t>
            </a:r>
          </a:p>
        </p:txBody>
      </p:sp>
    </p:spTree>
    <p:extLst>
      <p:ext uri="{BB962C8B-B14F-4D97-AF65-F5344CB8AC3E}">
        <p14:creationId xmlns:p14="http://schemas.microsoft.com/office/powerpoint/2010/main" val="92606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452D-D017-55E9-2FE7-E779192137B6}"/>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A14E6F25-66EC-E3A5-0E80-B6100E85729D}"/>
              </a:ext>
            </a:extLst>
          </p:cNvPr>
          <p:cNvSpPr>
            <a:spLocks noGrp="1"/>
          </p:cNvSpPr>
          <p:nvPr>
            <p:ph idx="1"/>
          </p:nvPr>
        </p:nvSpPr>
        <p:spPr/>
        <p:txBody>
          <a:bodyPr/>
          <a:lstStyle/>
          <a:p>
            <a:pPr>
              <a:buFont typeface="Wingdings" pitchFamily="2" charset="2"/>
              <a:buChar char="Ø"/>
            </a:pPr>
            <a:r>
              <a:rPr lang="en-US" dirty="0"/>
              <a:t> Neighbor Partitioning</a:t>
            </a:r>
          </a:p>
        </p:txBody>
      </p:sp>
      <p:sp>
        <p:nvSpPr>
          <p:cNvPr id="4" name="Slide Number Placeholder 3">
            <a:extLst>
              <a:ext uri="{FF2B5EF4-FFF2-40B4-BE49-F238E27FC236}">
                <a16:creationId xmlns:a16="http://schemas.microsoft.com/office/drawing/2014/main" id="{6A09F780-983A-BDCF-A636-B4ECCE60C0DD}"/>
              </a:ext>
            </a:extLst>
          </p:cNvPr>
          <p:cNvSpPr>
            <a:spLocks noGrp="1"/>
          </p:cNvSpPr>
          <p:nvPr>
            <p:ph type="sldNum" sz="quarter" idx="12"/>
          </p:nvPr>
        </p:nvSpPr>
        <p:spPr/>
        <p:txBody>
          <a:bodyPr/>
          <a:lstStyle/>
          <a:p>
            <a:fld id="{7B8E230A-344C-314A-99D7-8592764412A6}" type="slidenum">
              <a:rPr lang="en-US" smtClean="0"/>
              <a:t>79</a:t>
            </a:fld>
            <a:endParaRPr lang="en-US" dirty="0"/>
          </a:p>
        </p:txBody>
      </p:sp>
      <p:pic>
        <p:nvPicPr>
          <p:cNvPr id="5" name="Picture 4">
            <a:extLst>
              <a:ext uri="{FF2B5EF4-FFF2-40B4-BE49-F238E27FC236}">
                <a16:creationId xmlns:a16="http://schemas.microsoft.com/office/drawing/2014/main" id="{6EFF4361-70CE-D699-8521-97F3308A9D94}"/>
              </a:ext>
            </a:extLst>
          </p:cNvPr>
          <p:cNvPicPr>
            <a:picLocks noChangeAspect="1"/>
          </p:cNvPicPr>
          <p:nvPr/>
        </p:nvPicPr>
        <p:blipFill rotWithShape="1">
          <a:blip r:embed="rId3"/>
          <a:srcRect t="2149"/>
          <a:stretch/>
        </p:blipFill>
        <p:spPr>
          <a:xfrm>
            <a:off x="1416517" y="2724637"/>
            <a:ext cx="6520314" cy="3587263"/>
          </a:xfrm>
          <a:prstGeom prst="rect">
            <a:avLst/>
          </a:prstGeom>
        </p:spPr>
      </p:pic>
      <p:sp>
        <p:nvSpPr>
          <p:cNvPr id="6" name="TextBox 5">
            <a:extLst>
              <a:ext uri="{FF2B5EF4-FFF2-40B4-BE49-F238E27FC236}">
                <a16:creationId xmlns:a16="http://schemas.microsoft.com/office/drawing/2014/main" id="{0435CDB1-2E1B-1386-32C6-B4DECF083F82}"/>
              </a:ext>
            </a:extLst>
          </p:cNvPr>
          <p:cNvSpPr txBox="1"/>
          <p:nvPr/>
        </p:nvSpPr>
        <p:spPr>
          <a:xfrm>
            <a:off x="8318666" y="5389430"/>
            <a:ext cx="2495284" cy="646331"/>
          </a:xfrm>
          <a:prstGeom prst="rect">
            <a:avLst/>
          </a:prstGeom>
          <a:noFill/>
        </p:spPr>
        <p:txBody>
          <a:bodyPr wrap="square" rtlCol="0">
            <a:spAutoFit/>
          </a:bodyPr>
          <a:lstStyle/>
          <a:p>
            <a:r>
              <a:rPr lang="en-US" dirty="0">
                <a:solidFill>
                  <a:srgbClr val="C00000"/>
                </a:solidFill>
              </a:rPr>
              <a:t>Equal-sized </a:t>
            </a:r>
          </a:p>
          <a:p>
            <a:r>
              <a:rPr lang="en-US" dirty="0">
                <a:solidFill>
                  <a:srgbClr val="C00000"/>
                </a:solidFill>
              </a:rPr>
              <a:t>Neighbor Groups (NG)</a:t>
            </a:r>
          </a:p>
        </p:txBody>
      </p:sp>
      <p:sp>
        <p:nvSpPr>
          <p:cNvPr id="7" name="Right Arrow 6">
            <a:extLst>
              <a:ext uri="{FF2B5EF4-FFF2-40B4-BE49-F238E27FC236}">
                <a16:creationId xmlns:a16="http://schemas.microsoft.com/office/drawing/2014/main" id="{86CF176C-99AF-806B-5719-F829A7FFD2E3}"/>
              </a:ext>
            </a:extLst>
          </p:cNvPr>
          <p:cNvSpPr/>
          <p:nvPr/>
        </p:nvSpPr>
        <p:spPr>
          <a:xfrm>
            <a:off x="8032249" y="5534529"/>
            <a:ext cx="286417" cy="35613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224C739-4988-D691-B079-C90B08DC0A79}"/>
              </a:ext>
            </a:extLst>
          </p:cNvPr>
          <p:cNvSpPr txBox="1"/>
          <p:nvPr/>
        </p:nvSpPr>
        <p:spPr>
          <a:xfrm>
            <a:off x="5763607" y="1665447"/>
            <a:ext cx="5110117" cy="646331"/>
          </a:xfrm>
          <a:prstGeom prst="rect">
            <a:avLst/>
          </a:prstGeom>
          <a:noFill/>
        </p:spPr>
        <p:txBody>
          <a:bodyPr wrap="none" rtlCol="0">
            <a:spAutoFit/>
          </a:bodyPr>
          <a:lstStyle/>
          <a:p>
            <a:r>
              <a:rPr lang="en-US" dirty="0">
                <a:solidFill>
                  <a:schemeClr val="accent6">
                    <a:lumMod val="75000"/>
                  </a:schemeClr>
                </a:solidFill>
              </a:rPr>
              <a:t>+ Mitigate workload irregularity  (compared w/ NP)</a:t>
            </a:r>
          </a:p>
          <a:p>
            <a:r>
              <a:rPr lang="en-US" dirty="0">
                <a:solidFill>
                  <a:schemeClr val="accent6">
                    <a:lumMod val="75000"/>
                  </a:schemeClr>
                </a:solidFill>
              </a:rPr>
              <a:t>+ Avoid tiny workloads (compared w/ EP)</a:t>
            </a:r>
          </a:p>
        </p:txBody>
      </p:sp>
    </p:spTree>
    <p:extLst>
      <p:ext uri="{BB962C8B-B14F-4D97-AF65-F5344CB8AC3E}">
        <p14:creationId xmlns:p14="http://schemas.microsoft.com/office/powerpoint/2010/main" val="19597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8607-48D4-A23E-DEC1-69A72BB74DFB}"/>
              </a:ext>
            </a:extLst>
          </p:cNvPr>
          <p:cNvSpPr>
            <a:spLocks noGrp="1"/>
          </p:cNvSpPr>
          <p:nvPr>
            <p:ph type="title"/>
          </p:nvPr>
        </p:nvSpPr>
        <p:spPr/>
        <p:txBody>
          <a:bodyPr/>
          <a:lstStyle/>
          <a:p>
            <a:r>
              <a:rPr lang="en-US" dirty="0"/>
              <a:t>Approaches to GNN Training</a:t>
            </a:r>
          </a:p>
        </p:txBody>
      </p:sp>
      <p:sp>
        <p:nvSpPr>
          <p:cNvPr id="3" name="Content Placeholder 2">
            <a:extLst>
              <a:ext uri="{FF2B5EF4-FFF2-40B4-BE49-F238E27FC236}">
                <a16:creationId xmlns:a16="http://schemas.microsoft.com/office/drawing/2014/main" id="{EAB12600-0169-3C01-4854-8920FCFD1692}"/>
              </a:ext>
            </a:extLst>
          </p:cNvPr>
          <p:cNvSpPr>
            <a:spLocks noGrp="1"/>
          </p:cNvSpPr>
          <p:nvPr>
            <p:ph idx="1"/>
          </p:nvPr>
        </p:nvSpPr>
        <p:spPr>
          <a:xfrm>
            <a:off x="838200" y="1825624"/>
            <a:ext cx="10515600" cy="4867783"/>
          </a:xfrm>
        </p:spPr>
        <p:txBody>
          <a:bodyPr>
            <a:normAutofit/>
          </a:bodyPr>
          <a:lstStyle/>
          <a:p>
            <a:r>
              <a:rPr lang="en-US" dirty="0"/>
              <a:t>Mini-batch GNN training</a:t>
            </a:r>
          </a:p>
          <a:p>
            <a:pPr marL="457200" lvl="1" indent="0">
              <a:buNone/>
            </a:pPr>
            <a:r>
              <a:rPr lang="en-US" dirty="0">
                <a:solidFill>
                  <a:schemeClr val="accent6">
                    <a:lumMod val="75000"/>
                  </a:schemeClr>
                </a:solidFill>
              </a:rPr>
              <a:t>+</a:t>
            </a:r>
            <a:r>
              <a:rPr lang="en-US" dirty="0"/>
              <a:t> </a:t>
            </a:r>
            <a:r>
              <a:rPr lang="en-US" dirty="0">
                <a:solidFill>
                  <a:schemeClr val="accent6">
                    <a:lumMod val="75000"/>
                  </a:schemeClr>
                </a:solidFill>
              </a:rPr>
              <a:t>Reduce computation, memory and IO demands by sampling</a:t>
            </a:r>
          </a:p>
          <a:p>
            <a:pPr lvl="1">
              <a:buFontTx/>
              <a:buChar char="-"/>
            </a:pPr>
            <a:r>
              <a:rPr lang="en-US" dirty="0">
                <a:solidFill>
                  <a:srgbClr val="C00000"/>
                </a:solidFill>
              </a:rPr>
              <a:t>Lower accuracy</a:t>
            </a:r>
          </a:p>
          <a:p>
            <a:pPr lvl="1">
              <a:buFont typeface="Wingdings" pitchFamily="2" charset="2"/>
              <a:buChar char="Ø"/>
            </a:pPr>
            <a:r>
              <a:rPr lang="en-US" dirty="0"/>
              <a:t> </a:t>
            </a:r>
            <a:r>
              <a:rPr lang="en-US" dirty="0" err="1"/>
              <a:t>AliGraph</a:t>
            </a:r>
            <a:r>
              <a:rPr lang="en-US" dirty="0"/>
              <a:t> [</a:t>
            </a:r>
            <a:r>
              <a:rPr lang="en-US" dirty="0">
                <a:solidFill>
                  <a:schemeClr val="accent2"/>
                </a:solidFill>
              </a:rPr>
              <a:t>VLDB’19</a:t>
            </a:r>
            <a:r>
              <a:rPr lang="en-US" dirty="0"/>
              <a:t>], P3 [</a:t>
            </a:r>
            <a:r>
              <a:rPr lang="en-US" dirty="0">
                <a:solidFill>
                  <a:schemeClr val="accent2"/>
                </a:solidFill>
              </a:rPr>
              <a:t>OSDI’21</a:t>
            </a:r>
            <a:r>
              <a:rPr lang="en-US" dirty="0"/>
              <a:t>], </a:t>
            </a:r>
            <a:r>
              <a:rPr lang="en-US" dirty="0" err="1"/>
              <a:t>Dorylus</a:t>
            </a:r>
            <a:r>
              <a:rPr lang="en-US" dirty="0"/>
              <a:t> [</a:t>
            </a:r>
            <a:r>
              <a:rPr lang="en-US" dirty="0">
                <a:solidFill>
                  <a:schemeClr val="accent2"/>
                </a:solidFill>
              </a:rPr>
              <a:t>OSDI’21</a:t>
            </a:r>
            <a:r>
              <a:rPr lang="en-US" dirty="0"/>
              <a:t>]</a:t>
            </a:r>
          </a:p>
          <a:p>
            <a:pPr lvl="1">
              <a:buFont typeface="Wingdings" pitchFamily="2" charset="2"/>
              <a:buChar char="Ø"/>
            </a:pPr>
            <a:r>
              <a:rPr lang="en-US" dirty="0"/>
              <a:t> </a:t>
            </a:r>
            <a:r>
              <a:rPr lang="en-US" dirty="0" err="1"/>
              <a:t>ByteGNN</a:t>
            </a:r>
            <a:r>
              <a:rPr lang="en-US" dirty="0"/>
              <a:t> [</a:t>
            </a:r>
            <a:r>
              <a:rPr lang="en-US" dirty="0">
                <a:solidFill>
                  <a:schemeClr val="accent2"/>
                </a:solidFill>
              </a:rPr>
              <a:t>VLDB’22</a:t>
            </a:r>
            <a:r>
              <a:rPr lang="en-US" dirty="0"/>
              <a:t>], BGL [</a:t>
            </a:r>
            <a:r>
              <a:rPr lang="en-US" dirty="0">
                <a:solidFill>
                  <a:schemeClr val="accent2"/>
                </a:solidFill>
              </a:rPr>
              <a:t>NSDI’23</a:t>
            </a:r>
            <a:r>
              <a:rPr lang="en-US" dirty="0"/>
              <a:t>], …</a:t>
            </a:r>
          </a:p>
          <a:p>
            <a:pPr lvl="1">
              <a:buFont typeface="Wingdings" pitchFamily="2" charset="2"/>
              <a:buChar char="Ø"/>
            </a:pPr>
            <a:endParaRPr lang="en-US" dirty="0"/>
          </a:p>
          <a:p>
            <a:r>
              <a:rPr lang="en-US" dirty="0"/>
              <a:t>Full-graph GNN training</a:t>
            </a:r>
          </a:p>
          <a:p>
            <a:pPr marL="457200" lvl="1" indent="0">
              <a:buNone/>
            </a:pPr>
            <a:r>
              <a:rPr lang="en-US" dirty="0">
                <a:solidFill>
                  <a:schemeClr val="accent6">
                    <a:lumMod val="75000"/>
                  </a:schemeClr>
                </a:solidFill>
              </a:rPr>
              <a:t>+</a:t>
            </a:r>
            <a:r>
              <a:rPr lang="en-US" dirty="0"/>
              <a:t> </a:t>
            </a:r>
            <a:r>
              <a:rPr lang="en-US" dirty="0">
                <a:solidFill>
                  <a:schemeClr val="accent6">
                    <a:lumMod val="75000"/>
                  </a:schemeClr>
                </a:solidFill>
              </a:rPr>
              <a:t>No accuracy loss</a:t>
            </a:r>
          </a:p>
          <a:p>
            <a:pPr lvl="1">
              <a:buFontTx/>
              <a:buChar char="-"/>
            </a:pPr>
            <a:r>
              <a:rPr lang="en-US" dirty="0">
                <a:solidFill>
                  <a:srgbClr val="C00000"/>
                </a:solidFill>
              </a:rPr>
              <a:t>High demand for computation, memory and IO</a:t>
            </a:r>
          </a:p>
          <a:p>
            <a:pPr lvl="1">
              <a:buFont typeface="Wingdings" pitchFamily="2" charset="2"/>
              <a:buChar char="Ø"/>
            </a:pPr>
            <a:r>
              <a:rPr lang="en-US" dirty="0"/>
              <a:t> </a:t>
            </a:r>
            <a:r>
              <a:rPr lang="en-US" dirty="0" err="1"/>
              <a:t>DistGNN</a:t>
            </a:r>
            <a:r>
              <a:rPr lang="en-US" dirty="0"/>
              <a:t> [</a:t>
            </a:r>
            <a:r>
              <a:rPr lang="en-US" dirty="0">
                <a:solidFill>
                  <a:schemeClr val="accent2"/>
                </a:solidFill>
              </a:rPr>
              <a:t>SC’21</a:t>
            </a:r>
            <a:r>
              <a:rPr lang="en-US" dirty="0"/>
              <a:t>], </a:t>
            </a:r>
            <a:r>
              <a:rPr lang="en-US" dirty="0" err="1"/>
              <a:t>NeutronStar</a:t>
            </a:r>
            <a:r>
              <a:rPr lang="en-US" dirty="0"/>
              <a:t> [</a:t>
            </a:r>
            <a:r>
              <a:rPr lang="en-US" dirty="0">
                <a:solidFill>
                  <a:schemeClr val="accent2"/>
                </a:solidFill>
              </a:rPr>
              <a:t>SIGMOD’22</a:t>
            </a:r>
            <a:r>
              <a:rPr lang="en-US" dirty="0"/>
              <a:t>], </a:t>
            </a:r>
            <a:r>
              <a:rPr lang="en-US" dirty="0" err="1"/>
              <a:t>Sancus</a:t>
            </a:r>
            <a:r>
              <a:rPr lang="en-US" dirty="0"/>
              <a:t> [</a:t>
            </a:r>
            <a:r>
              <a:rPr lang="en-US" dirty="0">
                <a:solidFill>
                  <a:schemeClr val="accent2"/>
                </a:solidFill>
              </a:rPr>
              <a:t>VLDB’22</a:t>
            </a:r>
            <a:r>
              <a:rPr lang="en-US" dirty="0"/>
              <a:t>]</a:t>
            </a:r>
          </a:p>
          <a:p>
            <a:pPr lvl="1">
              <a:buFont typeface="Wingdings" pitchFamily="2" charset="2"/>
              <a:buChar char="Ø"/>
            </a:pPr>
            <a:r>
              <a:rPr lang="en-US" dirty="0"/>
              <a:t> </a:t>
            </a:r>
            <a:r>
              <a:rPr lang="en-US" dirty="0" err="1"/>
              <a:t>AdaQP</a:t>
            </a:r>
            <a:r>
              <a:rPr lang="en-US" dirty="0"/>
              <a:t> [</a:t>
            </a:r>
            <a:r>
              <a:rPr lang="en-US" dirty="0">
                <a:solidFill>
                  <a:schemeClr val="accent2"/>
                </a:solidFill>
              </a:rPr>
              <a:t>MLSys’23</a:t>
            </a:r>
            <a:r>
              <a:rPr lang="en-US" dirty="0"/>
              <a:t>], MGG [</a:t>
            </a:r>
            <a:r>
              <a:rPr lang="en-US" dirty="0">
                <a:solidFill>
                  <a:schemeClr val="accent2"/>
                </a:solidFill>
              </a:rPr>
              <a:t>OSDI’23</a:t>
            </a:r>
            <a:r>
              <a:rPr lang="en-US" dirty="0"/>
              <a:t>], </a:t>
            </a:r>
            <a:r>
              <a:rPr lang="en-US" dirty="0" err="1"/>
              <a:t>HongTu</a:t>
            </a:r>
            <a:r>
              <a:rPr lang="en-US" dirty="0"/>
              <a:t> [</a:t>
            </a:r>
            <a:r>
              <a:rPr lang="en-US" dirty="0">
                <a:solidFill>
                  <a:schemeClr val="accent2"/>
                </a:solidFill>
              </a:rPr>
              <a:t>SIGMOD’24</a:t>
            </a:r>
            <a:r>
              <a:rPr lang="en-US" dirty="0"/>
              <a:t>], …</a:t>
            </a:r>
          </a:p>
          <a:p>
            <a:pPr lvl="1">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622CF7CA-0FFD-F185-E3B9-2B2C32BDF031}"/>
              </a:ext>
            </a:extLst>
          </p:cNvPr>
          <p:cNvSpPr>
            <a:spLocks noGrp="1"/>
          </p:cNvSpPr>
          <p:nvPr>
            <p:ph type="sldNum" sz="quarter" idx="12"/>
          </p:nvPr>
        </p:nvSpPr>
        <p:spPr/>
        <p:txBody>
          <a:bodyPr/>
          <a:lstStyle/>
          <a:p>
            <a:fld id="{7B8E230A-344C-314A-99D7-8592764412A6}" type="slidenum">
              <a:rPr lang="en-US" smtClean="0"/>
              <a:t>8</a:t>
            </a:fld>
            <a:endParaRPr lang="en-US"/>
          </a:p>
        </p:txBody>
      </p:sp>
    </p:spTree>
    <p:extLst>
      <p:ext uri="{BB962C8B-B14F-4D97-AF65-F5344CB8AC3E}">
        <p14:creationId xmlns:p14="http://schemas.microsoft.com/office/powerpoint/2010/main" val="22348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D37-CC29-8683-8807-CF0D299ACF15}"/>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918F8834-699F-83C3-A3C6-D4E60540A261}"/>
              </a:ext>
            </a:extLst>
          </p:cNvPr>
          <p:cNvSpPr>
            <a:spLocks noGrp="1"/>
          </p:cNvSpPr>
          <p:nvPr>
            <p:ph idx="1"/>
          </p:nvPr>
        </p:nvSpPr>
        <p:spPr/>
        <p:txBody>
          <a:bodyPr/>
          <a:lstStyle/>
          <a:p>
            <a:pPr>
              <a:buFont typeface="Wingdings" pitchFamily="2" charset="2"/>
              <a:buChar char="Ø"/>
            </a:pPr>
            <a:r>
              <a:rPr lang="en-US" dirty="0"/>
              <a:t> Dimension Partitioning</a:t>
            </a:r>
          </a:p>
        </p:txBody>
      </p:sp>
      <p:sp>
        <p:nvSpPr>
          <p:cNvPr id="4" name="Slide Number Placeholder 3">
            <a:extLst>
              <a:ext uri="{FF2B5EF4-FFF2-40B4-BE49-F238E27FC236}">
                <a16:creationId xmlns:a16="http://schemas.microsoft.com/office/drawing/2014/main" id="{7D55B89D-67FF-E1AB-5D80-55FCFD20E226}"/>
              </a:ext>
            </a:extLst>
          </p:cNvPr>
          <p:cNvSpPr>
            <a:spLocks noGrp="1"/>
          </p:cNvSpPr>
          <p:nvPr>
            <p:ph type="sldNum" sz="quarter" idx="12"/>
          </p:nvPr>
        </p:nvSpPr>
        <p:spPr/>
        <p:txBody>
          <a:bodyPr/>
          <a:lstStyle/>
          <a:p>
            <a:fld id="{7B8E230A-344C-314A-99D7-8592764412A6}" type="slidenum">
              <a:rPr lang="en-US" smtClean="0"/>
              <a:t>80</a:t>
            </a:fld>
            <a:endParaRPr lang="en-US"/>
          </a:p>
        </p:txBody>
      </p:sp>
      <p:pic>
        <p:nvPicPr>
          <p:cNvPr id="5" name="Picture 4">
            <a:extLst>
              <a:ext uri="{FF2B5EF4-FFF2-40B4-BE49-F238E27FC236}">
                <a16:creationId xmlns:a16="http://schemas.microsoft.com/office/drawing/2014/main" id="{587A7B90-8FF6-EB12-218E-B1888D7E7156}"/>
              </a:ext>
            </a:extLst>
          </p:cNvPr>
          <p:cNvPicPr>
            <a:picLocks noChangeAspect="1"/>
          </p:cNvPicPr>
          <p:nvPr/>
        </p:nvPicPr>
        <p:blipFill>
          <a:blip r:embed="rId3"/>
          <a:stretch>
            <a:fillRect/>
          </a:stretch>
        </p:blipFill>
        <p:spPr>
          <a:xfrm>
            <a:off x="722697" y="2704698"/>
            <a:ext cx="8298480" cy="2836860"/>
          </a:xfrm>
          <a:prstGeom prst="rect">
            <a:avLst/>
          </a:prstGeom>
        </p:spPr>
      </p:pic>
      <p:sp>
        <p:nvSpPr>
          <p:cNvPr id="6" name="TextBox 5">
            <a:extLst>
              <a:ext uri="{FF2B5EF4-FFF2-40B4-BE49-F238E27FC236}">
                <a16:creationId xmlns:a16="http://schemas.microsoft.com/office/drawing/2014/main" id="{29B3BF3A-FCEF-1DB1-A379-B3465E33EC31}"/>
              </a:ext>
            </a:extLst>
          </p:cNvPr>
          <p:cNvSpPr txBox="1"/>
          <p:nvPr/>
        </p:nvSpPr>
        <p:spPr>
          <a:xfrm>
            <a:off x="9391051" y="3252621"/>
            <a:ext cx="2743199" cy="646331"/>
          </a:xfrm>
          <a:prstGeom prst="rect">
            <a:avLst/>
          </a:prstGeom>
          <a:noFill/>
        </p:spPr>
        <p:txBody>
          <a:bodyPr wrap="square" rtlCol="0">
            <a:spAutoFit/>
          </a:bodyPr>
          <a:lstStyle/>
          <a:p>
            <a:r>
              <a:rPr lang="en-US" dirty="0">
                <a:solidFill>
                  <a:srgbClr val="C00000"/>
                </a:solidFill>
              </a:rPr>
              <a:t>Each thread only aggregate one dimension</a:t>
            </a:r>
          </a:p>
        </p:txBody>
      </p:sp>
      <p:sp>
        <p:nvSpPr>
          <p:cNvPr id="7" name="Right Arrow 6">
            <a:extLst>
              <a:ext uri="{FF2B5EF4-FFF2-40B4-BE49-F238E27FC236}">
                <a16:creationId xmlns:a16="http://schemas.microsoft.com/office/drawing/2014/main" id="{38E118C3-9704-5228-89EB-07040924A19F}"/>
              </a:ext>
            </a:extLst>
          </p:cNvPr>
          <p:cNvSpPr/>
          <p:nvPr/>
        </p:nvSpPr>
        <p:spPr>
          <a:xfrm>
            <a:off x="9021177" y="3397720"/>
            <a:ext cx="286417" cy="35613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776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549D-07E8-49AB-D4BF-0959B3512600}"/>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B719DB83-80E1-0BCE-0A1D-6E4D267FFC23}"/>
              </a:ext>
            </a:extLst>
          </p:cNvPr>
          <p:cNvSpPr>
            <a:spLocks noGrp="1"/>
          </p:cNvSpPr>
          <p:nvPr>
            <p:ph idx="1"/>
          </p:nvPr>
        </p:nvSpPr>
        <p:spPr>
          <a:xfrm>
            <a:off x="838200" y="1825625"/>
            <a:ext cx="10515600" cy="1206333"/>
          </a:xfrm>
        </p:spPr>
        <p:txBody>
          <a:bodyPr/>
          <a:lstStyle/>
          <a:p>
            <a:pPr marL="0" indent="0">
              <a:buNone/>
            </a:pPr>
            <a:r>
              <a:rPr lang="en-US" dirty="0" err="1"/>
              <a:t>GNNAdvisor</a:t>
            </a:r>
            <a:r>
              <a:rPr lang="en-US" dirty="0"/>
              <a:t> [</a:t>
            </a:r>
            <a:r>
              <a:rPr lang="en-US" dirty="0">
                <a:solidFill>
                  <a:schemeClr val="accent2"/>
                </a:solidFill>
              </a:rPr>
              <a:t>OSDI’21</a:t>
            </a:r>
            <a:r>
              <a:rPr lang="en-US" dirty="0"/>
              <a:t>] adopts 2 memory access optimizations.</a:t>
            </a:r>
          </a:p>
          <a:p>
            <a:pPr>
              <a:buFont typeface="Wingdings" pitchFamily="2" charset="2"/>
              <a:buChar char="Ø"/>
            </a:pPr>
            <a:r>
              <a:rPr lang="en-US" dirty="0"/>
              <a:t> Community-aware Node ID Renumbering</a:t>
            </a:r>
          </a:p>
          <a:p>
            <a:pPr marL="457200" lvl="1" indent="0">
              <a:buNone/>
            </a:pPr>
            <a:endParaRPr lang="en-US" dirty="0"/>
          </a:p>
        </p:txBody>
      </p:sp>
      <p:sp>
        <p:nvSpPr>
          <p:cNvPr id="4" name="Slide Number Placeholder 3">
            <a:extLst>
              <a:ext uri="{FF2B5EF4-FFF2-40B4-BE49-F238E27FC236}">
                <a16:creationId xmlns:a16="http://schemas.microsoft.com/office/drawing/2014/main" id="{F65768FB-6860-CE4C-A474-3526F1A6F37A}"/>
              </a:ext>
            </a:extLst>
          </p:cNvPr>
          <p:cNvSpPr>
            <a:spLocks noGrp="1"/>
          </p:cNvSpPr>
          <p:nvPr>
            <p:ph type="sldNum" sz="quarter" idx="12"/>
          </p:nvPr>
        </p:nvSpPr>
        <p:spPr/>
        <p:txBody>
          <a:bodyPr/>
          <a:lstStyle/>
          <a:p>
            <a:fld id="{7B8E230A-344C-314A-99D7-8592764412A6}" type="slidenum">
              <a:rPr lang="en-US" smtClean="0"/>
              <a:t>81</a:t>
            </a:fld>
            <a:endParaRPr lang="en-US"/>
          </a:p>
        </p:txBody>
      </p:sp>
      <p:sp>
        <p:nvSpPr>
          <p:cNvPr id="5" name="Rounded Rectangle 4">
            <a:extLst>
              <a:ext uri="{FF2B5EF4-FFF2-40B4-BE49-F238E27FC236}">
                <a16:creationId xmlns:a16="http://schemas.microsoft.com/office/drawing/2014/main" id="{8D8C2477-B6F6-CD4E-42FD-B907DB8F2B83}"/>
              </a:ext>
            </a:extLst>
          </p:cNvPr>
          <p:cNvSpPr/>
          <p:nvPr/>
        </p:nvSpPr>
        <p:spPr>
          <a:xfrm>
            <a:off x="404261" y="3619100"/>
            <a:ext cx="1992430" cy="1232033"/>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TextBox 5">
            <a:extLst>
              <a:ext uri="{FF2B5EF4-FFF2-40B4-BE49-F238E27FC236}">
                <a16:creationId xmlns:a16="http://schemas.microsoft.com/office/drawing/2014/main" id="{682F4543-23EE-D277-1240-60A4C656C035}"/>
              </a:ext>
            </a:extLst>
          </p:cNvPr>
          <p:cNvSpPr txBox="1"/>
          <p:nvPr/>
        </p:nvSpPr>
        <p:spPr>
          <a:xfrm>
            <a:off x="442763" y="3770824"/>
            <a:ext cx="1881016" cy="923330"/>
          </a:xfrm>
          <a:prstGeom prst="rect">
            <a:avLst/>
          </a:prstGeom>
          <a:noFill/>
        </p:spPr>
        <p:txBody>
          <a:bodyPr wrap="square" rtlCol="0">
            <a:spAutoFit/>
          </a:bodyPr>
          <a:lstStyle/>
          <a:p>
            <a:r>
              <a:rPr lang="en-US" dirty="0">
                <a:solidFill>
                  <a:srgbClr val="C00000"/>
                </a:solidFill>
              </a:rPr>
              <a:t>Nodes in a cluster have consecutive IDs</a:t>
            </a:r>
          </a:p>
        </p:txBody>
      </p:sp>
      <p:sp>
        <p:nvSpPr>
          <p:cNvPr id="7" name="Right Arrow 6">
            <a:extLst>
              <a:ext uri="{FF2B5EF4-FFF2-40B4-BE49-F238E27FC236}">
                <a16:creationId xmlns:a16="http://schemas.microsoft.com/office/drawing/2014/main" id="{B7765BC9-938A-34A5-CA23-8727885A4754}"/>
              </a:ext>
            </a:extLst>
          </p:cNvPr>
          <p:cNvSpPr/>
          <p:nvPr/>
        </p:nvSpPr>
        <p:spPr>
          <a:xfrm>
            <a:off x="2542516" y="4072469"/>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BF670AA3-BE1B-0AC2-E47C-C1B91030E1B2}"/>
              </a:ext>
            </a:extLst>
          </p:cNvPr>
          <p:cNvSpPr/>
          <p:nvPr/>
        </p:nvSpPr>
        <p:spPr>
          <a:xfrm>
            <a:off x="3461009" y="3619100"/>
            <a:ext cx="1992430" cy="1232033"/>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Box 8">
            <a:extLst>
              <a:ext uri="{FF2B5EF4-FFF2-40B4-BE49-F238E27FC236}">
                <a16:creationId xmlns:a16="http://schemas.microsoft.com/office/drawing/2014/main" id="{EDCF2A80-7BDF-F350-1589-821D5B7F1AEE}"/>
              </a:ext>
            </a:extLst>
          </p:cNvPr>
          <p:cNvSpPr txBox="1"/>
          <p:nvPr/>
        </p:nvSpPr>
        <p:spPr>
          <a:xfrm>
            <a:off x="3461009" y="3794193"/>
            <a:ext cx="2061254" cy="923330"/>
          </a:xfrm>
          <a:prstGeom prst="rect">
            <a:avLst/>
          </a:prstGeom>
          <a:noFill/>
        </p:spPr>
        <p:txBody>
          <a:bodyPr wrap="square" rtlCol="0">
            <a:spAutoFit/>
          </a:bodyPr>
          <a:lstStyle/>
          <a:p>
            <a:r>
              <a:rPr lang="en-US" dirty="0">
                <a:solidFill>
                  <a:srgbClr val="C00000"/>
                </a:solidFill>
              </a:rPr>
              <a:t>NG of consecutive node IDs have closer warp IDs</a:t>
            </a:r>
          </a:p>
        </p:txBody>
      </p:sp>
      <p:sp>
        <p:nvSpPr>
          <p:cNvPr id="10" name="Right Arrow 9">
            <a:extLst>
              <a:ext uri="{FF2B5EF4-FFF2-40B4-BE49-F238E27FC236}">
                <a16:creationId xmlns:a16="http://schemas.microsoft.com/office/drawing/2014/main" id="{4F53A734-3FEE-58B1-1DA9-F7C8CD68CC53}"/>
              </a:ext>
            </a:extLst>
          </p:cNvPr>
          <p:cNvSpPr/>
          <p:nvPr/>
        </p:nvSpPr>
        <p:spPr>
          <a:xfrm>
            <a:off x="5668088" y="4072469"/>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6E051F29-7AAA-0528-8B57-1BC8D4F7222D}"/>
              </a:ext>
            </a:extLst>
          </p:cNvPr>
          <p:cNvSpPr/>
          <p:nvPr/>
        </p:nvSpPr>
        <p:spPr>
          <a:xfrm>
            <a:off x="6586581" y="3619100"/>
            <a:ext cx="1992430" cy="1232033"/>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Box 11">
            <a:extLst>
              <a:ext uri="{FF2B5EF4-FFF2-40B4-BE49-F238E27FC236}">
                <a16:creationId xmlns:a16="http://schemas.microsoft.com/office/drawing/2014/main" id="{A3D0920D-F0A7-8A5E-B11A-980ECC4224D4}"/>
              </a:ext>
            </a:extLst>
          </p:cNvPr>
          <p:cNvSpPr txBox="1"/>
          <p:nvPr/>
        </p:nvSpPr>
        <p:spPr>
          <a:xfrm>
            <a:off x="6633802" y="3781593"/>
            <a:ext cx="2061254" cy="923330"/>
          </a:xfrm>
          <a:prstGeom prst="rect">
            <a:avLst/>
          </a:prstGeom>
          <a:noFill/>
        </p:spPr>
        <p:txBody>
          <a:bodyPr wrap="square" rtlCol="0">
            <a:spAutoFit/>
          </a:bodyPr>
          <a:lstStyle/>
          <a:p>
            <a:r>
              <a:rPr lang="en-US" dirty="0">
                <a:solidFill>
                  <a:srgbClr val="C00000"/>
                </a:solidFill>
              </a:rPr>
              <a:t>More likely to be </a:t>
            </a:r>
          </a:p>
          <a:p>
            <a:r>
              <a:rPr lang="en-US" dirty="0">
                <a:solidFill>
                  <a:srgbClr val="C00000"/>
                </a:solidFill>
              </a:rPr>
              <a:t>scheduled on the</a:t>
            </a:r>
          </a:p>
          <a:p>
            <a:r>
              <a:rPr lang="en-US" dirty="0">
                <a:solidFill>
                  <a:srgbClr val="C00000"/>
                </a:solidFill>
              </a:rPr>
              <a:t>same SM</a:t>
            </a:r>
          </a:p>
        </p:txBody>
      </p:sp>
      <p:sp>
        <p:nvSpPr>
          <p:cNvPr id="13" name="Right Arrow 12">
            <a:extLst>
              <a:ext uri="{FF2B5EF4-FFF2-40B4-BE49-F238E27FC236}">
                <a16:creationId xmlns:a16="http://schemas.microsoft.com/office/drawing/2014/main" id="{96A94821-FD39-7E01-F03C-C038F41489F9}"/>
              </a:ext>
            </a:extLst>
          </p:cNvPr>
          <p:cNvSpPr/>
          <p:nvPr/>
        </p:nvSpPr>
        <p:spPr>
          <a:xfrm>
            <a:off x="8836249" y="4083238"/>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E089B438-0A16-0C3C-6706-296D8BECB7FC}"/>
              </a:ext>
            </a:extLst>
          </p:cNvPr>
          <p:cNvSpPr/>
          <p:nvPr/>
        </p:nvSpPr>
        <p:spPr>
          <a:xfrm>
            <a:off x="9827655" y="3628725"/>
            <a:ext cx="1992430" cy="1232033"/>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TextBox 14">
            <a:extLst>
              <a:ext uri="{FF2B5EF4-FFF2-40B4-BE49-F238E27FC236}">
                <a16:creationId xmlns:a16="http://schemas.microsoft.com/office/drawing/2014/main" id="{824799B4-9F86-AD4D-DA79-36E21E1C454C}"/>
              </a:ext>
            </a:extLst>
          </p:cNvPr>
          <p:cNvSpPr txBox="1"/>
          <p:nvPr/>
        </p:nvSpPr>
        <p:spPr>
          <a:xfrm>
            <a:off x="9972576" y="3770824"/>
            <a:ext cx="1728538" cy="923330"/>
          </a:xfrm>
          <a:prstGeom prst="rect">
            <a:avLst/>
          </a:prstGeom>
          <a:noFill/>
        </p:spPr>
        <p:txBody>
          <a:bodyPr wrap="square" rtlCol="0">
            <a:spAutoFit/>
          </a:bodyPr>
          <a:lstStyle/>
          <a:p>
            <a:r>
              <a:rPr lang="en-US" dirty="0">
                <a:solidFill>
                  <a:srgbClr val="C00000"/>
                </a:solidFill>
              </a:rPr>
              <a:t>Share L1 cache</a:t>
            </a:r>
          </a:p>
          <a:p>
            <a:r>
              <a:rPr lang="en-US" dirty="0">
                <a:solidFill>
                  <a:srgbClr val="C00000"/>
                </a:solidFill>
              </a:rPr>
              <a:t>on common neighbors</a:t>
            </a:r>
          </a:p>
        </p:txBody>
      </p:sp>
      <p:sp>
        <p:nvSpPr>
          <p:cNvPr id="16" name="TextBox 15">
            <a:extLst>
              <a:ext uri="{FF2B5EF4-FFF2-40B4-BE49-F238E27FC236}">
                <a16:creationId xmlns:a16="http://schemas.microsoft.com/office/drawing/2014/main" id="{80E48F1D-784D-4A13-74B5-812FBFB98CBE}"/>
              </a:ext>
            </a:extLst>
          </p:cNvPr>
          <p:cNvSpPr txBox="1"/>
          <p:nvPr/>
        </p:nvSpPr>
        <p:spPr>
          <a:xfrm>
            <a:off x="6810139" y="738100"/>
            <a:ext cx="3600922" cy="646331"/>
          </a:xfrm>
          <a:prstGeom prst="rect">
            <a:avLst/>
          </a:prstGeom>
          <a:noFill/>
        </p:spPr>
        <p:txBody>
          <a:bodyPr wrap="none" rtlCol="0">
            <a:spAutoFit/>
          </a:bodyPr>
          <a:lstStyle/>
          <a:p>
            <a:r>
              <a:rPr lang="en-US" dirty="0">
                <a:solidFill>
                  <a:schemeClr val="accent6">
                    <a:lumMod val="75000"/>
                  </a:schemeClr>
                </a:solidFill>
              </a:rPr>
              <a:t>+ Reduce ~40% of memory access</a:t>
            </a:r>
          </a:p>
          <a:p>
            <a:r>
              <a:rPr lang="en-US" dirty="0">
                <a:solidFill>
                  <a:schemeClr val="accent6">
                    <a:lumMod val="75000"/>
                  </a:schemeClr>
                </a:solidFill>
              </a:rPr>
              <a:t>+ ~1.5x speedup</a:t>
            </a:r>
          </a:p>
        </p:txBody>
      </p:sp>
      <p:sp>
        <p:nvSpPr>
          <p:cNvPr id="18" name="TextBox 17">
            <a:extLst>
              <a:ext uri="{FF2B5EF4-FFF2-40B4-BE49-F238E27FC236}">
                <a16:creationId xmlns:a16="http://schemas.microsoft.com/office/drawing/2014/main" id="{D1BB02FE-3A61-0E55-1C06-7CBE9E078649}"/>
              </a:ext>
            </a:extLst>
          </p:cNvPr>
          <p:cNvSpPr txBox="1"/>
          <p:nvPr/>
        </p:nvSpPr>
        <p:spPr>
          <a:xfrm>
            <a:off x="3461009" y="5487991"/>
            <a:ext cx="5281997" cy="400110"/>
          </a:xfrm>
          <a:prstGeom prst="rect">
            <a:avLst/>
          </a:prstGeom>
          <a:noFill/>
        </p:spPr>
        <p:txBody>
          <a:bodyPr wrap="square" rtlCol="0">
            <a:spAutoFit/>
          </a:bodyPr>
          <a:lstStyle/>
          <a:p>
            <a:r>
              <a:rPr lang="en-US" sz="2000" dirty="0">
                <a:solidFill>
                  <a:srgbClr val="C00000"/>
                </a:solidFill>
              </a:rPr>
              <a:t>See their paper for the renumbering approach</a:t>
            </a:r>
          </a:p>
        </p:txBody>
      </p:sp>
    </p:spTree>
    <p:extLst>
      <p:ext uri="{BB962C8B-B14F-4D97-AF65-F5344CB8AC3E}">
        <p14:creationId xmlns:p14="http://schemas.microsoft.com/office/powerpoint/2010/main" val="4152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p:bldP spid="10" grpId="0" animBg="1"/>
      <p:bldP spid="11" grpId="0" animBg="1"/>
      <p:bldP spid="12" grpId="0"/>
      <p:bldP spid="13" grpId="0" animBg="1"/>
      <p:bldP spid="14" grpId="0" animBg="1"/>
      <p:bldP spid="15" grpId="0"/>
      <p:bldP spid="16" grpId="0"/>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00D-9D60-D5B2-A006-C4E6DF4D0375}"/>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C3C6A2F1-D72F-8FFA-6E0D-CC52BCEF362A}"/>
              </a:ext>
            </a:extLst>
          </p:cNvPr>
          <p:cNvSpPr>
            <a:spLocks noGrp="1"/>
          </p:cNvSpPr>
          <p:nvPr>
            <p:ph idx="1"/>
          </p:nvPr>
        </p:nvSpPr>
        <p:spPr>
          <a:xfrm>
            <a:off x="838200" y="1825625"/>
            <a:ext cx="10515600" cy="879877"/>
          </a:xfrm>
        </p:spPr>
        <p:txBody>
          <a:bodyPr/>
          <a:lstStyle/>
          <a:p>
            <a:pPr>
              <a:buFont typeface="Wingdings" pitchFamily="2" charset="2"/>
              <a:buChar char="Ø"/>
            </a:pPr>
            <a:r>
              <a:rPr lang="en-US" dirty="0"/>
              <a:t> Warp-aware Memory Customization (</a:t>
            </a:r>
            <a:r>
              <a:rPr lang="en-US" dirty="0">
                <a:solidFill>
                  <a:srgbClr val="C00000"/>
                </a:solidFill>
              </a:rPr>
              <a:t>a.k.a. how to use shared memory on GPU</a:t>
            </a:r>
            <a:r>
              <a:rPr lang="en-US" dirty="0"/>
              <a:t>)</a:t>
            </a:r>
          </a:p>
        </p:txBody>
      </p:sp>
      <p:sp>
        <p:nvSpPr>
          <p:cNvPr id="4" name="Slide Number Placeholder 3">
            <a:extLst>
              <a:ext uri="{FF2B5EF4-FFF2-40B4-BE49-F238E27FC236}">
                <a16:creationId xmlns:a16="http://schemas.microsoft.com/office/drawing/2014/main" id="{5ACFC43A-79DC-4658-4C14-133A3964FBBE}"/>
              </a:ext>
            </a:extLst>
          </p:cNvPr>
          <p:cNvSpPr>
            <a:spLocks noGrp="1"/>
          </p:cNvSpPr>
          <p:nvPr>
            <p:ph type="sldNum" sz="quarter" idx="12"/>
          </p:nvPr>
        </p:nvSpPr>
        <p:spPr/>
        <p:txBody>
          <a:bodyPr/>
          <a:lstStyle/>
          <a:p>
            <a:fld id="{7B8E230A-344C-314A-99D7-8592764412A6}" type="slidenum">
              <a:rPr lang="en-US" smtClean="0"/>
              <a:t>82</a:t>
            </a:fld>
            <a:endParaRPr lang="en-US"/>
          </a:p>
        </p:txBody>
      </p:sp>
      <p:sp>
        <p:nvSpPr>
          <p:cNvPr id="5" name="Rounded Rectangle 4">
            <a:extLst>
              <a:ext uri="{FF2B5EF4-FFF2-40B4-BE49-F238E27FC236}">
                <a16:creationId xmlns:a16="http://schemas.microsoft.com/office/drawing/2014/main" id="{F3DA374E-0ADF-5335-19F3-47694851AAAA}"/>
              </a:ext>
            </a:extLst>
          </p:cNvPr>
          <p:cNvSpPr/>
          <p:nvPr/>
        </p:nvSpPr>
        <p:spPr>
          <a:xfrm>
            <a:off x="102027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EC4BB5-46B8-2DFC-E74D-72554591D95B}"/>
              </a:ext>
            </a:extLst>
          </p:cNvPr>
          <p:cNvSpPr txBox="1"/>
          <p:nvPr/>
        </p:nvSpPr>
        <p:spPr>
          <a:xfrm>
            <a:off x="1021084" y="3344060"/>
            <a:ext cx="952901" cy="646331"/>
          </a:xfrm>
          <a:prstGeom prst="rect">
            <a:avLst/>
          </a:prstGeom>
          <a:noFill/>
        </p:spPr>
        <p:txBody>
          <a:bodyPr wrap="square" rtlCol="0">
            <a:spAutoFit/>
          </a:bodyPr>
          <a:lstStyle/>
          <a:p>
            <a:pPr algn="ctr"/>
            <a:r>
              <a:rPr lang="en-US" dirty="0"/>
              <a:t>Warp 0</a:t>
            </a:r>
          </a:p>
          <a:p>
            <a:pPr algn="ctr"/>
            <a:r>
              <a:rPr lang="en-US" dirty="0"/>
              <a:t>NG-0</a:t>
            </a:r>
          </a:p>
        </p:txBody>
      </p:sp>
      <p:sp>
        <p:nvSpPr>
          <p:cNvPr id="7" name="Rounded Rectangle 6">
            <a:extLst>
              <a:ext uri="{FF2B5EF4-FFF2-40B4-BE49-F238E27FC236}">
                <a16:creationId xmlns:a16="http://schemas.microsoft.com/office/drawing/2014/main" id="{1D7AC01E-9011-000D-CBE3-B2A7ECF03201}"/>
              </a:ext>
            </a:extLst>
          </p:cNvPr>
          <p:cNvSpPr/>
          <p:nvPr/>
        </p:nvSpPr>
        <p:spPr>
          <a:xfrm>
            <a:off x="226995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0433EE1-C5A6-F889-1472-78403151D920}"/>
              </a:ext>
            </a:extLst>
          </p:cNvPr>
          <p:cNvSpPr/>
          <p:nvPr/>
        </p:nvSpPr>
        <p:spPr>
          <a:xfrm>
            <a:off x="351963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82B1908-C76A-2203-75E2-4E730DA8FC73}"/>
              </a:ext>
            </a:extLst>
          </p:cNvPr>
          <p:cNvSpPr/>
          <p:nvPr/>
        </p:nvSpPr>
        <p:spPr>
          <a:xfrm>
            <a:off x="476931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5BDAF93-E18F-9275-691D-983C0CFAC438}"/>
              </a:ext>
            </a:extLst>
          </p:cNvPr>
          <p:cNvCxnSpPr>
            <a:cxnSpLocks/>
          </p:cNvCxnSpPr>
          <p:nvPr/>
        </p:nvCxnSpPr>
        <p:spPr>
          <a:xfrm>
            <a:off x="5986914" y="3265371"/>
            <a:ext cx="0" cy="197593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604D2F7-45E8-1D65-3CD4-4FE5028D6173}"/>
              </a:ext>
            </a:extLst>
          </p:cNvPr>
          <p:cNvCxnSpPr>
            <a:cxnSpLocks/>
          </p:cNvCxnSpPr>
          <p:nvPr/>
        </p:nvCxnSpPr>
        <p:spPr>
          <a:xfrm>
            <a:off x="3368842" y="3265371"/>
            <a:ext cx="0" cy="83499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F077F0FE-714A-9A7D-B41F-04B9F8D5F0AB}"/>
              </a:ext>
            </a:extLst>
          </p:cNvPr>
          <p:cNvSpPr/>
          <p:nvPr/>
        </p:nvSpPr>
        <p:spPr>
          <a:xfrm>
            <a:off x="1020277" y="5436315"/>
            <a:ext cx="10013949" cy="11438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4CA0D66-9E18-5FF9-8F83-073602CAAC0E}"/>
              </a:ext>
            </a:extLst>
          </p:cNvPr>
          <p:cNvSpPr txBox="1"/>
          <p:nvPr/>
        </p:nvSpPr>
        <p:spPr>
          <a:xfrm>
            <a:off x="9308096" y="6163993"/>
            <a:ext cx="1706173" cy="369332"/>
          </a:xfrm>
          <a:prstGeom prst="rect">
            <a:avLst/>
          </a:prstGeom>
          <a:noFill/>
        </p:spPr>
        <p:txBody>
          <a:bodyPr wrap="none" rtlCol="0">
            <a:spAutoFit/>
          </a:bodyPr>
          <a:lstStyle/>
          <a:p>
            <a:r>
              <a:rPr lang="en-US" dirty="0"/>
              <a:t>Global Memory</a:t>
            </a:r>
          </a:p>
        </p:txBody>
      </p:sp>
      <p:sp>
        <p:nvSpPr>
          <p:cNvPr id="53" name="Rounded Rectangle 52">
            <a:extLst>
              <a:ext uri="{FF2B5EF4-FFF2-40B4-BE49-F238E27FC236}">
                <a16:creationId xmlns:a16="http://schemas.microsoft.com/office/drawing/2014/main" id="{D79C016D-8748-18D2-43F7-77BC3EAF02CF}"/>
              </a:ext>
            </a:extLst>
          </p:cNvPr>
          <p:cNvSpPr/>
          <p:nvPr/>
        </p:nvSpPr>
        <p:spPr>
          <a:xfrm>
            <a:off x="633228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D12B1D55-63FF-97FE-DE21-3983A256495F}"/>
              </a:ext>
            </a:extLst>
          </p:cNvPr>
          <p:cNvSpPr/>
          <p:nvPr/>
        </p:nvSpPr>
        <p:spPr>
          <a:xfrm>
            <a:off x="758196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C1B4D2DD-C52D-E964-B907-653503AD0F6E}"/>
              </a:ext>
            </a:extLst>
          </p:cNvPr>
          <p:cNvSpPr/>
          <p:nvPr/>
        </p:nvSpPr>
        <p:spPr>
          <a:xfrm>
            <a:off x="883164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693C1AC5-C891-E8F9-4BE4-C8F8368841D3}"/>
              </a:ext>
            </a:extLst>
          </p:cNvPr>
          <p:cNvSpPr/>
          <p:nvPr/>
        </p:nvSpPr>
        <p:spPr>
          <a:xfrm>
            <a:off x="1008132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0F0A099D-B590-8904-863A-788361626C50}"/>
              </a:ext>
            </a:extLst>
          </p:cNvPr>
          <p:cNvCxnSpPr>
            <a:cxnSpLocks/>
          </p:cNvCxnSpPr>
          <p:nvPr/>
        </p:nvCxnSpPr>
        <p:spPr>
          <a:xfrm>
            <a:off x="7419474" y="3283017"/>
            <a:ext cx="0" cy="83499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00" name="Rectangle 99">
            <a:extLst>
              <a:ext uri="{FF2B5EF4-FFF2-40B4-BE49-F238E27FC236}">
                <a16:creationId xmlns:a16="http://schemas.microsoft.com/office/drawing/2014/main" id="{EA8DFF9C-7690-9C7F-1720-DA0B74C36EA9}"/>
              </a:ext>
            </a:extLst>
          </p:cNvPr>
          <p:cNvSpPr/>
          <p:nvPr/>
        </p:nvSpPr>
        <p:spPr>
          <a:xfrm>
            <a:off x="5374296" y="6002310"/>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D871058D-8BEC-8D1A-2693-F7A04B92AE08}"/>
              </a:ext>
            </a:extLst>
          </p:cNvPr>
          <p:cNvSpPr/>
          <p:nvPr/>
        </p:nvSpPr>
        <p:spPr>
          <a:xfrm>
            <a:off x="5844478" y="6002310"/>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76DAFEA5-C3FC-73AC-F6CC-7F379F5A76C6}"/>
              </a:ext>
            </a:extLst>
          </p:cNvPr>
          <p:cNvSpPr/>
          <p:nvPr/>
        </p:nvSpPr>
        <p:spPr>
          <a:xfrm>
            <a:off x="6314660" y="6002309"/>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ounded Rectangle 112">
            <a:extLst>
              <a:ext uri="{FF2B5EF4-FFF2-40B4-BE49-F238E27FC236}">
                <a16:creationId xmlns:a16="http://schemas.microsoft.com/office/drawing/2014/main" id="{34B988C9-8935-A967-C1B8-682A1974E3DB}"/>
              </a:ext>
            </a:extLst>
          </p:cNvPr>
          <p:cNvSpPr/>
          <p:nvPr/>
        </p:nvSpPr>
        <p:spPr>
          <a:xfrm>
            <a:off x="1020277" y="2793290"/>
            <a:ext cx="2202574"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D67BE54C-BCFA-B218-6A8F-4E9425E0819F}"/>
              </a:ext>
            </a:extLst>
          </p:cNvPr>
          <p:cNvSpPr txBox="1"/>
          <p:nvPr/>
        </p:nvSpPr>
        <p:spPr>
          <a:xfrm>
            <a:off x="1677379" y="2763500"/>
            <a:ext cx="896399" cy="369332"/>
          </a:xfrm>
          <a:prstGeom prst="rect">
            <a:avLst/>
          </a:prstGeom>
          <a:noFill/>
        </p:spPr>
        <p:txBody>
          <a:bodyPr wrap="none" rtlCol="0">
            <a:spAutoFit/>
          </a:bodyPr>
          <a:lstStyle/>
          <a:p>
            <a:r>
              <a:rPr lang="en-US" dirty="0"/>
              <a:t>Node 0</a:t>
            </a:r>
          </a:p>
        </p:txBody>
      </p:sp>
      <p:sp>
        <p:nvSpPr>
          <p:cNvPr id="115" name="Rounded Rectangle 114">
            <a:extLst>
              <a:ext uri="{FF2B5EF4-FFF2-40B4-BE49-F238E27FC236}">
                <a16:creationId xmlns:a16="http://schemas.microsoft.com/office/drawing/2014/main" id="{E5ED0E1F-066D-5307-AE3C-5921BCFFA688}"/>
              </a:ext>
            </a:extLst>
          </p:cNvPr>
          <p:cNvSpPr/>
          <p:nvPr/>
        </p:nvSpPr>
        <p:spPr>
          <a:xfrm>
            <a:off x="3519637" y="2781435"/>
            <a:ext cx="3765549"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FCF27259-1F88-AAB3-86E1-91C339487F8C}"/>
              </a:ext>
            </a:extLst>
          </p:cNvPr>
          <p:cNvSpPr txBox="1"/>
          <p:nvPr/>
        </p:nvSpPr>
        <p:spPr>
          <a:xfrm>
            <a:off x="4938906" y="2761781"/>
            <a:ext cx="1586806" cy="369332"/>
          </a:xfrm>
          <a:prstGeom prst="rect">
            <a:avLst/>
          </a:prstGeom>
          <a:noFill/>
        </p:spPr>
        <p:txBody>
          <a:bodyPr wrap="square" rtlCol="0">
            <a:spAutoFit/>
          </a:bodyPr>
          <a:lstStyle/>
          <a:p>
            <a:r>
              <a:rPr lang="en-US" dirty="0"/>
              <a:t>Node 1</a:t>
            </a:r>
          </a:p>
        </p:txBody>
      </p:sp>
      <p:sp>
        <p:nvSpPr>
          <p:cNvPr id="117" name="Rounded Rectangle 116">
            <a:extLst>
              <a:ext uri="{FF2B5EF4-FFF2-40B4-BE49-F238E27FC236}">
                <a16:creationId xmlns:a16="http://schemas.microsoft.com/office/drawing/2014/main" id="{DDBB543D-BD3C-70CF-0C0C-0E046A1748B0}"/>
              </a:ext>
            </a:extLst>
          </p:cNvPr>
          <p:cNvSpPr/>
          <p:nvPr/>
        </p:nvSpPr>
        <p:spPr>
          <a:xfrm>
            <a:off x="7581966" y="2779718"/>
            <a:ext cx="3452260"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33C5355-9DF5-E24C-1B83-F05AB7FAD7C4}"/>
              </a:ext>
            </a:extLst>
          </p:cNvPr>
          <p:cNvSpPr txBox="1"/>
          <p:nvPr/>
        </p:nvSpPr>
        <p:spPr>
          <a:xfrm>
            <a:off x="8890840" y="2770315"/>
            <a:ext cx="1446378" cy="369332"/>
          </a:xfrm>
          <a:prstGeom prst="rect">
            <a:avLst/>
          </a:prstGeom>
          <a:noFill/>
        </p:spPr>
        <p:txBody>
          <a:bodyPr wrap="square" rtlCol="0">
            <a:spAutoFit/>
          </a:bodyPr>
          <a:lstStyle/>
          <a:p>
            <a:r>
              <a:rPr lang="en-US" dirty="0"/>
              <a:t>Node 2</a:t>
            </a:r>
          </a:p>
        </p:txBody>
      </p:sp>
      <p:sp>
        <p:nvSpPr>
          <p:cNvPr id="120" name="TextBox 119">
            <a:extLst>
              <a:ext uri="{FF2B5EF4-FFF2-40B4-BE49-F238E27FC236}">
                <a16:creationId xmlns:a16="http://schemas.microsoft.com/office/drawing/2014/main" id="{BC3CA137-F950-FE90-A5AC-586C3CA6F9C4}"/>
              </a:ext>
            </a:extLst>
          </p:cNvPr>
          <p:cNvSpPr txBox="1"/>
          <p:nvPr/>
        </p:nvSpPr>
        <p:spPr>
          <a:xfrm>
            <a:off x="2295624" y="3352774"/>
            <a:ext cx="952901" cy="646331"/>
          </a:xfrm>
          <a:prstGeom prst="rect">
            <a:avLst/>
          </a:prstGeom>
          <a:noFill/>
        </p:spPr>
        <p:txBody>
          <a:bodyPr wrap="square" rtlCol="0">
            <a:spAutoFit/>
          </a:bodyPr>
          <a:lstStyle/>
          <a:p>
            <a:pPr algn="ctr"/>
            <a:r>
              <a:rPr lang="en-US" dirty="0"/>
              <a:t>Warp 1</a:t>
            </a:r>
          </a:p>
          <a:p>
            <a:pPr algn="ctr"/>
            <a:r>
              <a:rPr lang="en-US" dirty="0"/>
              <a:t>NG-1</a:t>
            </a:r>
          </a:p>
        </p:txBody>
      </p:sp>
      <p:sp>
        <p:nvSpPr>
          <p:cNvPr id="121" name="TextBox 120">
            <a:extLst>
              <a:ext uri="{FF2B5EF4-FFF2-40B4-BE49-F238E27FC236}">
                <a16:creationId xmlns:a16="http://schemas.microsoft.com/office/drawing/2014/main" id="{1969C916-7117-3CA3-1F3D-FE489EB4D88E}"/>
              </a:ext>
            </a:extLst>
          </p:cNvPr>
          <p:cNvSpPr txBox="1"/>
          <p:nvPr/>
        </p:nvSpPr>
        <p:spPr>
          <a:xfrm>
            <a:off x="3503130" y="3352774"/>
            <a:ext cx="952901" cy="646331"/>
          </a:xfrm>
          <a:prstGeom prst="rect">
            <a:avLst/>
          </a:prstGeom>
          <a:noFill/>
        </p:spPr>
        <p:txBody>
          <a:bodyPr wrap="square" rtlCol="0">
            <a:spAutoFit/>
          </a:bodyPr>
          <a:lstStyle/>
          <a:p>
            <a:pPr algn="ctr"/>
            <a:r>
              <a:rPr lang="en-US" dirty="0"/>
              <a:t>Warp 2</a:t>
            </a:r>
          </a:p>
          <a:p>
            <a:pPr algn="ctr"/>
            <a:r>
              <a:rPr lang="en-US" dirty="0"/>
              <a:t>NG-2</a:t>
            </a:r>
          </a:p>
        </p:txBody>
      </p:sp>
      <p:sp>
        <p:nvSpPr>
          <p:cNvPr id="122" name="TextBox 121">
            <a:extLst>
              <a:ext uri="{FF2B5EF4-FFF2-40B4-BE49-F238E27FC236}">
                <a16:creationId xmlns:a16="http://schemas.microsoft.com/office/drawing/2014/main" id="{23E3D76E-C914-719A-F94D-280810874315}"/>
              </a:ext>
            </a:extLst>
          </p:cNvPr>
          <p:cNvSpPr txBox="1"/>
          <p:nvPr/>
        </p:nvSpPr>
        <p:spPr>
          <a:xfrm>
            <a:off x="4757006" y="3373855"/>
            <a:ext cx="952901" cy="646331"/>
          </a:xfrm>
          <a:prstGeom prst="rect">
            <a:avLst/>
          </a:prstGeom>
          <a:noFill/>
        </p:spPr>
        <p:txBody>
          <a:bodyPr wrap="square" rtlCol="0">
            <a:spAutoFit/>
          </a:bodyPr>
          <a:lstStyle/>
          <a:p>
            <a:pPr algn="ctr"/>
            <a:r>
              <a:rPr lang="en-US" dirty="0"/>
              <a:t>Warp 3</a:t>
            </a:r>
          </a:p>
          <a:p>
            <a:pPr algn="ctr"/>
            <a:r>
              <a:rPr lang="en-US" dirty="0"/>
              <a:t>NG-3</a:t>
            </a:r>
          </a:p>
        </p:txBody>
      </p:sp>
      <p:sp>
        <p:nvSpPr>
          <p:cNvPr id="123" name="TextBox 122">
            <a:extLst>
              <a:ext uri="{FF2B5EF4-FFF2-40B4-BE49-F238E27FC236}">
                <a16:creationId xmlns:a16="http://schemas.microsoft.com/office/drawing/2014/main" id="{42ABBC26-ECED-E174-762A-06F66B6598E4}"/>
              </a:ext>
            </a:extLst>
          </p:cNvPr>
          <p:cNvSpPr txBox="1"/>
          <p:nvPr/>
        </p:nvSpPr>
        <p:spPr>
          <a:xfrm>
            <a:off x="6332285" y="3364428"/>
            <a:ext cx="952901" cy="646331"/>
          </a:xfrm>
          <a:prstGeom prst="rect">
            <a:avLst/>
          </a:prstGeom>
          <a:noFill/>
        </p:spPr>
        <p:txBody>
          <a:bodyPr wrap="square" rtlCol="0">
            <a:spAutoFit/>
          </a:bodyPr>
          <a:lstStyle/>
          <a:p>
            <a:pPr algn="ctr"/>
            <a:r>
              <a:rPr lang="en-US" dirty="0"/>
              <a:t>Warp 0</a:t>
            </a:r>
          </a:p>
          <a:p>
            <a:pPr algn="ctr"/>
            <a:r>
              <a:rPr lang="en-US" dirty="0"/>
              <a:t>NG-4</a:t>
            </a:r>
          </a:p>
        </p:txBody>
      </p:sp>
      <p:sp>
        <p:nvSpPr>
          <p:cNvPr id="124" name="TextBox 123">
            <a:extLst>
              <a:ext uri="{FF2B5EF4-FFF2-40B4-BE49-F238E27FC236}">
                <a16:creationId xmlns:a16="http://schemas.microsoft.com/office/drawing/2014/main" id="{C53C7B64-12CA-014C-235E-43C7678D8D53}"/>
              </a:ext>
            </a:extLst>
          </p:cNvPr>
          <p:cNvSpPr txBox="1"/>
          <p:nvPr/>
        </p:nvSpPr>
        <p:spPr>
          <a:xfrm>
            <a:off x="7580467" y="3353842"/>
            <a:ext cx="952901" cy="646331"/>
          </a:xfrm>
          <a:prstGeom prst="rect">
            <a:avLst/>
          </a:prstGeom>
          <a:noFill/>
        </p:spPr>
        <p:txBody>
          <a:bodyPr wrap="square" rtlCol="0">
            <a:spAutoFit/>
          </a:bodyPr>
          <a:lstStyle/>
          <a:p>
            <a:pPr algn="ctr"/>
            <a:r>
              <a:rPr lang="en-US" dirty="0"/>
              <a:t>Warp 1</a:t>
            </a:r>
          </a:p>
          <a:p>
            <a:pPr algn="ctr"/>
            <a:r>
              <a:rPr lang="en-US" dirty="0"/>
              <a:t>NG-5</a:t>
            </a:r>
          </a:p>
        </p:txBody>
      </p:sp>
      <p:sp>
        <p:nvSpPr>
          <p:cNvPr id="125" name="TextBox 124">
            <a:extLst>
              <a:ext uri="{FF2B5EF4-FFF2-40B4-BE49-F238E27FC236}">
                <a16:creationId xmlns:a16="http://schemas.microsoft.com/office/drawing/2014/main" id="{28954885-DEAF-92E2-5AEE-8CF49D44FC7C}"/>
              </a:ext>
            </a:extLst>
          </p:cNvPr>
          <p:cNvSpPr txBox="1"/>
          <p:nvPr/>
        </p:nvSpPr>
        <p:spPr>
          <a:xfrm>
            <a:off x="8851339" y="3354034"/>
            <a:ext cx="952901" cy="646331"/>
          </a:xfrm>
          <a:prstGeom prst="rect">
            <a:avLst/>
          </a:prstGeom>
          <a:noFill/>
        </p:spPr>
        <p:txBody>
          <a:bodyPr wrap="square" rtlCol="0">
            <a:spAutoFit/>
          </a:bodyPr>
          <a:lstStyle/>
          <a:p>
            <a:pPr algn="ctr"/>
            <a:r>
              <a:rPr lang="en-US" dirty="0"/>
              <a:t>Warp 2</a:t>
            </a:r>
          </a:p>
          <a:p>
            <a:pPr algn="ctr"/>
            <a:r>
              <a:rPr lang="en-US" dirty="0"/>
              <a:t>NG-6</a:t>
            </a:r>
          </a:p>
        </p:txBody>
      </p:sp>
      <p:sp>
        <p:nvSpPr>
          <p:cNvPr id="126" name="TextBox 125">
            <a:extLst>
              <a:ext uri="{FF2B5EF4-FFF2-40B4-BE49-F238E27FC236}">
                <a16:creationId xmlns:a16="http://schemas.microsoft.com/office/drawing/2014/main" id="{575A3CE7-9F2E-5E0B-D67A-F96540EB4CE7}"/>
              </a:ext>
            </a:extLst>
          </p:cNvPr>
          <p:cNvSpPr txBox="1"/>
          <p:nvPr/>
        </p:nvSpPr>
        <p:spPr>
          <a:xfrm>
            <a:off x="10091416" y="3364740"/>
            <a:ext cx="952901" cy="646331"/>
          </a:xfrm>
          <a:prstGeom prst="rect">
            <a:avLst/>
          </a:prstGeom>
          <a:noFill/>
        </p:spPr>
        <p:txBody>
          <a:bodyPr wrap="square" rtlCol="0">
            <a:spAutoFit/>
          </a:bodyPr>
          <a:lstStyle/>
          <a:p>
            <a:pPr algn="ctr"/>
            <a:r>
              <a:rPr lang="en-US" dirty="0"/>
              <a:t>Warp 3</a:t>
            </a:r>
          </a:p>
          <a:p>
            <a:pPr algn="ctr"/>
            <a:r>
              <a:rPr lang="en-US" dirty="0"/>
              <a:t>NG-7</a:t>
            </a:r>
          </a:p>
        </p:txBody>
      </p:sp>
      <p:cxnSp>
        <p:nvCxnSpPr>
          <p:cNvPr id="15" name="Straight Arrow Connector 14">
            <a:extLst>
              <a:ext uri="{FF2B5EF4-FFF2-40B4-BE49-F238E27FC236}">
                <a16:creationId xmlns:a16="http://schemas.microsoft.com/office/drawing/2014/main" id="{20592914-071E-D130-7ADF-0A660C81F0BF}"/>
              </a:ext>
            </a:extLst>
          </p:cNvPr>
          <p:cNvCxnSpPr>
            <a:cxnSpLocks/>
          </p:cNvCxnSpPr>
          <p:nvPr/>
        </p:nvCxnSpPr>
        <p:spPr>
          <a:xfrm>
            <a:off x="1451728" y="3978111"/>
            <a:ext cx="4053526" cy="2007910"/>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464AF9D-37EF-C00F-AC91-CB33B16D7DBE}"/>
              </a:ext>
            </a:extLst>
          </p:cNvPr>
          <p:cNvCxnSpPr>
            <a:cxnSpLocks/>
          </p:cNvCxnSpPr>
          <p:nvPr/>
        </p:nvCxnSpPr>
        <p:spPr>
          <a:xfrm>
            <a:off x="2801853" y="3964911"/>
            <a:ext cx="2713491" cy="2021110"/>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5074ADE-DF61-1982-8F40-5FD7DCED1141}"/>
              </a:ext>
            </a:extLst>
          </p:cNvPr>
          <p:cNvCxnSpPr>
            <a:cxnSpLocks/>
            <a:endCxn id="101" idx="0"/>
          </p:cNvCxnSpPr>
          <p:nvPr/>
        </p:nvCxnSpPr>
        <p:spPr>
          <a:xfrm>
            <a:off x="3989703" y="3964911"/>
            <a:ext cx="2028030" cy="2037399"/>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772005D-A889-ACBA-1E78-47E13430C5BE}"/>
              </a:ext>
            </a:extLst>
          </p:cNvPr>
          <p:cNvCxnSpPr>
            <a:cxnSpLocks/>
            <a:endCxn id="101" idx="0"/>
          </p:cNvCxnSpPr>
          <p:nvPr/>
        </p:nvCxnSpPr>
        <p:spPr>
          <a:xfrm>
            <a:off x="5233456" y="3956677"/>
            <a:ext cx="784277" cy="2045633"/>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00509CD-3E11-13DD-97ED-27329BD236F4}"/>
              </a:ext>
            </a:extLst>
          </p:cNvPr>
          <p:cNvCxnSpPr>
            <a:cxnSpLocks/>
            <a:endCxn id="101" idx="0"/>
          </p:cNvCxnSpPr>
          <p:nvPr/>
        </p:nvCxnSpPr>
        <p:spPr>
          <a:xfrm flipH="1">
            <a:off x="6017733" y="3956569"/>
            <a:ext cx="802716" cy="2045741"/>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B46AB3F-BCCD-6269-1104-D8222961B2E0}"/>
              </a:ext>
            </a:extLst>
          </p:cNvPr>
          <p:cNvCxnSpPr>
            <a:cxnSpLocks/>
            <a:endCxn id="102" idx="0"/>
          </p:cNvCxnSpPr>
          <p:nvPr/>
        </p:nvCxnSpPr>
        <p:spPr>
          <a:xfrm flipH="1">
            <a:off x="6487915" y="3964911"/>
            <a:ext cx="1555314" cy="2037398"/>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9C818DC-BA57-23B4-EF0C-950774944677}"/>
              </a:ext>
            </a:extLst>
          </p:cNvPr>
          <p:cNvCxnSpPr>
            <a:cxnSpLocks/>
            <a:endCxn id="102" idx="0"/>
          </p:cNvCxnSpPr>
          <p:nvPr/>
        </p:nvCxnSpPr>
        <p:spPr>
          <a:xfrm flipH="1">
            <a:off x="6487915" y="3945728"/>
            <a:ext cx="2853563" cy="2056581"/>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9ED6EFB-3344-CDAE-746C-D1DBF8548EAC}"/>
              </a:ext>
            </a:extLst>
          </p:cNvPr>
          <p:cNvCxnSpPr>
            <a:cxnSpLocks/>
            <a:endCxn id="102" idx="0"/>
          </p:cNvCxnSpPr>
          <p:nvPr/>
        </p:nvCxnSpPr>
        <p:spPr>
          <a:xfrm flipH="1">
            <a:off x="6487915" y="3968685"/>
            <a:ext cx="4107813" cy="2033624"/>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651E48F-38D3-94DA-C41D-8BB6E119F57F}"/>
              </a:ext>
            </a:extLst>
          </p:cNvPr>
          <p:cNvSpPr txBox="1"/>
          <p:nvPr/>
        </p:nvSpPr>
        <p:spPr>
          <a:xfrm>
            <a:off x="2833267" y="4368043"/>
            <a:ext cx="1204176" cy="461665"/>
          </a:xfrm>
          <a:prstGeom prst="rect">
            <a:avLst/>
          </a:prstGeom>
          <a:noFill/>
        </p:spPr>
        <p:txBody>
          <a:bodyPr wrap="none" rtlCol="0">
            <a:spAutoFit/>
          </a:bodyPr>
          <a:lstStyle/>
          <a:p>
            <a:r>
              <a:rPr lang="en-US" sz="2400" b="1" dirty="0">
                <a:solidFill>
                  <a:schemeClr val="bg1">
                    <a:lumMod val="65000"/>
                  </a:schemeClr>
                </a:solidFill>
              </a:rPr>
              <a:t>Block 0</a:t>
            </a:r>
          </a:p>
        </p:txBody>
      </p:sp>
      <p:sp>
        <p:nvSpPr>
          <p:cNvPr id="10" name="TextBox 9">
            <a:extLst>
              <a:ext uri="{FF2B5EF4-FFF2-40B4-BE49-F238E27FC236}">
                <a16:creationId xmlns:a16="http://schemas.microsoft.com/office/drawing/2014/main" id="{8E4B301D-B595-08F2-D3B9-5E73D421F7C5}"/>
              </a:ext>
            </a:extLst>
          </p:cNvPr>
          <p:cNvSpPr txBox="1"/>
          <p:nvPr/>
        </p:nvSpPr>
        <p:spPr>
          <a:xfrm>
            <a:off x="8179232" y="4366132"/>
            <a:ext cx="1204176" cy="461665"/>
          </a:xfrm>
          <a:prstGeom prst="rect">
            <a:avLst/>
          </a:prstGeom>
          <a:noFill/>
        </p:spPr>
        <p:txBody>
          <a:bodyPr wrap="none" rtlCol="0">
            <a:spAutoFit/>
          </a:bodyPr>
          <a:lstStyle/>
          <a:p>
            <a:r>
              <a:rPr lang="en-US" sz="2400" b="1" dirty="0">
                <a:solidFill>
                  <a:schemeClr val="bg1">
                    <a:lumMod val="65000"/>
                  </a:schemeClr>
                </a:solidFill>
              </a:rPr>
              <a:t>Block 1</a:t>
            </a:r>
          </a:p>
        </p:txBody>
      </p:sp>
    </p:spTree>
    <p:extLst>
      <p:ext uri="{BB962C8B-B14F-4D97-AF65-F5344CB8AC3E}">
        <p14:creationId xmlns:p14="http://schemas.microsoft.com/office/powerpoint/2010/main" val="421155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00D-9D60-D5B2-A006-C4E6DF4D0375}"/>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C3C6A2F1-D72F-8FFA-6E0D-CC52BCEF362A}"/>
              </a:ext>
            </a:extLst>
          </p:cNvPr>
          <p:cNvSpPr>
            <a:spLocks noGrp="1"/>
          </p:cNvSpPr>
          <p:nvPr>
            <p:ph idx="1"/>
          </p:nvPr>
        </p:nvSpPr>
        <p:spPr>
          <a:xfrm>
            <a:off x="838200" y="1825625"/>
            <a:ext cx="10515600" cy="879877"/>
          </a:xfrm>
        </p:spPr>
        <p:txBody>
          <a:bodyPr/>
          <a:lstStyle/>
          <a:p>
            <a:pPr>
              <a:buFont typeface="Wingdings" pitchFamily="2" charset="2"/>
              <a:buChar char="Ø"/>
            </a:pPr>
            <a:r>
              <a:rPr lang="en-US" dirty="0"/>
              <a:t> Warp-aware Memory Customization (</a:t>
            </a:r>
            <a:r>
              <a:rPr lang="en-US" dirty="0">
                <a:solidFill>
                  <a:srgbClr val="C00000"/>
                </a:solidFill>
              </a:rPr>
              <a:t>a.k.a. How to use shared memory on GPU</a:t>
            </a:r>
            <a:r>
              <a:rPr lang="en-US" dirty="0"/>
              <a:t>)</a:t>
            </a:r>
          </a:p>
        </p:txBody>
      </p:sp>
      <p:sp>
        <p:nvSpPr>
          <p:cNvPr id="4" name="Slide Number Placeholder 3">
            <a:extLst>
              <a:ext uri="{FF2B5EF4-FFF2-40B4-BE49-F238E27FC236}">
                <a16:creationId xmlns:a16="http://schemas.microsoft.com/office/drawing/2014/main" id="{5ACFC43A-79DC-4658-4C14-133A3964FBBE}"/>
              </a:ext>
            </a:extLst>
          </p:cNvPr>
          <p:cNvSpPr>
            <a:spLocks noGrp="1"/>
          </p:cNvSpPr>
          <p:nvPr>
            <p:ph type="sldNum" sz="quarter" idx="12"/>
          </p:nvPr>
        </p:nvSpPr>
        <p:spPr/>
        <p:txBody>
          <a:bodyPr/>
          <a:lstStyle/>
          <a:p>
            <a:fld id="{7B8E230A-344C-314A-99D7-8592764412A6}" type="slidenum">
              <a:rPr lang="en-US" smtClean="0"/>
              <a:t>83</a:t>
            </a:fld>
            <a:endParaRPr lang="en-US"/>
          </a:p>
        </p:txBody>
      </p:sp>
      <p:sp>
        <p:nvSpPr>
          <p:cNvPr id="5" name="Rounded Rectangle 4">
            <a:extLst>
              <a:ext uri="{FF2B5EF4-FFF2-40B4-BE49-F238E27FC236}">
                <a16:creationId xmlns:a16="http://schemas.microsoft.com/office/drawing/2014/main" id="{F3DA374E-0ADF-5335-19F3-47694851AAAA}"/>
              </a:ext>
            </a:extLst>
          </p:cNvPr>
          <p:cNvSpPr/>
          <p:nvPr/>
        </p:nvSpPr>
        <p:spPr>
          <a:xfrm>
            <a:off x="102027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EC4BB5-46B8-2DFC-E74D-72554591D95B}"/>
              </a:ext>
            </a:extLst>
          </p:cNvPr>
          <p:cNvSpPr txBox="1"/>
          <p:nvPr/>
        </p:nvSpPr>
        <p:spPr>
          <a:xfrm>
            <a:off x="1021084" y="3344060"/>
            <a:ext cx="952901" cy="646331"/>
          </a:xfrm>
          <a:prstGeom prst="rect">
            <a:avLst/>
          </a:prstGeom>
          <a:noFill/>
        </p:spPr>
        <p:txBody>
          <a:bodyPr wrap="square" rtlCol="0">
            <a:spAutoFit/>
          </a:bodyPr>
          <a:lstStyle/>
          <a:p>
            <a:pPr algn="ctr"/>
            <a:r>
              <a:rPr lang="en-US" dirty="0"/>
              <a:t>Warp 0</a:t>
            </a:r>
          </a:p>
          <a:p>
            <a:pPr algn="ctr"/>
            <a:r>
              <a:rPr lang="en-US" dirty="0"/>
              <a:t>NG-0</a:t>
            </a:r>
          </a:p>
        </p:txBody>
      </p:sp>
      <p:sp>
        <p:nvSpPr>
          <p:cNvPr id="7" name="Rounded Rectangle 6">
            <a:extLst>
              <a:ext uri="{FF2B5EF4-FFF2-40B4-BE49-F238E27FC236}">
                <a16:creationId xmlns:a16="http://schemas.microsoft.com/office/drawing/2014/main" id="{1D7AC01E-9011-000D-CBE3-B2A7ECF03201}"/>
              </a:ext>
            </a:extLst>
          </p:cNvPr>
          <p:cNvSpPr/>
          <p:nvPr/>
        </p:nvSpPr>
        <p:spPr>
          <a:xfrm>
            <a:off x="226995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0433EE1-C5A6-F889-1472-78403151D920}"/>
              </a:ext>
            </a:extLst>
          </p:cNvPr>
          <p:cNvSpPr/>
          <p:nvPr/>
        </p:nvSpPr>
        <p:spPr>
          <a:xfrm>
            <a:off x="351963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82B1908-C76A-2203-75E2-4E730DA8FC73}"/>
              </a:ext>
            </a:extLst>
          </p:cNvPr>
          <p:cNvSpPr/>
          <p:nvPr/>
        </p:nvSpPr>
        <p:spPr>
          <a:xfrm>
            <a:off x="476931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83D331B-0F54-AAF0-88C3-0FD39BF66CE6}"/>
              </a:ext>
            </a:extLst>
          </p:cNvPr>
          <p:cNvSpPr/>
          <p:nvPr/>
        </p:nvSpPr>
        <p:spPr>
          <a:xfrm>
            <a:off x="1020278" y="4533499"/>
            <a:ext cx="4712031" cy="558266"/>
          </a:xfrm>
          <a:prstGeom prst="roundRect">
            <a:avLst/>
          </a:prstGeom>
          <a:solidFill>
            <a:schemeClr val="tx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541BB48-1FC8-AD6A-09D8-CFE996C05006}"/>
              </a:ext>
            </a:extLst>
          </p:cNvPr>
          <p:cNvSpPr txBox="1"/>
          <p:nvPr/>
        </p:nvSpPr>
        <p:spPr>
          <a:xfrm>
            <a:off x="2644879" y="4647992"/>
            <a:ext cx="1749518" cy="369332"/>
          </a:xfrm>
          <a:prstGeom prst="rect">
            <a:avLst/>
          </a:prstGeom>
          <a:noFill/>
        </p:spPr>
        <p:txBody>
          <a:bodyPr wrap="none" rtlCol="0">
            <a:spAutoFit/>
          </a:bodyPr>
          <a:lstStyle/>
          <a:p>
            <a:r>
              <a:rPr lang="en-US" dirty="0"/>
              <a:t>Shared Memory</a:t>
            </a:r>
          </a:p>
        </p:txBody>
      </p:sp>
      <p:cxnSp>
        <p:nvCxnSpPr>
          <p:cNvPr id="16" name="Straight Connector 15">
            <a:extLst>
              <a:ext uri="{FF2B5EF4-FFF2-40B4-BE49-F238E27FC236}">
                <a16:creationId xmlns:a16="http://schemas.microsoft.com/office/drawing/2014/main" id="{65BDAF93-E18F-9275-691D-983C0CFAC438}"/>
              </a:ext>
            </a:extLst>
          </p:cNvPr>
          <p:cNvCxnSpPr>
            <a:cxnSpLocks/>
          </p:cNvCxnSpPr>
          <p:nvPr/>
        </p:nvCxnSpPr>
        <p:spPr>
          <a:xfrm>
            <a:off x="5986914" y="3265371"/>
            <a:ext cx="0" cy="1928798"/>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604D2F7-45E8-1D65-3CD4-4FE5028D6173}"/>
              </a:ext>
            </a:extLst>
          </p:cNvPr>
          <p:cNvCxnSpPr>
            <a:cxnSpLocks/>
          </p:cNvCxnSpPr>
          <p:nvPr/>
        </p:nvCxnSpPr>
        <p:spPr>
          <a:xfrm>
            <a:off x="3368842" y="3265371"/>
            <a:ext cx="0" cy="83499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46E9BB5-2AE5-72DD-6CC9-8F3E9CC917B3}"/>
              </a:ext>
            </a:extLst>
          </p:cNvPr>
          <p:cNvCxnSpPr>
            <a:cxnSpLocks/>
          </p:cNvCxnSpPr>
          <p:nvPr/>
        </p:nvCxnSpPr>
        <p:spPr>
          <a:xfrm>
            <a:off x="1496728" y="3955984"/>
            <a:ext cx="0" cy="735827"/>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F64B503-9982-3563-C003-5F774CB94C68}"/>
              </a:ext>
            </a:extLst>
          </p:cNvPr>
          <p:cNvCxnSpPr>
            <a:cxnSpLocks/>
          </p:cNvCxnSpPr>
          <p:nvPr/>
        </p:nvCxnSpPr>
        <p:spPr>
          <a:xfrm flipH="1">
            <a:off x="1630079" y="3955983"/>
            <a:ext cx="1116329" cy="707360"/>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06A04D4-742F-FD0C-06C0-C3AC6430A1F2}"/>
              </a:ext>
            </a:extLst>
          </p:cNvPr>
          <p:cNvCxnSpPr>
            <a:cxnSpLocks/>
          </p:cNvCxnSpPr>
          <p:nvPr/>
        </p:nvCxnSpPr>
        <p:spPr>
          <a:xfrm flipH="1">
            <a:off x="5293895" y="3955984"/>
            <a:ext cx="3207" cy="731519"/>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D5E10E0-D73B-8B34-D8F9-8BA6E2E41228}"/>
              </a:ext>
            </a:extLst>
          </p:cNvPr>
          <p:cNvCxnSpPr>
            <a:cxnSpLocks/>
          </p:cNvCxnSpPr>
          <p:nvPr/>
        </p:nvCxnSpPr>
        <p:spPr>
          <a:xfrm>
            <a:off x="4017281" y="3945348"/>
            <a:ext cx="1151485" cy="703654"/>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F077F0FE-714A-9A7D-B41F-04B9F8D5F0AB}"/>
              </a:ext>
            </a:extLst>
          </p:cNvPr>
          <p:cNvSpPr/>
          <p:nvPr/>
        </p:nvSpPr>
        <p:spPr>
          <a:xfrm>
            <a:off x="1020277" y="5436315"/>
            <a:ext cx="10013949" cy="11438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4CA0D66-9E18-5FF9-8F83-073602CAAC0E}"/>
              </a:ext>
            </a:extLst>
          </p:cNvPr>
          <p:cNvSpPr txBox="1"/>
          <p:nvPr/>
        </p:nvSpPr>
        <p:spPr>
          <a:xfrm>
            <a:off x="9308096" y="6163993"/>
            <a:ext cx="1706173" cy="369332"/>
          </a:xfrm>
          <a:prstGeom prst="rect">
            <a:avLst/>
          </a:prstGeom>
          <a:noFill/>
        </p:spPr>
        <p:txBody>
          <a:bodyPr wrap="none" rtlCol="0">
            <a:spAutoFit/>
          </a:bodyPr>
          <a:lstStyle/>
          <a:p>
            <a:r>
              <a:rPr lang="en-US" dirty="0"/>
              <a:t>Global Memory</a:t>
            </a:r>
          </a:p>
        </p:txBody>
      </p:sp>
      <p:cxnSp>
        <p:nvCxnSpPr>
          <p:cNvPr id="33" name="Straight Arrow Connector 32">
            <a:extLst>
              <a:ext uri="{FF2B5EF4-FFF2-40B4-BE49-F238E27FC236}">
                <a16:creationId xmlns:a16="http://schemas.microsoft.com/office/drawing/2014/main" id="{49506AA7-6BD6-FAAD-A280-1AA5E388F546}"/>
              </a:ext>
            </a:extLst>
          </p:cNvPr>
          <p:cNvCxnSpPr>
            <a:cxnSpLocks/>
          </p:cNvCxnSpPr>
          <p:nvPr/>
        </p:nvCxnSpPr>
        <p:spPr>
          <a:xfrm>
            <a:off x="1540042" y="5043638"/>
            <a:ext cx="3984859" cy="921563"/>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392E1E6-9203-7504-2A85-F364E1F7B340}"/>
              </a:ext>
            </a:extLst>
          </p:cNvPr>
          <p:cNvCxnSpPr>
            <a:cxnSpLocks/>
          </p:cNvCxnSpPr>
          <p:nvPr/>
        </p:nvCxnSpPr>
        <p:spPr>
          <a:xfrm>
            <a:off x="5222449" y="5015060"/>
            <a:ext cx="764465" cy="981479"/>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D79C016D-8748-18D2-43F7-77BC3EAF02CF}"/>
              </a:ext>
            </a:extLst>
          </p:cNvPr>
          <p:cNvSpPr/>
          <p:nvPr/>
        </p:nvSpPr>
        <p:spPr>
          <a:xfrm>
            <a:off x="633228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D12B1D55-63FF-97FE-DE21-3983A256495F}"/>
              </a:ext>
            </a:extLst>
          </p:cNvPr>
          <p:cNvSpPr/>
          <p:nvPr/>
        </p:nvSpPr>
        <p:spPr>
          <a:xfrm>
            <a:off x="758196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C1B4D2DD-C52D-E964-B907-653503AD0F6E}"/>
              </a:ext>
            </a:extLst>
          </p:cNvPr>
          <p:cNvSpPr/>
          <p:nvPr/>
        </p:nvSpPr>
        <p:spPr>
          <a:xfrm>
            <a:off x="883164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693C1AC5-C891-E8F9-4BE4-C8F8368841D3}"/>
              </a:ext>
            </a:extLst>
          </p:cNvPr>
          <p:cNvSpPr/>
          <p:nvPr/>
        </p:nvSpPr>
        <p:spPr>
          <a:xfrm>
            <a:off x="1008132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9DC37F0F-571F-8BFB-FA04-7E495D746E96}"/>
              </a:ext>
            </a:extLst>
          </p:cNvPr>
          <p:cNvSpPr/>
          <p:nvPr/>
        </p:nvSpPr>
        <p:spPr>
          <a:xfrm>
            <a:off x="6332286" y="4533499"/>
            <a:ext cx="4712031" cy="558266"/>
          </a:xfrm>
          <a:prstGeom prst="roundRect">
            <a:avLst/>
          </a:prstGeom>
          <a:solidFill>
            <a:schemeClr val="tx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AC754053-CB5C-5F9D-2AD6-F65CCEE5052D}"/>
              </a:ext>
            </a:extLst>
          </p:cNvPr>
          <p:cNvSpPr txBox="1"/>
          <p:nvPr/>
        </p:nvSpPr>
        <p:spPr>
          <a:xfrm>
            <a:off x="7956887" y="4647992"/>
            <a:ext cx="1749518" cy="369332"/>
          </a:xfrm>
          <a:prstGeom prst="rect">
            <a:avLst/>
          </a:prstGeom>
          <a:noFill/>
        </p:spPr>
        <p:txBody>
          <a:bodyPr wrap="none" rtlCol="0">
            <a:spAutoFit/>
          </a:bodyPr>
          <a:lstStyle/>
          <a:p>
            <a:r>
              <a:rPr lang="en-US" dirty="0"/>
              <a:t>Shared Memory</a:t>
            </a:r>
          </a:p>
        </p:txBody>
      </p:sp>
      <p:cxnSp>
        <p:nvCxnSpPr>
          <p:cNvPr id="64" name="Straight Arrow Connector 63">
            <a:extLst>
              <a:ext uri="{FF2B5EF4-FFF2-40B4-BE49-F238E27FC236}">
                <a16:creationId xmlns:a16="http://schemas.microsoft.com/office/drawing/2014/main" id="{7F7032CC-4BA9-45B6-CF70-230CDEF84993}"/>
              </a:ext>
            </a:extLst>
          </p:cNvPr>
          <p:cNvCxnSpPr>
            <a:cxnSpLocks/>
          </p:cNvCxnSpPr>
          <p:nvPr/>
        </p:nvCxnSpPr>
        <p:spPr>
          <a:xfrm flipH="1">
            <a:off x="6805061" y="3955984"/>
            <a:ext cx="3675" cy="693018"/>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0BD75156-DF02-B17D-65CE-C1EFF33E2664}"/>
              </a:ext>
            </a:extLst>
          </p:cNvPr>
          <p:cNvCxnSpPr>
            <a:cxnSpLocks/>
          </p:cNvCxnSpPr>
          <p:nvPr/>
        </p:nvCxnSpPr>
        <p:spPr>
          <a:xfrm>
            <a:off x="8058416" y="3955983"/>
            <a:ext cx="2196797" cy="754429"/>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0AC154FA-EB11-F2B6-DBD6-E0E1EC68DC2F}"/>
              </a:ext>
            </a:extLst>
          </p:cNvPr>
          <p:cNvCxnSpPr>
            <a:cxnSpLocks/>
          </p:cNvCxnSpPr>
          <p:nvPr/>
        </p:nvCxnSpPr>
        <p:spPr>
          <a:xfrm>
            <a:off x="10609110" y="3955984"/>
            <a:ext cx="0" cy="735827"/>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BCD2ED82-6359-4867-8B1D-2B6DE80C28D9}"/>
              </a:ext>
            </a:extLst>
          </p:cNvPr>
          <p:cNvCxnSpPr>
            <a:cxnSpLocks/>
          </p:cNvCxnSpPr>
          <p:nvPr/>
        </p:nvCxnSpPr>
        <p:spPr>
          <a:xfrm>
            <a:off x="9329289" y="3945348"/>
            <a:ext cx="1090863" cy="765064"/>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C4518808-B4D3-DA17-BA2E-6BC3F9DB6845}"/>
              </a:ext>
            </a:extLst>
          </p:cNvPr>
          <p:cNvCxnSpPr>
            <a:cxnSpLocks/>
            <a:stCxn id="91" idx="2"/>
          </p:cNvCxnSpPr>
          <p:nvPr/>
        </p:nvCxnSpPr>
        <p:spPr>
          <a:xfrm flipH="1">
            <a:off x="6070862" y="4967201"/>
            <a:ext cx="717695" cy="1028246"/>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46E71C64-1C24-1F96-12DB-CF3E19003D97}"/>
              </a:ext>
            </a:extLst>
          </p:cNvPr>
          <p:cNvCxnSpPr>
            <a:cxnSpLocks/>
          </p:cNvCxnSpPr>
          <p:nvPr/>
        </p:nvCxnSpPr>
        <p:spPr>
          <a:xfrm flipH="1">
            <a:off x="6471197" y="5091540"/>
            <a:ext cx="4003961" cy="873661"/>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F0A099D-B590-8904-863A-788361626C50}"/>
              </a:ext>
            </a:extLst>
          </p:cNvPr>
          <p:cNvCxnSpPr>
            <a:cxnSpLocks/>
          </p:cNvCxnSpPr>
          <p:nvPr/>
        </p:nvCxnSpPr>
        <p:spPr>
          <a:xfrm>
            <a:off x="7419474" y="3283017"/>
            <a:ext cx="0" cy="83499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B4749A9D-F1A0-893D-7F19-DB33053B1EE4}"/>
              </a:ext>
            </a:extLst>
          </p:cNvPr>
          <p:cNvSpPr/>
          <p:nvPr/>
        </p:nvSpPr>
        <p:spPr>
          <a:xfrm>
            <a:off x="1382703" y="4694503"/>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AAF8275C-7444-4299-6072-AA4E1C0D63A8}"/>
              </a:ext>
            </a:extLst>
          </p:cNvPr>
          <p:cNvSpPr/>
          <p:nvPr/>
        </p:nvSpPr>
        <p:spPr>
          <a:xfrm>
            <a:off x="5047184" y="4683615"/>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247AAD0D-D80F-A5F6-D145-997C0E288AC0}"/>
              </a:ext>
            </a:extLst>
          </p:cNvPr>
          <p:cNvSpPr/>
          <p:nvPr/>
        </p:nvSpPr>
        <p:spPr>
          <a:xfrm>
            <a:off x="6615302" y="4633492"/>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73E9B8E-D476-C12F-947A-C9BE4E0BBE22}"/>
              </a:ext>
            </a:extLst>
          </p:cNvPr>
          <p:cNvSpPr/>
          <p:nvPr/>
        </p:nvSpPr>
        <p:spPr>
          <a:xfrm>
            <a:off x="10301904" y="4724821"/>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EA8DFF9C-7690-9C7F-1720-DA0B74C36EA9}"/>
              </a:ext>
            </a:extLst>
          </p:cNvPr>
          <p:cNvSpPr/>
          <p:nvPr/>
        </p:nvSpPr>
        <p:spPr>
          <a:xfrm>
            <a:off x="5374296" y="6002310"/>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D871058D-8BEC-8D1A-2693-F7A04B92AE08}"/>
              </a:ext>
            </a:extLst>
          </p:cNvPr>
          <p:cNvSpPr/>
          <p:nvPr/>
        </p:nvSpPr>
        <p:spPr>
          <a:xfrm>
            <a:off x="5844478" y="6002310"/>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76DAFEA5-C3FC-73AC-F6CC-7F379F5A76C6}"/>
              </a:ext>
            </a:extLst>
          </p:cNvPr>
          <p:cNvSpPr/>
          <p:nvPr/>
        </p:nvSpPr>
        <p:spPr>
          <a:xfrm>
            <a:off x="6314660" y="6002309"/>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ounded Rectangle 112">
            <a:extLst>
              <a:ext uri="{FF2B5EF4-FFF2-40B4-BE49-F238E27FC236}">
                <a16:creationId xmlns:a16="http://schemas.microsoft.com/office/drawing/2014/main" id="{34B988C9-8935-A967-C1B8-682A1974E3DB}"/>
              </a:ext>
            </a:extLst>
          </p:cNvPr>
          <p:cNvSpPr/>
          <p:nvPr/>
        </p:nvSpPr>
        <p:spPr>
          <a:xfrm>
            <a:off x="1020277" y="2793290"/>
            <a:ext cx="2202574"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D67BE54C-BCFA-B218-6A8F-4E9425E0819F}"/>
              </a:ext>
            </a:extLst>
          </p:cNvPr>
          <p:cNvSpPr txBox="1"/>
          <p:nvPr/>
        </p:nvSpPr>
        <p:spPr>
          <a:xfrm>
            <a:off x="1677379" y="2763500"/>
            <a:ext cx="896399" cy="369332"/>
          </a:xfrm>
          <a:prstGeom prst="rect">
            <a:avLst/>
          </a:prstGeom>
          <a:noFill/>
        </p:spPr>
        <p:txBody>
          <a:bodyPr wrap="none" rtlCol="0">
            <a:spAutoFit/>
          </a:bodyPr>
          <a:lstStyle/>
          <a:p>
            <a:r>
              <a:rPr lang="en-US" dirty="0"/>
              <a:t>Node 0</a:t>
            </a:r>
          </a:p>
        </p:txBody>
      </p:sp>
      <p:sp>
        <p:nvSpPr>
          <p:cNvPr id="115" name="Rounded Rectangle 114">
            <a:extLst>
              <a:ext uri="{FF2B5EF4-FFF2-40B4-BE49-F238E27FC236}">
                <a16:creationId xmlns:a16="http://schemas.microsoft.com/office/drawing/2014/main" id="{E5ED0E1F-066D-5307-AE3C-5921BCFFA688}"/>
              </a:ext>
            </a:extLst>
          </p:cNvPr>
          <p:cNvSpPr/>
          <p:nvPr/>
        </p:nvSpPr>
        <p:spPr>
          <a:xfrm>
            <a:off x="3519637" y="2781435"/>
            <a:ext cx="3765549"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FCF27259-1F88-AAB3-86E1-91C339487F8C}"/>
              </a:ext>
            </a:extLst>
          </p:cNvPr>
          <p:cNvSpPr txBox="1"/>
          <p:nvPr/>
        </p:nvSpPr>
        <p:spPr>
          <a:xfrm>
            <a:off x="4938906" y="2761781"/>
            <a:ext cx="1586806" cy="369332"/>
          </a:xfrm>
          <a:prstGeom prst="rect">
            <a:avLst/>
          </a:prstGeom>
          <a:noFill/>
        </p:spPr>
        <p:txBody>
          <a:bodyPr wrap="square" rtlCol="0">
            <a:spAutoFit/>
          </a:bodyPr>
          <a:lstStyle/>
          <a:p>
            <a:r>
              <a:rPr lang="en-US" dirty="0"/>
              <a:t>Node 1</a:t>
            </a:r>
          </a:p>
        </p:txBody>
      </p:sp>
      <p:sp>
        <p:nvSpPr>
          <p:cNvPr id="117" name="Rounded Rectangle 116">
            <a:extLst>
              <a:ext uri="{FF2B5EF4-FFF2-40B4-BE49-F238E27FC236}">
                <a16:creationId xmlns:a16="http://schemas.microsoft.com/office/drawing/2014/main" id="{DDBB543D-BD3C-70CF-0C0C-0E046A1748B0}"/>
              </a:ext>
            </a:extLst>
          </p:cNvPr>
          <p:cNvSpPr/>
          <p:nvPr/>
        </p:nvSpPr>
        <p:spPr>
          <a:xfrm>
            <a:off x="7581966" y="2779718"/>
            <a:ext cx="3452260"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33C5355-9DF5-E24C-1B83-F05AB7FAD7C4}"/>
              </a:ext>
            </a:extLst>
          </p:cNvPr>
          <p:cNvSpPr txBox="1"/>
          <p:nvPr/>
        </p:nvSpPr>
        <p:spPr>
          <a:xfrm>
            <a:off x="8890840" y="2770315"/>
            <a:ext cx="1446378" cy="369332"/>
          </a:xfrm>
          <a:prstGeom prst="rect">
            <a:avLst/>
          </a:prstGeom>
          <a:noFill/>
        </p:spPr>
        <p:txBody>
          <a:bodyPr wrap="square" rtlCol="0">
            <a:spAutoFit/>
          </a:bodyPr>
          <a:lstStyle/>
          <a:p>
            <a:r>
              <a:rPr lang="en-US" dirty="0"/>
              <a:t>Node 2</a:t>
            </a:r>
          </a:p>
        </p:txBody>
      </p:sp>
      <p:sp>
        <p:nvSpPr>
          <p:cNvPr id="120" name="TextBox 119">
            <a:extLst>
              <a:ext uri="{FF2B5EF4-FFF2-40B4-BE49-F238E27FC236}">
                <a16:creationId xmlns:a16="http://schemas.microsoft.com/office/drawing/2014/main" id="{BC3CA137-F950-FE90-A5AC-586C3CA6F9C4}"/>
              </a:ext>
            </a:extLst>
          </p:cNvPr>
          <p:cNvSpPr txBox="1"/>
          <p:nvPr/>
        </p:nvSpPr>
        <p:spPr>
          <a:xfrm>
            <a:off x="2295624" y="3352774"/>
            <a:ext cx="952901" cy="646331"/>
          </a:xfrm>
          <a:prstGeom prst="rect">
            <a:avLst/>
          </a:prstGeom>
          <a:noFill/>
        </p:spPr>
        <p:txBody>
          <a:bodyPr wrap="square" rtlCol="0">
            <a:spAutoFit/>
          </a:bodyPr>
          <a:lstStyle/>
          <a:p>
            <a:pPr algn="ctr"/>
            <a:r>
              <a:rPr lang="en-US" dirty="0"/>
              <a:t>Warp 1</a:t>
            </a:r>
          </a:p>
          <a:p>
            <a:pPr algn="ctr"/>
            <a:r>
              <a:rPr lang="en-US" dirty="0"/>
              <a:t>NG-1</a:t>
            </a:r>
          </a:p>
        </p:txBody>
      </p:sp>
      <p:sp>
        <p:nvSpPr>
          <p:cNvPr id="121" name="TextBox 120">
            <a:extLst>
              <a:ext uri="{FF2B5EF4-FFF2-40B4-BE49-F238E27FC236}">
                <a16:creationId xmlns:a16="http://schemas.microsoft.com/office/drawing/2014/main" id="{1969C916-7117-3CA3-1F3D-FE489EB4D88E}"/>
              </a:ext>
            </a:extLst>
          </p:cNvPr>
          <p:cNvSpPr txBox="1"/>
          <p:nvPr/>
        </p:nvSpPr>
        <p:spPr>
          <a:xfrm>
            <a:off x="3503130" y="3352774"/>
            <a:ext cx="952901" cy="646331"/>
          </a:xfrm>
          <a:prstGeom prst="rect">
            <a:avLst/>
          </a:prstGeom>
          <a:noFill/>
        </p:spPr>
        <p:txBody>
          <a:bodyPr wrap="square" rtlCol="0">
            <a:spAutoFit/>
          </a:bodyPr>
          <a:lstStyle/>
          <a:p>
            <a:pPr algn="ctr"/>
            <a:r>
              <a:rPr lang="en-US" dirty="0"/>
              <a:t>Warp 2</a:t>
            </a:r>
          </a:p>
          <a:p>
            <a:pPr algn="ctr"/>
            <a:r>
              <a:rPr lang="en-US" dirty="0"/>
              <a:t>NG-2</a:t>
            </a:r>
          </a:p>
        </p:txBody>
      </p:sp>
      <p:sp>
        <p:nvSpPr>
          <p:cNvPr id="122" name="TextBox 121">
            <a:extLst>
              <a:ext uri="{FF2B5EF4-FFF2-40B4-BE49-F238E27FC236}">
                <a16:creationId xmlns:a16="http://schemas.microsoft.com/office/drawing/2014/main" id="{23E3D76E-C914-719A-F94D-280810874315}"/>
              </a:ext>
            </a:extLst>
          </p:cNvPr>
          <p:cNvSpPr txBox="1"/>
          <p:nvPr/>
        </p:nvSpPr>
        <p:spPr>
          <a:xfrm>
            <a:off x="4757006" y="3373855"/>
            <a:ext cx="952901" cy="646331"/>
          </a:xfrm>
          <a:prstGeom prst="rect">
            <a:avLst/>
          </a:prstGeom>
          <a:noFill/>
        </p:spPr>
        <p:txBody>
          <a:bodyPr wrap="square" rtlCol="0">
            <a:spAutoFit/>
          </a:bodyPr>
          <a:lstStyle/>
          <a:p>
            <a:pPr algn="ctr"/>
            <a:r>
              <a:rPr lang="en-US" dirty="0"/>
              <a:t>Warp 3</a:t>
            </a:r>
          </a:p>
          <a:p>
            <a:pPr algn="ctr"/>
            <a:r>
              <a:rPr lang="en-US" dirty="0"/>
              <a:t>NG-3</a:t>
            </a:r>
          </a:p>
        </p:txBody>
      </p:sp>
      <p:sp>
        <p:nvSpPr>
          <p:cNvPr id="123" name="TextBox 122">
            <a:extLst>
              <a:ext uri="{FF2B5EF4-FFF2-40B4-BE49-F238E27FC236}">
                <a16:creationId xmlns:a16="http://schemas.microsoft.com/office/drawing/2014/main" id="{42ABBC26-ECED-E174-762A-06F66B6598E4}"/>
              </a:ext>
            </a:extLst>
          </p:cNvPr>
          <p:cNvSpPr txBox="1"/>
          <p:nvPr/>
        </p:nvSpPr>
        <p:spPr>
          <a:xfrm>
            <a:off x="6332285" y="3364428"/>
            <a:ext cx="952901" cy="646331"/>
          </a:xfrm>
          <a:prstGeom prst="rect">
            <a:avLst/>
          </a:prstGeom>
          <a:noFill/>
        </p:spPr>
        <p:txBody>
          <a:bodyPr wrap="square" rtlCol="0">
            <a:spAutoFit/>
          </a:bodyPr>
          <a:lstStyle/>
          <a:p>
            <a:pPr algn="ctr"/>
            <a:r>
              <a:rPr lang="en-US" dirty="0"/>
              <a:t>Warp 0</a:t>
            </a:r>
          </a:p>
          <a:p>
            <a:pPr algn="ctr"/>
            <a:r>
              <a:rPr lang="en-US" dirty="0"/>
              <a:t>NG-4</a:t>
            </a:r>
          </a:p>
        </p:txBody>
      </p:sp>
      <p:sp>
        <p:nvSpPr>
          <p:cNvPr id="124" name="TextBox 123">
            <a:extLst>
              <a:ext uri="{FF2B5EF4-FFF2-40B4-BE49-F238E27FC236}">
                <a16:creationId xmlns:a16="http://schemas.microsoft.com/office/drawing/2014/main" id="{C53C7B64-12CA-014C-235E-43C7678D8D53}"/>
              </a:ext>
            </a:extLst>
          </p:cNvPr>
          <p:cNvSpPr txBox="1"/>
          <p:nvPr/>
        </p:nvSpPr>
        <p:spPr>
          <a:xfrm>
            <a:off x="7580467" y="3353842"/>
            <a:ext cx="952901" cy="646331"/>
          </a:xfrm>
          <a:prstGeom prst="rect">
            <a:avLst/>
          </a:prstGeom>
          <a:noFill/>
        </p:spPr>
        <p:txBody>
          <a:bodyPr wrap="square" rtlCol="0">
            <a:spAutoFit/>
          </a:bodyPr>
          <a:lstStyle/>
          <a:p>
            <a:pPr algn="ctr"/>
            <a:r>
              <a:rPr lang="en-US" dirty="0"/>
              <a:t>Warp 1</a:t>
            </a:r>
          </a:p>
          <a:p>
            <a:pPr algn="ctr"/>
            <a:r>
              <a:rPr lang="en-US" dirty="0"/>
              <a:t>NG-5</a:t>
            </a:r>
          </a:p>
        </p:txBody>
      </p:sp>
      <p:sp>
        <p:nvSpPr>
          <p:cNvPr id="125" name="TextBox 124">
            <a:extLst>
              <a:ext uri="{FF2B5EF4-FFF2-40B4-BE49-F238E27FC236}">
                <a16:creationId xmlns:a16="http://schemas.microsoft.com/office/drawing/2014/main" id="{28954885-DEAF-92E2-5AEE-8CF49D44FC7C}"/>
              </a:ext>
            </a:extLst>
          </p:cNvPr>
          <p:cNvSpPr txBox="1"/>
          <p:nvPr/>
        </p:nvSpPr>
        <p:spPr>
          <a:xfrm>
            <a:off x="8851339" y="3354034"/>
            <a:ext cx="952901" cy="646331"/>
          </a:xfrm>
          <a:prstGeom prst="rect">
            <a:avLst/>
          </a:prstGeom>
          <a:noFill/>
        </p:spPr>
        <p:txBody>
          <a:bodyPr wrap="square" rtlCol="0">
            <a:spAutoFit/>
          </a:bodyPr>
          <a:lstStyle/>
          <a:p>
            <a:pPr algn="ctr"/>
            <a:r>
              <a:rPr lang="en-US" dirty="0"/>
              <a:t>Warp 2</a:t>
            </a:r>
          </a:p>
          <a:p>
            <a:pPr algn="ctr"/>
            <a:r>
              <a:rPr lang="en-US" dirty="0"/>
              <a:t>NG-6</a:t>
            </a:r>
          </a:p>
        </p:txBody>
      </p:sp>
      <p:sp>
        <p:nvSpPr>
          <p:cNvPr id="126" name="TextBox 125">
            <a:extLst>
              <a:ext uri="{FF2B5EF4-FFF2-40B4-BE49-F238E27FC236}">
                <a16:creationId xmlns:a16="http://schemas.microsoft.com/office/drawing/2014/main" id="{575A3CE7-9F2E-5E0B-D67A-F96540EB4CE7}"/>
              </a:ext>
            </a:extLst>
          </p:cNvPr>
          <p:cNvSpPr txBox="1"/>
          <p:nvPr/>
        </p:nvSpPr>
        <p:spPr>
          <a:xfrm>
            <a:off x="10091416" y="3364740"/>
            <a:ext cx="952901" cy="646331"/>
          </a:xfrm>
          <a:prstGeom prst="rect">
            <a:avLst/>
          </a:prstGeom>
          <a:noFill/>
        </p:spPr>
        <p:txBody>
          <a:bodyPr wrap="square" rtlCol="0">
            <a:spAutoFit/>
          </a:bodyPr>
          <a:lstStyle/>
          <a:p>
            <a:pPr algn="ctr"/>
            <a:r>
              <a:rPr lang="en-US" dirty="0"/>
              <a:t>Warp 3</a:t>
            </a:r>
          </a:p>
          <a:p>
            <a:pPr algn="ctr"/>
            <a:r>
              <a:rPr lang="en-US" dirty="0"/>
              <a:t>NG-7</a:t>
            </a:r>
          </a:p>
        </p:txBody>
      </p:sp>
      <p:cxnSp>
        <p:nvCxnSpPr>
          <p:cNvPr id="131" name="Straight Arrow Connector 130">
            <a:extLst>
              <a:ext uri="{FF2B5EF4-FFF2-40B4-BE49-F238E27FC236}">
                <a16:creationId xmlns:a16="http://schemas.microsoft.com/office/drawing/2014/main" id="{25F50A7B-1666-3749-3459-0E73689FA8F2}"/>
              </a:ext>
            </a:extLst>
          </p:cNvPr>
          <p:cNvCxnSpPr>
            <a:cxnSpLocks/>
          </p:cNvCxnSpPr>
          <p:nvPr/>
        </p:nvCxnSpPr>
        <p:spPr>
          <a:xfrm flipH="1">
            <a:off x="5298141" y="3971365"/>
            <a:ext cx="1425388" cy="717176"/>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135" name="Graphic 134" descr="Close with solid fill">
            <a:extLst>
              <a:ext uri="{FF2B5EF4-FFF2-40B4-BE49-F238E27FC236}">
                <a16:creationId xmlns:a16="http://schemas.microsoft.com/office/drawing/2014/main" id="{1BA9CB70-654C-C147-EB75-EE7977C217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0652" y="4077846"/>
            <a:ext cx="552523" cy="552523"/>
          </a:xfrm>
          <a:prstGeom prst="rect">
            <a:avLst/>
          </a:prstGeom>
        </p:spPr>
      </p:pic>
    </p:spTree>
    <p:extLst>
      <p:ext uri="{BB962C8B-B14F-4D97-AF65-F5344CB8AC3E}">
        <p14:creationId xmlns:p14="http://schemas.microsoft.com/office/powerpoint/2010/main" val="263990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131"/>
                                        </p:tgtEl>
                                      </p:cBhvr>
                                    </p:animEffect>
                                    <p:set>
                                      <p:cBhvr>
                                        <p:cTn id="27" dur="1" fill="hold">
                                          <p:stCondLst>
                                            <p:cond delay="499"/>
                                          </p:stCondLst>
                                        </p:cTn>
                                        <p:tgtEl>
                                          <p:spTgt spid="131"/>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35"/>
                                        </p:tgtEl>
                                      </p:cBhvr>
                                    </p:animEffect>
                                    <p:set>
                                      <p:cBhvr>
                                        <p:cTn id="30" dur="1" fill="hold">
                                          <p:stCondLst>
                                            <p:cond delay="499"/>
                                          </p:stCondLst>
                                        </p:cTn>
                                        <p:tgtEl>
                                          <p:spTgt spid="13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3" grpId="0" animBg="1"/>
      <p:bldP spid="91" grpId="0" animBg="1"/>
      <p:bldP spid="93" grpId="0" animBg="1"/>
      <p:bldP spid="100" grpId="0" animBg="1"/>
      <p:bldP spid="101" grpId="0" animBg="1"/>
      <p:bldP spid="10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AB1A-AEF4-55AE-A0D7-F368806F8F7A}"/>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79B8E919-273A-605C-1AA3-7CE6189C7386}"/>
              </a:ext>
            </a:extLst>
          </p:cNvPr>
          <p:cNvSpPr>
            <a:spLocks noGrp="1"/>
          </p:cNvSpPr>
          <p:nvPr>
            <p:ph idx="1"/>
          </p:nvPr>
        </p:nvSpPr>
        <p:spPr>
          <a:xfrm>
            <a:off x="838200" y="1825625"/>
            <a:ext cx="10515600" cy="908672"/>
          </a:xfrm>
        </p:spPr>
        <p:txBody>
          <a:bodyPr>
            <a:normAutofit lnSpcReduction="10000"/>
          </a:bodyPr>
          <a:lstStyle/>
          <a:p>
            <a:pPr marL="0" indent="0">
              <a:buNone/>
            </a:pPr>
            <a:r>
              <a:rPr lang="en-US" dirty="0"/>
              <a:t>What about multi-GPUs?</a:t>
            </a:r>
          </a:p>
          <a:p>
            <a:r>
              <a:rPr lang="en-US" dirty="0"/>
              <a:t>MGG [</a:t>
            </a:r>
            <a:r>
              <a:rPr lang="en-US" dirty="0">
                <a:solidFill>
                  <a:schemeClr val="accent2"/>
                </a:solidFill>
              </a:rPr>
              <a:t>OSDI’23</a:t>
            </a:r>
            <a:r>
              <a:rPr lang="en-US" dirty="0"/>
              <a:t>] proposes GNN-tailored pipeline construction.</a:t>
            </a:r>
          </a:p>
          <a:p>
            <a:pPr marL="0" indent="0">
              <a:buNone/>
            </a:pPr>
            <a:endParaRPr lang="en-US" dirty="0"/>
          </a:p>
        </p:txBody>
      </p:sp>
      <p:sp>
        <p:nvSpPr>
          <p:cNvPr id="4" name="Slide Number Placeholder 3">
            <a:extLst>
              <a:ext uri="{FF2B5EF4-FFF2-40B4-BE49-F238E27FC236}">
                <a16:creationId xmlns:a16="http://schemas.microsoft.com/office/drawing/2014/main" id="{868AB153-1D40-9B33-867E-6EAF75CFD952}"/>
              </a:ext>
            </a:extLst>
          </p:cNvPr>
          <p:cNvSpPr>
            <a:spLocks noGrp="1"/>
          </p:cNvSpPr>
          <p:nvPr>
            <p:ph type="sldNum" sz="quarter" idx="12"/>
          </p:nvPr>
        </p:nvSpPr>
        <p:spPr/>
        <p:txBody>
          <a:bodyPr/>
          <a:lstStyle/>
          <a:p>
            <a:fld id="{7B8E230A-344C-314A-99D7-8592764412A6}" type="slidenum">
              <a:rPr lang="en-US" smtClean="0"/>
              <a:t>84</a:t>
            </a:fld>
            <a:endParaRPr lang="en-US"/>
          </a:p>
        </p:txBody>
      </p:sp>
      <p:pic>
        <p:nvPicPr>
          <p:cNvPr id="6" name="Picture 5">
            <a:extLst>
              <a:ext uri="{FF2B5EF4-FFF2-40B4-BE49-F238E27FC236}">
                <a16:creationId xmlns:a16="http://schemas.microsoft.com/office/drawing/2014/main" id="{0BF7CA38-6016-6062-68F3-915AED7AB2D1}"/>
              </a:ext>
            </a:extLst>
          </p:cNvPr>
          <p:cNvPicPr>
            <a:picLocks noChangeAspect="1"/>
          </p:cNvPicPr>
          <p:nvPr/>
        </p:nvPicPr>
        <p:blipFill>
          <a:blip r:embed="rId3"/>
          <a:stretch>
            <a:fillRect/>
          </a:stretch>
        </p:blipFill>
        <p:spPr>
          <a:xfrm>
            <a:off x="1132752" y="3595369"/>
            <a:ext cx="3530010" cy="2316880"/>
          </a:xfrm>
          <a:prstGeom prst="rect">
            <a:avLst/>
          </a:prstGeom>
        </p:spPr>
      </p:pic>
      <p:pic>
        <p:nvPicPr>
          <p:cNvPr id="7" name="Picture 6">
            <a:extLst>
              <a:ext uri="{FF2B5EF4-FFF2-40B4-BE49-F238E27FC236}">
                <a16:creationId xmlns:a16="http://schemas.microsoft.com/office/drawing/2014/main" id="{C28634B1-6FF5-A10E-FBFA-8DAE8529B363}"/>
              </a:ext>
            </a:extLst>
          </p:cNvPr>
          <p:cNvPicPr>
            <a:picLocks noChangeAspect="1"/>
          </p:cNvPicPr>
          <p:nvPr/>
        </p:nvPicPr>
        <p:blipFill>
          <a:blip r:embed="rId4"/>
          <a:stretch>
            <a:fillRect/>
          </a:stretch>
        </p:blipFill>
        <p:spPr>
          <a:xfrm>
            <a:off x="4849762" y="2786143"/>
            <a:ext cx="5873977" cy="3935332"/>
          </a:xfrm>
          <a:prstGeom prst="rect">
            <a:avLst/>
          </a:prstGeom>
        </p:spPr>
      </p:pic>
      <p:sp>
        <p:nvSpPr>
          <p:cNvPr id="8" name="Rectangle 7">
            <a:extLst>
              <a:ext uri="{FF2B5EF4-FFF2-40B4-BE49-F238E27FC236}">
                <a16:creationId xmlns:a16="http://schemas.microsoft.com/office/drawing/2014/main" id="{10B1187C-577C-B9AF-E070-338055E3E4C1}"/>
              </a:ext>
            </a:extLst>
          </p:cNvPr>
          <p:cNvSpPr/>
          <p:nvPr/>
        </p:nvSpPr>
        <p:spPr>
          <a:xfrm>
            <a:off x="4756261" y="4297922"/>
            <a:ext cx="6060978" cy="24572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179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BCE9-0C89-286B-74D9-6ACB0B614834}"/>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15D20C15-2EFB-660E-601A-5725D103EAD7}"/>
              </a:ext>
            </a:extLst>
          </p:cNvPr>
          <p:cNvSpPr>
            <a:spLocks noGrp="1"/>
          </p:cNvSpPr>
          <p:nvPr>
            <p:ph idx="1"/>
          </p:nvPr>
        </p:nvSpPr>
        <p:spPr>
          <a:xfrm>
            <a:off x="838200" y="1825625"/>
            <a:ext cx="10515600" cy="870441"/>
          </a:xfrm>
        </p:spPr>
        <p:txBody>
          <a:bodyPr/>
          <a:lstStyle/>
          <a:p>
            <a:pPr>
              <a:buFont typeface="Wingdings" pitchFamily="2" charset="2"/>
              <a:buChar char="Ø"/>
            </a:pPr>
            <a:r>
              <a:rPr lang="en-US" dirty="0"/>
              <a:t> Heterogeneity &amp; Granularity-aware Workload Split</a:t>
            </a:r>
          </a:p>
          <a:p>
            <a:endParaRPr lang="en-US" dirty="0"/>
          </a:p>
        </p:txBody>
      </p:sp>
      <p:sp>
        <p:nvSpPr>
          <p:cNvPr id="4" name="Slide Number Placeholder 3">
            <a:extLst>
              <a:ext uri="{FF2B5EF4-FFF2-40B4-BE49-F238E27FC236}">
                <a16:creationId xmlns:a16="http://schemas.microsoft.com/office/drawing/2014/main" id="{1B74C199-A78B-EA64-7592-447D47AB3E19}"/>
              </a:ext>
            </a:extLst>
          </p:cNvPr>
          <p:cNvSpPr>
            <a:spLocks noGrp="1"/>
          </p:cNvSpPr>
          <p:nvPr>
            <p:ph type="sldNum" sz="quarter" idx="12"/>
          </p:nvPr>
        </p:nvSpPr>
        <p:spPr/>
        <p:txBody>
          <a:bodyPr/>
          <a:lstStyle/>
          <a:p>
            <a:fld id="{7B8E230A-344C-314A-99D7-8592764412A6}" type="slidenum">
              <a:rPr lang="en-US" smtClean="0"/>
              <a:t>85</a:t>
            </a:fld>
            <a:endParaRPr lang="en-US"/>
          </a:p>
        </p:txBody>
      </p:sp>
      <p:pic>
        <p:nvPicPr>
          <p:cNvPr id="8" name="Picture 7">
            <a:extLst>
              <a:ext uri="{FF2B5EF4-FFF2-40B4-BE49-F238E27FC236}">
                <a16:creationId xmlns:a16="http://schemas.microsoft.com/office/drawing/2014/main" id="{D061D426-A4F6-3977-06F8-6A44C7FABFAE}"/>
              </a:ext>
            </a:extLst>
          </p:cNvPr>
          <p:cNvPicPr>
            <a:picLocks noChangeAspect="1"/>
          </p:cNvPicPr>
          <p:nvPr/>
        </p:nvPicPr>
        <p:blipFill>
          <a:blip r:embed="rId3"/>
          <a:stretch>
            <a:fillRect/>
          </a:stretch>
        </p:blipFill>
        <p:spPr>
          <a:xfrm>
            <a:off x="3327664" y="2974649"/>
            <a:ext cx="7162800" cy="2070100"/>
          </a:xfrm>
          <a:prstGeom prst="rect">
            <a:avLst/>
          </a:prstGeom>
        </p:spPr>
      </p:pic>
      <p:sp>
        <p:nvSpPr>
          <p:cNvPr id="9" name="TextBox 8">
            <a:extLst>
              <a:ext uri="{FF2B5EF4-FFF2-40B4-BE49-F238E27FC236}">
                <a16:creationId xmlns:a16="http://schemas.microsoft.com/office/drawing/2014/main" id="{C9390306-C258-E946-0CA9-FF5F7BF8ADA6}"/>
              </a:ext>
            </a:extLst>
          </p:cNvPr>
          <p:cNvSpPr txBox="1"/>
          <p:nvPr/>
        </p:nvSpPr>
        <p:spPr>
          <a:xfrm>
            <a:off x="2693657" y="5539360"/>
            <a:ext cx="7037760" cy="461665"/>
          </a:xfrm>
          <a:prstGeom prst="rect">
            <a:avLst/>
          </a:prstGeom>
          <a:noFill/>
        </p:spPr>
        <p:txBody>
          <a:bodyPr wrap="none" rtlCol="0">
            <a:spAutoFit/>
          </a:bodyPr>
          <a:lstStyle/>
          <a:p>
            <a:r>
              <a:rPr lang="en-US" sz="2400" b="1" dirty="0">
                <a:solidFill>
                  <a:srgbClr val="0070C0"/>
                </a:solidFill>
              </a:rPr>
              <a:t>Fine-Grained</a:t>
            </a:r>
            <a:r>
              <a:rPr lang="en-US" sz="2400" b="1" dirty="0"/>
              <a:t> </a:t>
            </a:r>
            <a:r>
              <a:rPr lang="en-US" sz="2400" b="1" dirty="0">
                <a:solidFill>
                  <a:srgbClr val="C00000"/>
                </a:solidFill>
              </a:rPr>
              <a:t>Heterogeneous</a:t>
            </a:r>
            <a:r>
              <a:rPr lang="en-US" sz="2400" b="1" dirty="0"/>
              <a:t> Workload Partitions</a:t>
            </a:r>
          </a:p>
        </p:txBody>
      </p:sp>
      <p:sp>
        <p:nvSpPr>
          <p:cNvPr id="10" name="TextBox 9">
            <a:extLst>
              <a:ext uri="{FF2B5EF4-FFF2-40B4-BE49-F238E27FC236}">
                <a16:creationId xmlns:a16="http://schemas.microsoft.com/office/drawing/2014/main" id="{9B26697D-7E50-1A65-795D-EE12DCF6AE61}"/>
              </a:ext>
            </a:extLst>
          </p:cNvPr>
          <p:cNvSpPr txBox="1"/>
          <p:nvPr/>
        </p:nvSpPr>
        <p:spPr>
          <a:xfrm>
            <a:off x="742346" y="3009306"/>
            <a:ext cx="2662524" cy="369332"/>
          </a:xfrm>
          <a:prstGeom prst="rect">
            <a:avLst/>
          </a:prstGeom>
          <a:noFill/>
        </p:spPr>
        <p:txBody>
          <a:bodyPr wrap="none" rtlCol="0">
            <a:spAutoFit/>
          </a:bodyPr>
          <a:lstStyle/>
          <a:p>
            <a:r>
              <a:rPr lang="en-US" dirty="0"/>
              <a:t>Loading </a:t>
            </a:r>
            <a:r>
              <a:rPr lang="en-US" b="1" dirty="0">
                <a:solidFill>
                  <a:srgbClr val="C00000"/>
                </a:solidFill>
              </a:rPr>
              <a:t>Local</a:t>
            </a:r>
            <a:r>
              <a:rPr lang="en-US" dirty="0"/>
              <a:t> Neighbors</a:t>
            </a:r>
          </a:p>
        </p:txBody>
      </p:sp>
      <p:sp>
        <p:nvSpPr>
          <p:cNvPr id="11" name="TextBox 10">
            <a:extLst>
              <a:ext uri="{FF2B5EF4-FFF2-40B4-BE49-F238E27FC236}">
                <a16:creationId xmlns:a16="http://schemas.microsoft.com/office/drawing/2014/main" id="{F1DE27C5-2E53-23E2-C2A7-AC047CF81559}"/>
              </a:ext>
            </a:extLst>
          </p:cNvPr>
          <p:cNvSpPr txBox="1"/>
          <p:nvPr/>
        </p:nvSpPr>
        <p:spPr>
          <a:xfrm>
            <a:off x="1561688" y="3295848"/>
            <a:ext cx="1892506" cy="369332"/>
          </a:xfrm>
          <a:prstGeom prst="rect">
            <a:avLst/>
          </a:prstGeom>
          <a:noFill/>
        </p:spPr>
        <p:txBody>
          <a:bodyPr wrap="none" rtlCol="0">
            <a:spAutoFit/>
          </a:bodyPr>
          <a:lstStyle/>
          <a:p>
            <a:r>
              <a:rPr lang="en-US" dirty="0"/>
              <a:t>Aggregate Comp</a:t>
            </a:r>
          </a:p>
        </p:txBody>
      </p:sp>
      <p:sp>
        <p:nvSpPr>
          <p:cNvPr id="12" name="TextBox 11">
            <a:extLst>
              <a:ext uri="{FF2B5EF4-FFF2-40B4-BE49-F238E27FC236}">
                <a16:creationId xmlns:a16="http://schemas.microsoft.com/office/drawing/2014/main" id="{EFCB7D0E-6759-0CBA-2A33-62BFC411CAE7}"/>
              </a:ext>
            </a:extLst>
          </p:cNvPr>
          <p:cNvSpPr txBox="1"/>
          <p:nvPr/>
        </p:nvSpPr>
        <p:spPr>
          <a:xfrm>
            <a:off x="1537217" y="4468471"/>
            <a:ext cx="1833772" cy="369332"/>
          </a:xfrm>
          <a:prstGeom prst="rect">
            <a:avLst/>
          </a:prstGeom>
          <a:noFill/>
        </p:spPr>
        <p:txBody>
          <a:bodyPr wrap="none" rtlCol="0">
            <a:spAutoFit/>
          </a:bodyPr>
          <a:lstStyle/>
          <a:p>
            <a:r>
              <a:rPr lang="en-US" dirty="0"/>
              <a:t>Aggregate Comp</a:t>
            </a:r>
          </a:p>
        </p:txBody>
      </p:sp>
      <p:sp>
        <p:nvSpPr>
          <p:cNvPr id="13" name="TextBox 12">
            <a:extLst>
              <a:ext uri="{FF2B5EF4-FFF2-40B4-BE49-F238E27FC236}">
                <a16:creationId xmlns:a16="http://schemas.microsoft.com/office/drawing/2014/main" id="{DFCC8E8B-7F44-9EEF-C0B7-2E1361987599}"/>
              </a:ext>
            </a:extLst>
          </p:cNvPr>
          <p:cNvSpPr txBox="1"/>
          <p:nvPr/>
        </p:nvSpPr>
        <p:spPr>
          <a:xfrm>
            <a:off x="487671" y="3894074"/>
            <a:ext cx="2910156" cy="369332"/>
          </a:xfrm>
          <a:prstGeom prst="rect">
            <a:avLst/>
          </a:prstGeom>
          <a:noFill/>
        </p:spPr>
        <p:txBody>
          <a:bodyPr wrap="none" rtlCol="0">
            <a:spAutoFit/>
          </a:bodyPr>
          <a:lstStyle/>
          <a:p>
            <a:r>
              <a:rPr lang="en-US" dirty="0"/>
              <a:t>Loading </a:t>
            </a:r>
            <a:r>
              <a:rPr lang="en-US" b="1" dirty="0">
                <a:solidFill>
                  <a:srgbClr val="C00000"/>
                </a:solidFill>
              </a:rPr>
              <a:t>Remote</a:t>
            </a:r>
            <a:r>
              <a:rPr lang="en-US" dirty="0"/>
              <a:t> Neighbors</a:t>
            </a:r>
          </a:p>
        </p:txBody>
      </p:sp>
      <p:sp>
        <p:nvSpPr>
          <p:cNvPr id="14" name="TextBox 13">
            <a:extLst>
              <a:ext uri="{FF2B5EF4-FFF2-40B4-BE49-F238E27FC236}">
                <a16:creationId xmlns:a16="http://schemas.microsoft.com/office/drawing/2014/main" id="{3D3C3410-866E-01FA-1D8E-12F8BF6A7893}"/>
              </a:ext>
            </a:extLst>
          </p:cNvPr>
          <p:cNvSpPr txBox="1"/>
          <p:nvPr/>
        </p:nvSpPr>
        <p:spPr>
          <a:xfrm>
            <a:off x="811701" y="4197327"/>
            <a:ext cx="2578142" cy="369332"/>
          </a:xfrm>
          <a:prstGeom prst="rect">
            <a:avLst/>
          </a:prstGeom>
          <a:noFill/>
        </p:spPr>
        <p:txBody>
          <a:bodyPr wrap="none" rtlCol="0">
            <a:spAutoFit/>
          </a:bodyPr>
          <a:lstStyle/>
          <a:p>
            <a:r>
              <a:rPr lang="en-US" dirty="0">
                <a:solidFill>
                  <a:schemeClr val="bg1">
                    <a:lumMod val="75000"/>
                  </a:schemeClr>
                </a:solidFill>
              </a:rPr>
              <a:t>Loading local Neighbors</a:t>
            </a:r>
          </a:p>
        </p:txBody>
      </p:sp>
    </p:spTree>
    <p:extLst>
      <p:ext uri="{BB962C8B-B14F-4D97-AF65-F5344CB8AC3E}">
        <p14:creationId xmlns:p14="http://schemas.microsoft.com/office/powerpoint/2010/main" val="10357770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ACA6-7397-BDBC-C7E8-FF633BBF661C}"/>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66E3D57A-F9E3-4052-42C4-0D10D90FBEB8}"/>
              </a:ext>
            </a:extLst>
          </p:cNvPr>
          <p:cNvSpPr>
            <a:spLocks noGrp="1"/>
          </p:cNvSpPr>
          <p:nvPr>
            <p:ph idx="1"/>
          </p:nvPr>
        </p:nvSpPr>
        <p:spPr>
          <a:xfrm>
            <a:off x="951322" y="1847850"/>
            <a:ext cx="10515600" cy="1036752"/>
          </a:xfrm>
        </p:spPr>
        <p:txBody>
          <a:bodyPr/>
          <a:lstStyle/>
          <a:p>
            <a:pPr>
              <a:buFont typeface="Wingdings" pitchFamily="2" charset="2"/>
              <a:buChar char="Ø"/>
            </a:pPr>
            <a:r>
              <a:rPr lang="en-US" dirty="0"/>
              <a:t> Pipelining Workload Partitions (</a:t>
            </a:r>
            <a:r>
              <a:rPr lang="en-US" altLang="zh-CN" dirty="0">
                <a:solidFill>
                  <a:srgbClr val="C00000"/>
                </a:solidFill>
              </a:rPr>
              <a:t>a.k.a. inter-warp comm. &amp; comp. overlap</a:t>
            </a:r>
            <a:r>
              <a:rPr lang="en-US" altLang="zh-CN" dirty="0"/>
              <a:t>)</a:t>
            </a:r>
            <a:endParaRPr lang="en-US" dirty="0"/>
          </a:p>
        </p:txBody>
      </p:sp>
      <p:sp>
        <p:nvSpPr>
          <p:cNvPr id="4" name="Slide Number Placeholder 3">
            <a:extLst>
              <a:ext uri="{FF2B5EF4-FFF2-40B4-BE49-F238E27FC236}">
                <a16:creationId xmlns:a16="http://schemas.microsoft.com/office/drawing/2014/main" id="{16441259-46FB-082F-914B-966ABCC3F7F3}"/>
              </a:ext>
            </a:extLst>
          </p:cNvPr>
          <p:cNvSpPr>
            <a:spLocks noGrp="1"/>
          </p:cNvSpPr>
          <p:nvPr>
            <p:ph type="sldNum" sz="quarter" idx="12"/>
          </p:nvPr>
        </p:nvSpPr>
        <p:spPr>
          <a:xfrm>
            <a:off x="10284642" y="6356350"/>
            <a:ext cx="1069157" cy="365125"/>
          </a:xfrm>
        </p:spPr>
        <p:txBody>
          <a:bodyPr/>
          <a:lstStyle/>
          <a:p>
            <a:fld id="{7B8E230A-344C-314A-99D7-8592764412A6}" type="slidenum">
              <a:rPr lang="en-US" smtClean="0"/>
              <a:t>86</a:t>
            </a:fld>
            <a:endParaRPr lang="en-US" dirty="0"/>
          </a:p>
        </p:txBody>
      </p:sp>
      <p:pic>
        <p:nvPicPr>
          <p:cNvPr id="5" name="Picture 4">
            <a:extLst>
              <a:ext uri="{FF2B5EF4-FFF2-40B4-BE49-F238E27FC236}">
                <a16:creationId xmlns:a16="http://schemas.microsoft.com/office/drawing/2014/main" id="{3FF7DCF5-343D-2CDF-E8A1-3E418137C0C2}"/>
              </a:ext>
            </a:extLst>
          </p:cNvPr>
          <p:cNvPicPr>
            <a:picLocks noChangeAspect="1"/>
          </p:cNvPicPr>
          <p:nvPr/>
        </p:nvPicPr>
        <p:blipFill>
          <a:blip r:embed="rId3"/>
          <a:stretch>
            <a:fillRect/>
          </a:stretch>
        </p:blipFill>
        <p:spPr>
          <a:xfrm>
            <a:off x="2792996" y="2406822"/>
            <a:ext cx="7162800" cy="2070100"/>
          </a:xfrm>
          <a:prstGeom prst="rect">
            <a:avLst/>
          </a:prstGeom>
        </p:spPr>
      </p:pic>
      <p:cxnSp>
        <p:nvCxnSpPr>
          <p:cNvPr id="7" name="Straight Connector 6">
            <a:extLst>
              <a:ext uri="{FF2B5EF4-FFF2-40B4-BE49-F238E27FC236}">
                <a16:creationId xmlns:a16="http://schemas.microsoft.com/office/drawing/2014/main" id="{CD033BE5-24A3-75B8-54BE-3BD9812A6B1A}"/>
              </a:ext>
            </a:extLst>
          </p:cNvPr>
          <p:cNvCxnSpPr>
            <a:cxnSpLocks/>
          </p:cNvCxnSpPr>
          <p:nvPr/>
        </p:nvCxnSpPr>
        <p:spPr>
          <a:xfrm>
            <a:off x="4414076" y="4642297"/>
            <a:ext cx="0" cy="193249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7CAEDCB-B67C-F714-EC7F-7B034BBF08D0}"/>
              </a:ext>
            </a:extLst>
          </p:cNvPr>
          <p:cNvSpPr txBox="1"/>
          <p:nvPr/>
        </p:nvSpPr>
        <p:spPr>
          <a:xfrm>
            <a:off x="1731701" y="5381865"/>
            <a:ext cx="2662524" cy="369332"/>
          </a:xfrm>
          <a:prstGeom prst="rect">
            <a:avLst/>
          </a:prstGeom>
          <a:noFill/>
        </p:spPr>
        <p:txBody>
          <a:bodyPr wrap="none" rtlCol="0">
            <a:spAutoFit/>
          </a:bodyPr>
          <a:lstStyle/>
          <a:p>
            <a:r>
              <a:rPr lang="en-US" dirty="0"/>
              <a:t>Loading </a:t>
            </a:r>
            <a:r>
              <a:rPr lang="en-US" b="1" dirty="0">
                <a:solidFill>
                  <a:srgbClr val="C00000"/>
                </a:solidFill>
              </a:rPr>
              <a:t>Local</a:t>
            </a:r>
            <a:r>
              <a:rPr lang="en-US" dirty="0"/>
              <a:t> Neighbors</a:t>
            </a:r>
          </a:p>
        </p:txBody>
      </p:sp>
      <p:sp>
        <p:nvSpPr>
          <p:cNvPr id="13" name="Rectangle 12">
            <a:extLst>
              <a:ext uri="{FF2B5EF4-FFF2-40B4-BE49-F238E27FC236}">
                <a16:creationId xmlns:a16="http://schemas.microsoft.com/office/drawing/2014/main" id="{94EBBC9B-7ED2-C0A5-8313-8E2B370B3F12}"/>
              </a:ext>
            </a:extLst>
          </p:cNvPr>
          <p:cNvSpPr/>
          <p:nvPr/>
        </p:nvSpPr>
        <p:spPr>
          <a:xfrm>
            <a:off x="4414843" y="4851372"/>
            <a:ext cx="1206631"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B4A889A-3E1D-0152-537A-03BB4E97C20A}"/>
              </a:ext>
            </a:extLst>
          </p:cNvPr>
          <p:cNvSpPr txBox="1"/>
          <p:nvPr/>
        </p:nvSpPr>
        <p:spPr>
          <a:xfrm>
            <a:off x="4847878" y="4859113"/>
            <a:ext cx="308098" cy="369332"/>
          </a:xfrm>
          <a:prstGeom prst="rect">
            <a:avLst/>
          </a:prstGeom>
          <a:noFill/>
        </p:spPr>
        <p:txBody>
          <a:bodyPr wrap="none" rtlCol="0">
            <a:spAutoFit/>
          </a:bodyPr>
          <a:lstStyle/>
          <a:p>
            <a:r>
              <a:rPr lang="en-US" dirty="0"/>
              <a:t>7</a:t>
            </a:r>
          </a:p>
        </p:txBody>
      </p:sp>
      <p:sp>
        <p:nvSpPr>
          <p:cNvPr id="16" name="Rectangle 15">
            <a:extLst>
              <a:ext uri="{FF2B5EF4-FFF2-40B4-BE49-F238E27FC236}">
                <a16:creationId xmlns:a16="http://schemas.microsoft.com/office/drawing/2014/main" id="{7FEECCD5-EFAD-D21C-690C-0AC4412A68BF}"/>
              </a:ext>
            </a:extLst>
          </p:cNvPr>
          <p:cNvSpPr/>
          <p:nvPr/>
        </p:nvSpPr>
        <p:spPr>
          <a:xfrm>
            <a:off x="5627982" y="4851372"/>
            <a:ext cx="1206631" cy="369332"/>
          </a:xfrm>
          <a:prstGeom prst="rect">
            <a:avLst/>
          </a:prstGeom>
          <a:solidFill>
            <a:schemeClr val="accent6">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C7962E-0B39-36CC-C470-5D9B183DD148}"/>
              </a:ext>
            </a:extLst>
          </p:cNvPr>
          <p:cNvSpPr txBox="1"/>
          <p:nvPr/>
        </p:nvSpPr>
        <p:spPr>
          <a:xfrm>
            <a:off x="6054509" y="4859113"/>
            <a:ext cx="308098" cy="369332"/>
          </a:xfrm>
          <a:prstGeom prst="rect">
            <a:avLst/>
          </a:prstGeom>
          <a:noFill/>
        </p:spPr>
        <p:txBody>
          <a:bodyPr wrap="none" rtlCol="0">
            <a:spAutoFit/>
          </a:bodyPr>
          <a:lstStyle/>
          <a:p>
            <a:r>
              <a:rPr lang="en-US" dirty="0"/>
              <a:t>6</a:t>
            </a:r>
          </a:p>
        </p:txBody>
      </p:sp>
      <p:sp>
        <p:nvSpPr>
          <p:cNvPr id="18" name="Rectangle 17">
            <a:extLst>
              <a:ext uri="{FF2B5EF4-FFF2-40B4-BE49-F238E27FC236}">
                <a16:creationId xmlns:a16="http://schemas.microsoft.com/office/drawing/2014/main" id="{46B40927-AAFF-7A28-FBAB-3F0AA1CFA0C2}"/>
              </a:ext>
            </a:extLst>
          </p:cNvPr>
          <p:cNvSpPr/>
          <p:nvPr/>
        </p:nvSpPr>
        <p:spPr>
          <a:xfrm>
            <a:off x="5627983" y="5914971"/>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1FA89C1-EB2C-501B-5F64-ECF05F954872}"/>
              </a:ext>
            </a:extLst>
          </p:cNvPr>
          <p:cNvSpPr txBox="1"/>
          <p:nvPr/>
        </p:nvSpPr>
        <p:spPr>
          <a:xfrm>
            <a:off x="5775686" y="5922712"/>
            <a:ext cx="308098" cy="369332"/>
          </a:xfrm>
          <a:prstGeom prst="rect">
            <a:avLst/>
          </a:prstGeom>
          <a:noFill/>
        </p:spPr>
        <p:txBody>
          <a:bodyPr wrap="none" rtlCol="0">
            <a:spAutoFit/>
          </a:bodyPr>
          <a:lstStyle/>
          <a:p>
            <a:r>
              <a:rPr lang="en-US" dirty="0"/>
              <a:t>7</a:t>
            </a:r>
          </a:p>
        </p:txBody>
      </p:sp>
      <p:sp>
        <p:nvSpPr>
          <p:cNvPr id="20" name="Rectangle 19">
            <a:extLst>
              <a:ext uri="{FF2B5EF4-FFF2-40B4-BE49-F238E27FC236}">
                <a16:creationId xmlns:a16="http://schemas.microsoft.com/office/drawing/2014/main" id="{2122D816-5B8F-5759-2D06-77447731F9AD}"/>
              </a:ext>
            </a:extLst>
          </p:cNvPr>
          <p:cNvSpPr/>
          <p:nvPr/>
        </p:nvSpPr>
        <p:spPr>
          <a:xfrm>
            <a:off x="4414076" y="5385607"/>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C61266C-F404-EA6C-AA24-EC53DA79A05D}"/>
              </a:ext>
            </a:extLst>
          </p:cNvPr>
          <p:cNvSpPr txBox="1"/>
          <p:nvPr/>
        </p:nvSpPr>
        <p:spPr>
          <a:xfrm>
            <a:off x="4552131" y="5385607"/>
            <a:ext cx="308098" cy="369332"/>
          </a:xfrm>
          <a:prstGeom prst="rect">
            <a:avLst/>
          </a:prstGeom>
          <a:noFill/>
        </p:spPr>
        <p:txBody>
          <a:bodyPr wrap="none" rtlCol="0">
            <a:spAutoFit/>
          </a:bodyPr>
          <a:lstStyle/>
          <a:p>
            <a:r>
              <a:rPr lang="en-US" dirty="0"/>
              <a:t>1</a:t>
            </a:r>
          </a:p>
        </p:txBody>
      </p:sp>
      <p:sp>
        <p:nvSpPr>
          <p:cNvPr id="22" name="Rectangle 21">
            <a:extLst>
              <a:ext uri="{FF2B5EF4-FFF2-40B4-BE49-F238E27FC236}">
                <a16:creationId xmlns:a16="http://schemas.microsoft.com/office/drawing/2014/main" id="{DCE96FF5-FA63-FEAB-83B7-C86A415E5AF5}"/>
              </a:ext>
            </a:extLst>
          </p:cNvPr>
          <p:cNvSpPr/>
          <p:nvPr/>
        </p:nvSpPr>
        <p:spPr>
          <a:xfrm>
            <a:off x="5017970" y="5384478"/>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3CE6576-F4CA-C452-67A9-8FF2D68EAA51}"/>
              </a:ext>
            </a:extLst>
          </p:cNvPr>
          <p:cNvSpPr txBox="1"/>
          <p:nvPr/>
        </p:nvSpPr>
        <p:spPr>
          <a:xfrm>
            <a:off x="5156025" y="5396574"/>
            <a:ext cx="308098" cy="369332"/>
          </a:xfrm>
          <a:prstGeom prst="rect">
            <a:avLst/>
          </a:prstGeom>
          <a:noFill/>
        </p:spPr>
        <p:txBody>
          <a:bodyPr wrap="none" rtlCol="0">
            <a:spAutoFit/>
          </a:bodyPr>
          <a:lstStyle/>
          <a:p>
            <a:r>
              <a:rPr lang="en-US" dirty="0"/>
              <a:t>4</a:t>
            </a:r>
          </a:p>
        </p:txBody>
      </p:sp>
      <p:sp>
        <p:nvSpPr>
          <p:cNvPr id="27" name="Rectangle 26">
            <a:extLst>
              <a:ext uri="{FF2B5EF4-FFF2-40B4-BE49-F238E27FC236}">
                <a16:creationId xmlns:a16="http://schemas.microsoft.com/office/drawing/2014/main" id="{2C3B62AF-240C-B061-7EE2-32B86569451D}"/>
              </a:ext>
            </a:extLst>
          </p:cNvPr>
          <p:cNvSpPr/>
          <p:nvPr/>
        </p:nvSpPr>
        <p:spPr>
          <a:xfrm>
            <a:off x="5032436" y="5916657"/>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3DCED1A-DB7E-1660-A4CA-0313A05602DE}"/>
              </a:ext>
            </a:extLst>
          </p:cNvPr>
          <p:cNvSpPr txBox="1"/>
          <p:nvPr/>
        </p:nvSpPr>
        <p:spPr>
          <a:xfrm>
            <a:off x="5176161" y="5932139"/>
            <a:ext cx="308098" cy="369332"/>
          </a:xfrm>
          <a:prstGeom prst="rect">
            <a:avLst/>
          </a:prstGeom>
          <a:noFill/>
        </p:spPr>
        <p:txBody>
          <a:bodyPr wrap="none" rtlCol="0">
            <a:spAutoFit/>
          </a:bodyPr>
          <a:lstStyle/>
          <a:p>
            <a:r>
              <a:rPr lang="en-US" dirty="0"/>
              <a:t>1</a:t>
            </a:r>
          </a:p>
        </p:txBody>
      </p:sp>
      <p:sp>
        <p:nvSpPr>
          <p:cNvPr id="30" name="Rectangle 29">
            <a:extLst>
              <a:ext uri="{FF2B5EF4-FFF2-40B4-BE49-F238E27FC236}">
                <a16:creationId xmlns:a16="http://schemas.microsoft.com/office/drawing/2014/main" id="{E7648273-7034-7B5D-88A4-4CDB65B51387}"/>
              </a:ext>
            </a:extLst>
          </p:cNvPr>
          <p:cNvSpPr/>
          <p:nvPr/>
        </p:nvSpPr>
        <p:spPr>
          <a:xfrm>
            <a:off x="5628617" y="5381865"/>
            <a:ext cx="603504" cy="369332"/>
          </a:xfrm>
          <a:prstGeom prst="rect">
            <a:avLst/>
          </a:prstGeom>
          <a:solidFill>
            <a:schemeClr val="accent6">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242B3CD-EAE8-5EE9-784E-F112C0315398}"/>
              </a:ext>
            </a:extLst>
          </p:cNvPr>
          <p:cNvSpPr txBox="1"/>
          <p:nvPr/>
        </p:nvSpPr>
        <p:spPr>
          <a:xfrm>
            <a:off x="5776320" y="5389606"/>
            <a:ext cx="308098" cy="369332"/>
          </a:xfrm>
          <a:prstGeom prst="rect">
            <a:avLst/>
          </a:prstGeom>
          <a:noFill/>
        </p:spPr>
        <p:txBody>
          <a:bodyPr wrap="none" rtlCol="0">
            <a:spAutoFit/>
          </a:bodyPr>
          <a:lstStyle/>
          <a:p>
            <a:r>
              <a:rPr lang="en-US" dirty="0"/>
              <a:t>0</a:t>
            </a:r>
          </a:p>
        </p:txBody>
      </p:sp>
      <p:sp>
        <p:nvSpPr>
          <p:cNvPr id="32" name="Rectangle 31">
            <a:extLst>
              <a:ext uri="{FF2B5EF4-FFF2-40B4-BE49-F238E27FC236}">
                <a16:creationId xmlns:a16="http://schemas.microsoft.com/office/drawing/2014/main" id="{763B31DF-E030-B977-AEC0-052C143E92FF}"/>
              </a:ext>
            </a:extLst>
          </p:cNvPr>
          <p:cNvSpPr/>
          <p:nvPr/>
        </p:nvSpPr>
        <p:spPr>
          <a:xfrm>
            <a:off x="6235446" y="5914971"/>
            <a:ext cx="603504" cy="369332"/>
          </a:xfrm>
          <a:prstGeom prst="rect">
            <a:avLst/>
          </a:prstGeom>
          <a:solidFill>
            <a:schemeClr val="accent6">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9428BC2-2A5F-FDD2-C780-8031FF8EA9FE}"/>
              </a:ext>
            </a:extLst>
          </p:cNvPr>
          <p:cNvSpPr txBox="1"/>
          <p:nvPr/>
        </p:nvSpPr>
        <p:spPr>
          <a:xfrm>
            <a:off x="6383149" y="5922712"/>
            <a:ext cx="308098" cy="369332"/>
          </a:xfrm>
          <a:prstGeom prst="rect">
            <a:avLst/>
          </a:prstGeom>
          <a:noFill/>
        </p:spPr>
        <p:txBody>
          <a:bodyPr wrap="none" rtlCol="0">
            <a:spAutoFit/>
          </a:bodyPr>
          <a:lstStyle/>
          <a:p>
            <a:r>
              <a:rPr lang="en-US" dirty="0"/>
              <a:t>0</a:t>
            </a:r>
          </a:p>
        </p:txBody>
      </p:sp>
      <p:sp>
        <p:nvSpPr>
          <p:cNvPr id="36" name="Rectangle 35">
            <a:extLst>
              <a:ext uri="{FF2B5EF4-FFF2-40B4-BE49-F238E27FC236}">
                <a16:creationId xmlns:a16="http://schemas.microsoft.com/office/drawing/2014/main" id="{53F67169-DA45-504A-C61C-4B69764425F1}"/>
              </a:ext>
            </a:extLst>
          </p:cNvPr>
          <p:cNvSpPr/>
          <p:nvPr/>
        </p:nvSpPr>
        <p:spPr>
          <a:xfrm>
            <a:off x="6851164" y="5914971"/>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936FF8D-97A1-40B3-4425-135452BE9E64}"/>
              </a:ext>
            </a:extLst>
          </p:cNvPr>
          <p:cNvSpPr txBox="1"/>
          <p:nvPr/>
        </p:nvSpPr>
        <p:spPr>
          <a:xfrm>
            <a:off x="6989219" y="5927067"/>
            <a:ext cx="308098" cy="369332"/>
          </a:xfrm>
          <a:prstGeom prst="rect">
            <a:avLst/>
          </a:prstGeom>
          <a:noFill/>
        </p:spPr>
        <p:txBody>
          <a:bodyPr wrap="none" rtlCol="0">
            <a:spAutoFit/>
          </a:bodyPr>
          <a:lstStyle/>
          <a:p>
            <a:r>
              <a:rPr lang="en-US" dirty="0"/>
              <a:t>4</a:t>
            </a:r>
          </a:p>
        </p:txBody>
      </p:sp>
      <p:sp>
        <p:nvSpPr>
          <p:cNvPr id="38" name="Rectangle 37">
            <a:extLst>
              <a:ext uri="{FF2B5EF4-FFF2-40B4-BE49-F238E27FC236}">
                <a16:creationId xmlns:a16="http://schemas.microsoft.com/office/drawing/2014/main" id="{07D45198-4DFE-663E-A056-CBE07E1058F7}"/>
              </a:ext>
            </a:extLst>
          </p:cNvPr>
          <p:cNvSpPr/>
          <p:nvPr/>
        </p:nvSpPr>
        <p:spPr>
          <a:xfrm>
            <a:off x="6240826" y="5381865"/>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0D81A37-C7A5-A558-0185-D1895C5C83E5}"/>
              </a:ext>
            </a:extLst>
          </p:cNvPr>
          <p:cNvSpPr txBox="1"/>
          <p:nvPr/>
        </p:nvSpPr>
        <p:spPr>
          <a:xfrm>
            <a:off x="6384551" y="5397347"/>
            <a:ext cx="308098" cy="369332"/>
          </a:xfrm>
          <a:prstGeom prst="rect">
            <a:avLst/>
          </a:prstGeom>
          <a:noFill/>
        </p:spPr>
        <p:txBody>
          <a:bodyPr wrap="none" rtlCol="0">
            <a:spAutoFit/>
          </a:bodyPr>
          <a:lstStyle/>
          <a:p>
            <a:r>
              <a:rPr lang="en-US" dirty="0"/>
              <a:t>2</a:t>
            </a:r>
          </a:p>
        </p:txBody>
      </p:sp>
      <p:sp>
        <p:nvSpPr>
          <p:cNvPr id="40" name="Rectangle 39">
            <a:extLst>
              <a:ext uri="{FF2B5EF4-FFF2-40B4-BE49-F238E27FC236}">
                <a16:creationId xmlns:a16="http://schemas.microsoft.com/office/drawing/2014/main" id="{B303A22D-126F-ABA7-4E20-3ECE1719872B}"/>
              </a:ext>
            </a:extLst>
          </p:cNvPr>
          <p:cNvSpPr/>
          <p:nvPr/>
        </p:nvSpPr>
        <p:spPr>
          <a:xfrm>
            <a:off x="6851164" y="4852207"/>
            <a:ext cx="1206631"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D20B11-7EA3-0475-CB45-6E76FAD099F8}"/>
              </a:ext>
            </a:extLst>
          </p:cNvPr>
          <p:cNvSpPr txBox="1"/>
          <p:nvPr/>
        </p:nvSpPr>
        <p:spPr>
          <a:xfrm>
            <a:off x="7246491" y="4869375"/>
            <a:ext cx="431528" cy="369332"/>
          </a:xfrm>
          <a:prstGeom prst="rect">
            <a:avLst/>
          </a:prstGeom>
          <a:noFill/>
        </p:spPr>
        <p:txBody>
          <a:bodyPr wrap="none" rtlCol="0">
            <a:spAutoFit/>
          </a:bodyPr>
          <a:lstStyle/>
          <a:p>
            <a:r>
              <a:rPr lang="en-US" dirty="0"/>
              <a:t>10</a:t>
            </a:r>
          </a:p>
        </p:txBody>
      </p:sp>
      <p:sp>
        <p:nvSpPr>
          <p:cNvPr id="42" name="Rectangle 41">
            <a:extLst>
              <a:ext uri="{FF2B5EF4-FFF2-40B4-BE49-F238E27FC236}">
                <a16:creationId xmlns:a16="http://schemas.microsoft.com/office/drawing/2014/main" id="{C29DB4CC-E664-FE7F-B2D8-545FF363AD30}"/>
              </a:ext>
            </a:extLst>
          </p:cNvPr>
          <p:cNvSpPr/>
          <p:nvPr/>
        </p:nvSpPr>
        <p:spPr>
          <a:xfrm>
            <a:off x="6851164" y="5388477"/>
            <a:ext cx="603504" cy="369332"/>
          </a:xfrm>
          <a:prstGeom prst="rect">
            <a:avLst/>
          </a:prstGeom>
          <a:solidFill>
            <a:srgbClr val="E97679"/>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BCB4A73-E475-66DD-DE1C-9DA0FABDA42E}"/>
              </a:ext>
            </a:extLst>
          </p:cNvPr>
          <p:cNvSpPr txBox="1"/>
          <p:nvPr/>
        </p:nvSpPr>
        <p:spPr>
          <a:xfrm>
            <a:off x="6989219" y="5388477"/>
            <a:ext cx="308098" cy="369332"/>
          </a:xfrm>
          <a:prstGeom prst="rect">
            <a:avLst/>
          </a:prstGeom>
          <a:noFill/>
        </p:spPr>
        <p:txBody>
          <a:bodyPr wrap="none" rtlCol="0">
            <a:spAutoFit/>
          </a:bodyPr>
          <a:lstStyle/>
          <a:p>
            <a:r>
              <a:rPr lang="en-US" dirty="0"/>
              <a:t>1</a:t>
            </a:r>
          </a:p>
        </p:txBody>
      </p:sp>
      <p:sp>
        <p:nvSpPr>
          <p:cNvPr id="44" name="Rectangle 43">
            <a:extLst>
              <a:ext uri="{FF2B5EF4-FFF2-40B4-BE49-F238E27FC236}">
                <a16:creationId xmlns:a16="http://schemas.microsoft.com/office/drawing/2014/main" id="{4C37BB5C-832F-6844-B748-97C84CBF1087}"/>
              </a:ext>
            </a:extLst>
          </p:cNvPr>
          <p:cNvSpPr/>
          <p:nvPr/>
        </p:nvSpPr>
        <p:spPr>
          <a:xfrm>
            <a:off x="7463505" y="5388477"/>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A2703FE-9AC0-D1BE-698A-D459EFAE4296}"/>
              </a:ext>
            </a:extLst>
          </p:cNvPr>
          <p:cNvSpPr txBox="1"/>
          <p:nvPr/>
        </p:nvSpPr>
        <p:spPr>
          <a:xfrm>
            <a:off x="7601560" y="5400573"/>
            <a:ext cx="308098" cy="369332"/>
          </a:xfrm>
          <a:prstGeom prst="rect">
            <a:avLst/>
          </a:prstGeom>
          <a:noFill/>
        </p:spPr>
        <p:txBody>
          <a:bodyPr wrap="none" rtlCol="0">
            <a:spAutoFit/>
          </a:bodyPr>
          <a:lstStyle/>
          <a:p>
            <a:r>
              <a:rPr lang="en-US" dirty="0"/>
              <a:t>5</a:t>
            </a:r>
          </a:p>
        </p:txBody>
      </p:sp>
      <p:sp>
        <p:nvSpPr>
          <p:cNvPr id="46" name="Rectangle 45">
            <a:extLst>
              <a:ext uri="{FF2B5EF4-FFF2-40B4-BE49-F238E27FC236}">
                <a16:creationId xmlns:a16="http://schemas.microsoft.com/office/drawing/2014/main" id="{8E4F5BAA-579A-6B3C-8B10-62A8E796FFF7}"/>
              </a:ext>
            </a:extLst>
          </p:cNvPr>
          <p:cNvSpPr/>
          <p:nvPr/>
        </p:nvSpPr>
        <p:spPr>
          <a:xfrm>
            <a:off x="7463505" y="5917006"/>
            <a:ext cx="603504" cy="369332"/>
          </a:xfrm>
          <a:prstGeom prst="rect">
            <a:avLst/>
          </a:prstGeom>
          <a:solidFill>
            <a:srgbClr val="E97679"/>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4186915-483C-4B6C-8821-8B1A523B4CA5}"/>
              </a:ext>
            </a:extLst>
          </p:cNvPr>
          <p:cNvSpPr txBox="1"/>
          <p:nvPr/>
        </p:nvSpPr>
        <p:spPr>
          <a:xfrm>
            <a:off x="7601560" y="5917006"/>
            <a:ext cx="308098"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AB06AD37-3C3D-14B7-2E97-54E4CEFDC2E4}"/>
              </a:ext>
            </a:extLst>
          </p:cNvPr>
          <p:cNvSpPr txBox="1"/>
          <p:nvPr/>
        </p:nvSpPr>
        <p:spPr>
          <a:xfrm>
            <a:off x="8293548" y="5098289"/>
            <a:ext cx="604653" cy="707886"/>
          </a:xfrm>
          <a:prstGeom prst="rect">
            <a:avLst/>
          </a:prstGeom>
          <a:noFill/>
        </p:spPr>
        <p:txBody>
          <a:bodyPr wrap="none" rtlCol="0">
            <a:spAutoFit/>
          </a:bodyPr>
          <a:lstStyle/>
          <a:p>
            <a:r>
              <a:rPr lang="en-US" sz="4000" dirty="0">
                <a:solidFill>
                  <a:schemeClr val="bg1">
                    <a:lumMod val="50000"/>
                  </a:schemeClr>
                </a:solidFill>
              </a:rPr>
              <a:t>…</a:t>
            </a:r>
          </a:p>
        </p:txBody>
      </p:sp>
      <p:sp>
        <p:nvSpPr>
          <p:cNvPr id="49" name="TextBox 48">
            <a:extLst>
              <a:ext uri="{FF2B5EF4-FFF2-40B4-BE49-F238E27FC236}">
                <a16:creationId xmlns:a16="http://schemas.microsoft.com/office/drawing/2014/main" id="{F25CC926-8911-D813-6B72-46145A9E5BB1}"/>
              </a:ext>
            </a:extLst>
          </p:cNvPr>
          <p:cNvSpPr txBox="1"/>
          <p:nvPr/>
        </p:nvSpPr>
        <p:spPr>
          <a:xfrm>
            <a:off x="1495162" y="4862470"/>
            <a:ext cx="2910156" cy="369332"/>
          </a:xfrm>
          <a:prstGeom prst="rect">
            <a:avLst/>
          </a:prstGeom>
          <a:noFill/>
        </p:spPr>
        <p:txBody>
          <a:bodyPr wrap="none" rtlCol="0">
            <a:spAutoFit/>
          </a:bodyPr>
          <a:lstStyle/>
          <a:p>
            <a:r>
              <a:rPr lang="en-US" dirty="0"/>
              <a:t>Loading </a:t>
            </a:r>
            <a:r>
              <a:rPr lang="en-US" b="1" dirty="0">
                <a:solidFill>
                  <a:srgbClr val="C00000"/>
                </a:solidFill>
              </a:rPr>
              <a:t>Remote</a:t>
            </a:r>
            <a:r>
              <a:rPr lang="en-US" dirty="0"/>
              <a:t> Neighbors</a:t>
            </a:r>
          </a:p>
        </p:txBody>
      </p:sp>
      <p:sp>
        <p:nvSpPr>
          <p:cNvPr id="50" name="TextBox 49">
            <a:extLst>
              <a:ext uri="{FF2B5EF4-FFF2-40B4-BE49-F238E27FC236}">
                <a16:creationId xmlns:a16="http://schemas.microsoft.com/office/drawing/2014/main" id="{C4773E74-4BA5-7D1C-8A06-4A364A7A61C9}"/>
              </a:ext>
            </a:extLst>
          </p:cNvPr>
          <p:cNvSpPr txBox="1"/>
          <p:nvPr/>
        </p:nvSpPr>
        <p:spPr>
          <a:xfrm>
            <a:off x="2569160" y="5922712"/>
            <a:ext cx="1833772" cy="369332"/>
          </a:xfrm>
          <a:prstGeom prst="rect">
            <a:avLst/>
          </a:prstGeom>
          <a:noFill/>
        </p:spPr>
        <p:txBody>
          <a:bodyPr wrap="none" rtlCol="0">
            <a:spAutoFit/>
          </a:bodyPr>
          <a:lstStyle/>
          <a:p>
            <a:r>
              <a:rPr lang="en-US" dirty="0"/>
              <a:t>Aggregate Comp</a:t>
            </a:r>
          </a:p>
        </p:txBody>
      </p:sp>
    </p:spTree>
    <p:extLst>
      <p:ext uri="{BB962C8B-B14F-4D97-AF65-F5344CB8AC3E}">
        <p14:creationId xmlns:p14="http://schemas.microsoft.com/office/powerpoint/2010/main" val="32083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8" grpId="0" animBg="1"/>
      <p:bldP spid="19" grpId="0"/>
      <p:bldP spid="20" grpId="0" animBg="1"/>
      <p:bldP spid="21" grpId="0"/>
      <p:bldP spid="22" grpId="0" animBg="1"/>
      <p:bldP spid="26" grpId="0"/>
      <p:bldP spid="27" grpId="0" animBg="1"/>
      <p:bldP spid="28" grpId="0"/>
      <p:bldP spid="30" grpId="0" animBg="1"/>
      <p:bldP spid="31" grpId="0"/>
      <p:bldP spid="32" grpId="0" animBg="1"/>
      <p:bldP spid="33"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p:bldP spid="4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690688"/>
            <a:ext cx="10515600" cy="4802187"/>
          </a:xfrm>
        </p:spPr>
        <p:txBody>
          <a:bodyPr>
            <a:normAutofit/>
          </a:bodyPr>
          <a:lstStyle/>
          <a:p>
            <a:r>
              <a:rPr lang="en-US" dirty="0"/>
              <a:t>Mini-batch GNN training</a:t>
            </a:r>
          </a:p>
          <a:p>
            <a:pPr lvl="1">
              <a:buFont typeface="Courier New" panose="02070309020205020404" pitchFamily="49" charset="0"/>
              <a:buChar char="o"/>
            </a:pPr>
            <a:r>
              <a:rPr lang="en-US" dirty="0"/>
              <a:t>Graph Partitioning</a:t>
            </a:r>
          </a:p>
          <a:p>
            <a:pPr lvl="1">
              <a:buFont typeface="Courier New" panose="02070309020205020404" pitchFamily="49" charset="0"/>
              <a:buChar char="o"/>
            </a:pPr>
            <a:r>
              <a:rPr lang="en-US" dirty="0"/>
              <a:t>Batch Generation</a:t>
            </a:r>
          </a:p>
          <a:p>
            <a:pPr lvl="1">
              <a:buFont typeface="Courier New" panose="02070309020205020404" pitchFamily="49" charset="0"/>
              <a:buChar char="o"/>
            </a:pPr>
            <a:r>
              <a:rPr lang="en-US" dirty="0"/>
              <a:t>Execution (model &amp; data parallelism, task queue)</a:t>
            </a:r>
          </a:p>
          <a:p>
            <a:r>
              <a:rPr lang="en-US" dirty="0"/>
              <a:t>Full-graph GNN training</a:t>
            </a:r>
          </a:p>
          <a:p>
            <a:pPr lvl="1">
              <a:buFont typeface="Courier New" panose="02070309020205020404" pitchFamily="49" charset="0"/>
              <a:buChar char="o"/>
            </a:pPr>
            <a:r>
              <a:rPr lang="en-US" dirty="0"/>
              <a:t>Execution (</a:t>
            </a:r>
            <a:r>
              <a:rPr lang="en-US" dirty="0" err="1"/>
              <a:t>DepCache</a:t>
            </a:r>
            <a:r>
              <a:rPr lang="en-US" dirty="0"/>
              <a:t> &amp; </a:t>
            </a:r>
            <a:r>
              <a:rPr lang="en-US" dirty="0" err="1"/>
              <a:t>DepComm</a:t>
            </a:r>
            <a:r>
              <a:rPr lang="en-US" dirty="0"/>
              <a:t>)</a:t>
            </a:r>
          </a:p>
          <a:p>
            <a:r>
              <a:rPr lang="en-US" dirty="0"/>
              <a:t>Communication Optimization</a:t>
            </a:r>
          </a:p>
          <a:p>
            <a:pPr lvl="1">
              <a:buFont typeface="Courier New" panose="02070309020205020404" pitchFamily="49" charset="0"/>
              <a:buChar char="o"/>
            </a:pPr>
            <a:r>
              <a:rPr lang="en-US" dirty="0"/>
              <a:t>Pipelining &amp; Overlapping Comm. w/ Comp.</a:t>
            </a:r>
          </a:p>
          <a:p>
            <a:pPr lvl="1">
              <a:buFont typeface="Courier New" panose="02070309020205020404" pitchFamily="49" charset="0"/>
              <a:buChar char="o"/>
            </a:pPr>
            <a:r>
              <a:rPr lang="en-US" dirty="0"/>
              <a:t>Faster Links</a:t>
            </a:r>
          </a:p>
          <a:p>
            <a:pPr lvl="1">
              <a:buFont typeface="Courier New" panose="02070309020205020404" pitchFamily="49" charset="0"/>
              <a:buChar char="o"/>
            </a:pPr>
            <a:r>
              <a:rPr lang="en-US" dirty="0"/>
              <a:t>Redundant IO/Data Reuse</a:t>
            </a:r>
          </a:p>
          <a:p>
            <a:pPr lvl="1">
              <a:buFont typeface="Courier New" panose="02070309020205020404" pitchFamily="49" charset="0"/>
              <a:buChar char="o"/>
            </a:pPr>
            <a:r>
              <a:rPr lang="en-US" dirty="0"/>
              <a:t>(De)Quantization</a:t>
            </a:r>
          </a:p>
        </p:txBody>
      </p:sp>
      <p:sp>
        <p:nvSpPr>
          <p:cNvPr id="4" name="Slide Number Placeholder 3">
            <a:extLst>
              <a:ext uri="{FF2B5EF4-FFF2-40B4-BE49-F238E27FC236}">
                <a16:creationId xmlns:a16="http://schemas.microsoft.com/office/drawing/2014/main" id="{6EC262BD-E20D-AB18-9E7A-A0DE2E93EA6C}"/>
              </a:ext>
            </a:extLst>
          </p:cNvPr>
          <p:cNvSpPr>
            <a:spLocks noGrp="1"/>
          </p:cNvSpPr>
          <p:nvPr>
            <p:ph type="sldNum" sz="quarter" idx="12"/>
          </p:nvPr>
        </p:nvSpPr>
        <p:spPr/>
        <p:txBody>
          <a:bodyPr/>
          <a:lstStyle/>
          <a:p>
            <a:fld id="{7B8E230A-344C-314A-99D7-8592764412A6}" type="slidenum">
              <a:rPr lang="en-US" smtClean="0"/>
              <a:t>87</a:t>
            </a:fld>
            <a:endParaRPr lang="en-US"/>
          </a:p>
        </p:txBody>
      </p:sp>
      <p:sp>
        <p:nvSpPr>
          <p:cNvPr id="5" name="Title 1">
            <a:extLst>
              <a:ext uri="{FF2B5EF4-FFF2-40B4-BE49-F238E27FC236}">
                <a16:creationId xmlns:a16="http://schemas.microsoft.com/office/drawing/2014/main" id="{3A5D700E-B1C3-219B-D63E-A9FB34CBE59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Tree>
    <p:extLst>
      <p:ext uri="{BB962C8B-B14F-4D97-AF65-F5344CB8AC3E}">
        <p14:creationId xmlns:p14="http://schemas.microsoft.com/office/powerpoint/2010/main" val="20530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690688"/>
            <a:ext cx="10515600" cy="4183639"/>
          </a:xfrm>
        </p:spPr>
        <p:txBody>
          <a:bodyPr>
            <a:normAutofit/>
          </a:bodyPr>
          <a:lstStyle/>
          <a:p>
            <a:r>
              <a:rPr lang="en-US" dirty="0"/>
              <a:t>Staleness Tolerance</a:t>
            </a:r>
          </a:p>
          <a:p>
            <a:pPr lvl="1">
              <a:buFont typeface="Courier New" panose="02070309020205020404" pitchFamily="49" charset="0"/>
              <a:buChar char="o"/>
            </a:pPr>
            <a:r>
              <a:rPr lang="en-US" dirty="0"/>
              <a:t>Embedding Staleness</a:t>
            </a:r>
          </a:p>
          <a:p>
            <a:pPr lvl="1">
              <a:buFont typeface="Courier New" panose="02070309020205020404" pitchFamily="49" charset="0"/>
              <a:buChar char="o"/>
            </a:pPr>
            <a:r>
              <a:rPr lang="en-US" dirty="0"/>
              <a:t>Weight/Gradient Staleness</a:t>
            </a:r>
          </a:p>
          <a:p>
            <a:r>
              <a:rPr lang="en-US" dirty="0"/>
              <a:t>Optimizations on GPU</a:t>
            </a:r>
          </a:p>
          <a:p>
            <a:pPr lvl="1">
              <a:buFont typeface="Courier New" panose="02070309020205020404" pitchFamily="49" charset="0"/>
              <a:buChar char="o"/>
            </a:pPr>
            <a:r>
              <a:rPr lang="en-US" dirty="0"/>
              <a:t>Fine-Grained Workload Partitioning and Pipelining</a:t>
            </a:r>
          </a:p>
          <a:p>
            <a:pPr lvl="1">
              <a:buFont typeface="Courier New" panose="02070309020205020404" pitchFamily="49" charset="0"/>
              <a:buChar char="o"/>
            </a:pPr>
            <a:r>
              <a:rPr lang="en-US" dirty="0"/>
              <a:t>Memory </a:t>
            </a:r>
            <a:r>
              <a:rPr lang="en-US"/>
              <a:t>Customization (cache, shared </a:t>
            </a:r>
            <a:r>
              <a:rPr lang="en-US" dirty="0"/>
              <a:t>memory)</a:t>
            </a:r>
          </a:p>
          <a:p>
            <a:pPr lvl="1">
              <a:buFont typeface="Courier New" panose="02070309020205020404" pitchFamily="49" charset="0"/>
              <a:buChar char="o"/>
            </a:pPr>
            <a:r>
              <a:rPr lang="en-US" dirty="0">
                <a:solidFill>
                  <a:schemeClr val="bg1"/>
                </a:solidFill>
              </a:rPr>
              <a:t>Inter-warp Pipelining on SM</a:t>
            </a:r>
          </a:p>
          <a:p>
            <a:pPr marL="457200" lvl="1" indent="0">
              <a:buNone/>
            </a:pPr>
            <a:endParaRPr lang="en-US" dirty="0"/>
          </a:p>
        </p:txBody>
      </p:sp>
      <p:sp>
        <p:nvSpPr>
          <p:cNvPr id="4" name="Slide Number Placeholder 3">
            <a:extLst>
              <a:ext uri="{FF2B5EF4-FFF2-40B4-BE49-F238E27FC236}">
                <a16:creationId xmlns:a16="http://schemas.microsoft.com/office/drawing/2014/main" id="{6EC262BD-E20D-AB18-9E7A-A0DE2E93EA6C}"/>
              </a:ext>
            </a:extLst>
          </p:cNvPr>
          <p:cNvSpPr>
            <a:spLocks noGrp="1"/>
          </p:cNvSpPr>
          <p:nvPr>
            <p:ph type="sldNum" sz="quarter" idx="12"/>
          </p:nvPr>
        </p:nvSpPr>
        <p:spPr/>
        <p:txBody>
          <a:bodyPr/>
          <a:lstStyle/>
          <a:p>
            <a:fld id="{7B8E230A-344C-314A-99D7-8592764412A6}" type="slidenum">
              <a:rPr lang="en-US" smtClean="0"/>
              <a:t>88</a:t>
            </a:fld>
            <a:endParaRPr lang="en-US"/>
          </a:p>
        </p:txBody>
      </p:sp>
      <p:sp>
        <p:nvSpPr>
          <p:cNvPr id="5" name="Title 1">
            <a:extLst>
              <a:ext uri="{FF2B5EF4-FFF2-40B4-BE49-F238E27FC236}">
                <a16:creationId xmlns:a16="http://schemas.microsoft.com/office/drawing/2014/main" id="{3A5D700E-B1C3-219B-D63E-A9FB34CBE59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 (Cont.)</a:t>
            </a:r>
          </a:p>
        </p:txBody>
      </p:sp>
    </p:spTree>
    <p:extLst>
      <p:ext uri="{BB962C8B-B14F-4D97-AF65-F5344CB8AC3E}">
        <p14:creationId xmlns:p14="http://schemas.microsoft.com/office/powerpoint/2010/main" val="390424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C1311298-C19F-25A9-F444-603174D804F9}"/>
              </a:ext>
            </a:extLst>
          </p:cNvPr>
          <p:cNvSpPr txBox="1">
            <a:spLocks/>
          </p:cNvSpPr>
          <p:nvPr/>
        </p:nvSpPr>
        <p:spPr bwMode="auto">
          <a:xfrm>
            <a:off x="-37321" y="2754606"/>
            <a:ext cx="12192000" cy="977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0" hangingPunct="0">
              <a:spcBef>
                <a:spcPts val="200"/>
              </a:spcBef>
              <a:defRPr/>
            </a:pPr>
            <a:r>
              <a:rPr lang="en-US" altLang="zh-CN" sz="5400" b="1" dirty="0">
                <a:solidFill>
                  <a:srgbClr val="C00000"/>
                </a:solidFill>
                <a:latin typeface="Times New Roman" panose="02020603050405020304" pitchFamily="18" charset="0"/>
                <a:ea typeface="+mj-ea"/>
                <a:cs typeface="Times New Roman" panose="02020603050405020304" pitchFamily="18" charset="0"/>
              </a:rPr>
              <a:t>Thank you !</a:t>
            </a:r>
          </a:p>
          <a:p>
            <a:pPr lvl="0" algn="ctr" eaLnBrk="0" hangingPunct="0">
              <a:spcBef>
                <a:spcPts val="200"/>
              </a:spcBef>
              <a:defRPr/>
            </a:pPr>
            <a:endParaRPr lang="en-US" altLang="zh-CN" sz="800" b="1" dirty="0">
              <a:solidFill>
                <a:srgbClr val="C00000"/>
              </a:solidFill>
              <a:latin typeface="Times New Roman" panose="02020603050405020304" pitchFamily="18" charset="0"/>
              <a:ea typeface="+mj-ea"/>
              <a:cs typeface="Times New Roman" panose="02020603050405020304" pitchFamily="18" charset="0"/>
            </a:endParaRPr>
          </a:p>
          <a:p>
            <a:pPr lvl="0" algn="ctr" eaLnBrk="0" hangingPunct="0">
              <a:spcBef>
                <a:spcPts val="200"/>
              </a:spcBef>
              <a:defRPr/>
            </a:pPr>
            <a:endParaRPr lang="en-US" altLang="zh-CN" sz="1000" b="1" dirty="0">
              <a:solidFill>
                <a:srgbClr val="0070C0"/>
              </a:solidFill>
              <a:latin typeface="Times New Roman" panose="02020603050405020304" pitchFamily="18" charset="0"/>
              <a:ea typeface="+mj-ea"/>
              <a:cs typeface="Times New Roman" panose="02020603050405020304" pitchFamily="18" charset="0"/>
            </a:endParaRPr>
          </a:p>
          <a:p>
            <a:pPr lvl="0" algn="ctr" eaLnBrk="0" hangingPunct="0">
              <a:spcBef>
                <a:spcPts val="200"/>
              </a:spcBef>
              <a:defRPr/>
            </a:pPr>
            <a:r>
              <a:rPr lang="en-US" altLang="zh-CN" sz="3600" b="1" dirty="0">
                <a:solidFill>
                  <a:srgbClr val="0070C0"/>
                </a:solidFill>
                <a:latin typeface="Times New Roman" panose="02020603050405020304" pitchFamily="18" charset="0"/>
                <a:ea typeface="+mj-ea"/>
                <a:cs typeface="Times New Roman" panose="02020603050405020304" pitchFamily="18" charset="0"/>
              </a:rPr>
              <a:t>Questions?</a:t>
            </a:r>
            <a:endParaRPr lang="en-US" sz="3600" b="1" dirty="0">
              <a:solidFill>
                <a:srgbClr val="0070C0"/>
              </a:solidFill>
              <a:latin typeface="Times New Roman" panose="02020603050405020304" pitchFamily="18" charset="0"/>
              <a:ea typeface="+mj-ea"/>
              <a:cs typeface="Times New Roman" panose="02020603050405020304" pitchFamily="18" charset="0"/>
            </a:endParaRPr>
          </a:p>
        </p:txBody>
      </p:sp>
      <p:pic>
        <p:nvPicPr>
          <p:cNvPr id="2" name="Picture 2" descr="Punctuation of Life: Question Mark | by ...">
            <a:extLst>
              <a:ext uri="{FF2B5EF4-FFF2-40B4-BE49-F238E27FC236}">
                <a16:creationId xmlns:a16="http://schemas.microsoft.com/office/drawing/2014/main" id="{FF2833E2-1948-EBFC-8CF0-87CE1B1EA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08057"/>
            <a:ext cx="1958649" cy="19499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4668C4D-C57B-1AE7-2A66-38C7F66BB3C5}"/>
              </a:ext>
            </a:extLst>
          </p:cNvPr>
          <p:cNvSpPr>
            <a:spLocks noGrp="1"/>
          </p:cNvSpPr>
          <p:nvPr>
            <p:ph type="sldNum" sz="quarter" idx="12"/>
          </p:nvPr>
        </p:nvSpPr>
        <p:spPr>
          <a:xfrm>
            <a:off x="8610600" y="6356350"/>
            <a:ext cx="2743200" cy="365125"/>
          </a:xfrm>
        </p:spPr>
        <p:txBody>
          <a:bodyPr/>
          <a:lstStyle/>
          <a:p>
            <a:fld id="{6F6053F2-432F-FB4F-AC79-1AD4FC0B2E9E}" type="slidenum">
              <a:rPr lang="en-US" smtClean="0"/>
              <a:t>89</a:t>
            </a:fld>
            <a:endParaRPr lang="en-US" dirty="0"/>
          </a:p>
        </p:txBody>
      </p:sp>
      <p:pic>
        <p:nvPicPr>
          <p:cNvPr id="5" name="Picture 4" descr="thank you icon on white background 18995552 Vector Art at Vecteezy">
            <a:extLst>
              <a:ext uri="{FF2B5EF4-FFF2-40B4-BE49-F238E27FC236}">
                <a16:creationId xmlns:a16="http://schemas.microsoft.com/office/drawing/2014/main" id="{BB4CAE67-0D97-5948-01E6-AA6F05FA8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6046" y="4285911"/>
            <a:ext cx="2572089" cy="25720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0">
            <a:extLst>
              <a:ext uri="{FF2B5EF4-FFF2-40B4-BE49-F238E27FC236}">
                <a16:creationId xmlns:a16="http://schemas.microsoft.com/office/drawing/2014/main" id="{8F2E8A95-0398-5611-7730-8E3F1447F597}"/>
              </a:ext>
            </a:extLst>
          </p:cNvPr>
          <p:cNvSpPr>
            <a:spLocks noChangeArrowheads="1"/>
          </p:cNvSpPr>
          <p:nvPr/>
        </p:nvSpPr>
        <p:spPr bwMode="auto">
          <a:xfrm>
            <a:off x="3084095" y="6063962"/>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5"/>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spTree>
    <p:extLst>
      <p:ext uri="{BB962C8B-B14F-4D97-AF65-F5344CB8AC3E}">
        <p14:creationId xmlns:p14="http://schemas.microsoft.com/office/powerpoint/2010/main" val="36291977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92CEC-B51A-66EA-123A-BD83A74A5E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798B4D-BE89-2BC2-FA2C-AF2B0BBD858E}"/>
              </a:ext>
            </a:extLst>
          </p:cNvPr>
          <p:cNvSpPr>
            <a:spLocks noGrp="1"/>
          </p:cNvSpPr>
          <p:nvPr>
            <p:ph idx="1"/>
          </p:nvPr>
        </p:nvSpPr>
        <p:spPr>
          <a:xfrm>
            <a:off x="838200" y="1712154"/>
            <a:ext cx="10515600" cy="5145846"/>
          </a:xfrm>
        </p:spPr>
        <p:txBody>
          <a:bodyPr>
            <a:noAutofit/>
          </a:bodyPr>
          <a:lstStyle/>
          <a:p>
            <a:pPr>
              <a:lnSpc>
                <a:spcPct val="150000"/>
              </a:lnSpc>
            </a:pPr>
            <a:r>
              <a:rPr lang="en-US" dirty="0"/>
              <a:t>Why Distributed &amp; Challenges</a:t>
            </a:r>
          </a:p>
          <a:p>
            <a:pPr>
              <a:lnSpc>
                <a:spcPct val="150000"/>
              </a:lnSpc>
            </a:pPr>
            <a:r>
              <a:rPr lang="en-US" dirty="0"/>
              <a:t>Mini-batch GNN training</a:t>
            </a:r>
          </a:p>
          <a:p>
            <a:pPr>
              <a:lnSpc>
                <a:spcPct val="150000"/>
              </a:lnSpc>
            </a:pPr>
            <a:r>
              <a:rPr lang="en-US" dirty="0"/>
              <a:t>Full-graph GNN training</a:t>
            </a:r>
          </a:p>
          <a:p>
            <a:pPr>
              <a:lnSpc>
                <a:spcPct val="150000"/>
              </a:lnSpc>
            </a:pPr>
            <a:r>
              <a:rPr lang="en-US" dirty="0"/>
              <a:t>Communication Optimizations</a:t>
            </a:r>
          </a:p>
          <a:p>
            <a:pPr>
              <a:lnSpc>
                <a:spcPct val="150000"/>
              </a:lnSpc>
            </a:pPr>
            <a:r>
              <a:rPr lang="en-US" dirty="0"/>
              <a:t>Staleness Tolerance</a:t>
            </a:r>
          </a:p>
          <a:p>
            <a:pPr>
              <a:lnSpc>
                <a:spcPct val="150000"/>
              </a:lnSpc>
            </a:pPr>
            <a:r>
              <a:rPr lang="en-US" dirty="0"/>
              <a:t>Optimizations on GPU</a:t>
            </a:r>
          </a:p>
        </p:txBody>
      </p:sp>
      <p:sp>
        <p:nvSpPr>
          <p:cNvPr id="7" name="Title 1">
            <a:extLst>
              <a:ext uri="{FF2B5EF4-FFF2-40B4-BE49-F238E27FC236}">
                <a16:creationId xmlns:a16="http://schemas.microsoft.com/office/drawing/2014/main" id="{7A1D5FA9-1B8C-F9CD-7D2A-AEED993862E1}"/>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EC1A87-FE4B-9FFA-D62C-4F779FF26E1E}"/>
              </a:ext>
            </a:extLst>
          </p:cNvPr>
          <p:cNvSpPr>
            <a:spLocks noGrp="1"/>
          </p:cNvSpPr>
          <p:nvPr>
            <p:ph type="sldNum" sz="quarter" idx="12"/>
          </p:nvPr>
        </p:nvSpPr>
        <p:spPr/>
        <p:txBody>
          <a:bodyPr/>
          <a:lstStyle/>
          <a:p>
            <a:fld id="{7B8E230A-344C-314A-99D7-8592764412A6}" type="slidenum">
              <a:rPr lang="en-US" smtClean="0"/>
              <a:t>9</a:t>
            </a:fld>
            <a:endParaRPr lang="en-US"/>
          </a:p>
        </p:txBody>
      </p:sp>
    </p:spTree>
    <p:extLst>
      <p:ext uri="{BB962C8B-B14F-4D97-AF65-F5344CB8AC3E}">
        <p14:creationId xmlns:p14="http://schemas.microsoft.com/office/powerpoint/2010/main" val="3359254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39205</TotalTime>
  <Words>12957</Words>
  <Application>Microsoft Macintosh PowerPoint</Application>
  <PresentationFormat>Widescreen</PresentationFormat>
  <Paragraphs>1552</Paragraphs>
  <Slides>89</Slides>
  <Notes>89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Google Sans</vt:lpstr>
      <vt:lpstr>Apple Chancery</vt:lpstr>
      <vt:lpstr>Aptos</vt:lpstr>
      <vt:lpstr>Aptos Display</vt:lpstr>
      <vt:lpstr>Arial</vt:lpstr>
      <vt:lpstr>Cambria Math</vt:lpstr>
      <vt:lpstr>Courier New</vt:lpstr>
      <vt:lpstr>Roboto</vt:lpstr>
      <vt:lpstr>Times New Roman</vt:lpstr>
      <vt:lpstr>Wingdings</vt:lpstr>
      <vt:lpstr>Office Theme</vt:lpstr>
      <vt:lpstr>Systems for Scalable Graph Analytics and Machine Learning: Trends and Methods </vt:lpstr>
      <vt:lpstr>Tutorial Outline</vt:lpstr>
      <vt:lpstr>(Distributed Training of GNNs)</vt:lpstr>
      <vt:lpstr>Graph Neural Networks (GNNs)</vt:lpstr>
      <vt:lpstr>Graph Neural Networks (GNNs)</vt:lpstr>
      <vt:lpstr>Graph Neural Networks (GNNs)</vt:lpstr>
      <vt:lpstr>Differences to DNNs</vt:lpstr>
      <vt:lpstr>Approaches to GNN Training</vt:lpstr>
      <vt:lpstr>Agenda</vt:lpstr>
      <vt:lpstr>Distributed GNN Training</vt:lpstr>
      <vt:lpstr>Distributed GNN Training Pipelines</vt:lpstr>
      <vt:lpstr>Challenges in Dist. GNN Training</vt:lpstr>
      <vt:lpstr>Challenges in Dist. GNN Training</vt:lpstr>
      <vt:lpstr>Agenda</vt:lpstr>
      <vt:lpstr>Distributed GNN Training Pipelines</vt:lpstr>
      <vt:lpstr>Graph Partitioning</vt:lpstr>
      <vt:lpstr>Graph Partitioning</vt:lpstr>
      <vt:lpstr>Distributed GNN Training Pipelines</vt:lpstr>
      <vt:lpstr>GNN Batch Generation </vt:lpstr>
      <vt:lpstr>GNN Batch Generation </vt:lpstr>
      <vt:lpstr>GNN Batch Generation </vt:lpstr>
      <vt:lpstr>GNN Batch Generation </vt:lpstr>
      <vt:lpstr>GNN Batch Generation </vt:lpstr>
      <vt:lpstr>Distributed GNN Training Pipelines</vt:lpstr>
      <vt:lpstr>Mini-Batch GNN Execution Model</vt:lpstr>
      <vt:lpstr>Mini-Batch GNN Execution Model</vt:lpstr>
      <vt:lpstr>Mini-Batch GNN Execution Model</vt:lpstr>
      <vt:lpstr>Mini-Batch GNN Execution Model</vt:lpstr>
      <vt:lpstr>Mini-Batch GNN Execution Model</vt:lpstr>
      <vt:lpstr>Mini-Batch GNN Execution Model</vt:lpstr>
      <vt:lpstr>Mini-Batch GNN Execution Model</vt:lpstr>
      <vt:lpstr>Agenda</vt:lpstr>
      <vt:lpstr>Full-Graph GNN Execution Model</vt:lpstr>
      <vt:lpstr>Full-Graph GNN Execution Model</vt:lpstr>
      <vt:lpstr>Full-Graph GNN Execution Model</vt:lpstr>
      <vt:lpstr>Full-Graph GNN Execution Model</vt:lpstr>
      <vt:lpstr>Agenda</vt:lpstr>
      <vt:lpstr>Communication Optimization</vt:lpstr>
      <vt:lpstr>Overlapping Comm. w/ Comp.</vt:lpstr>
      <vt:lpstr>Overlapping Comm. w/ Comp.</vt:lpstr>
      <vt:lpstr>Overlapping Comm. w/ Comp.</vt:lpstr>
      <vt:lpstr>Communication Optimization</vt:lpstr>
      <vt:lpstr>Faster Links</vt:lpstr>
      <vt:lpstr>Faster Links</vt:lpstr>
      <vt:lpstr>Faster Links</vt:lpstr>
      <vt:lpstr>Faster Links</vt:lpstr>
      <vt:lpstr>Faster Links</vt:lpstr>
      <vt:lpstr>Faster Links</vt:lpstr>
      <vt:lpstr>Faster Links</vt:lpstr>
      <vt:lpstr>Communication Optimization</vt:lpstr>
      <vt:lpstr>Redundant IO/Data Reuse</vt:lpstr>
      <vt:lpstr>Redundant IO/Data Reuse</vt:lpstr>
      <vt:lpstr>Redundant IO/Data Reuse</vt:lpstr>
      <vt:lpstr>Communication Optimization</vt:lpstr>
      <vt:lpstr>(De)Quantization: AdaQP [MLSys’23]</vt:lpstr>
      <vt:lpstr>(De)Quantization: AdaQP [MLSys’23]</vt:lpstr>
      <vt:lpstr>(De)Quantization: EC-Graph [ICDE’22]</vt:lpstr>
      <vt:lpstr>(De)Quantization: F2CGT [VLDB’24]</vt:lpstr>
      <vt:lpstr>(De)Quantization: SYLVIE [ICDE’24]</vt:lpstr>
      <vt:lpstr>(De)Quantization: SYLVIE [ICDE’24]</vt:lpstr>
      <vt:lpstr>Agenda</vt:lpstr>
      <vt:lpstr>Staleness Tolerance</vt:lpstr>
      <vt:lpstr>Embedding Staleness</vt:lpstr>
      <vt:lpstr>Embedding Staleness</vt:lpstr>
      <vt:lpstr>Embedding Staleness</vt:lpstr>
      <vt:lpstr>Embedding Staleness</vt:lpstr>
      <vt:lpstr>Embedding Staleness</vt:lpstr>
      <vt:lpstr>Embedding Staleness</vt:lpstr>
      <vt:lpstr>Embedding Staleness</vt:lpstr>
      <vt:lpstr>Weight Staleness</vt:lpstr>
      <vt:lpstr>Mini-Batch GNN Execution Model</vt:lpstr>
      <vt:lpstr>Weight Staleness</vt:lpstr>
      <vt:lpstr>Weight Staleness</vt:lpstr>
      <vt:lpstr>Weight Staleness</vt:lpstr>
      <vt:lpstr>Weight Staleness</vt:lpstr>
      <vt:lpstr>Agenda</vt:lpstr>
      <vt:lpstr>Optimizations on GPU</vt:lpstr>
      <vt:lpstr>Optimizations on GPU</vt:lpstr>
      <vt:lpstr>Optimizations on GPU</vt:lpstr>
      <vt:lpstr>Optimizations on GPU</vt:lpstr>
      <vt:lpstr>Optimizations on GPU</vt:lpstr>
      <vt:lpstr>Optimizations on GPU</vt:lpstr>
      <vt:lpstr>Optimizations on GPU</vt:lpstr>
      <vt:lpstr>Optimizations on GPU</vt:lpstr>
      <vt:lpstr>Optimizations on GPU</vt:lpstr>
      <vt:lpstr>Optimizations on GPU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for Distributed  Graph Neural Network Training</dc:title>
  <dc:creator>Yuan, Lyuheng</dc:creator>
  <cp:lastModifiedBy>Yan, Da</cp:lastModifiedBy>
  <cp:revision>678</cp:revision>
  <dcterms:created xsi:type="dcterms:W3CDTF">2024-07-11T07:07:09Z</dcterms:created>
  <dcterms:modified xsi:type="dcterms:W3CDTF">2025-03-27T20:49:54Z</dcterms:modified>
</cp:coreProperties>
</file>